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65" r:id="rId2"/>
    <p:sldId id="266" r:id="rId3"/>
    <p:sldId id="264" r:id="rId4"/>
    <p:sldId id="292" r:id="rId5"/>
    <p:sldId id="303" r:id="rId6"/>
    <p:sldId id="314" r:id="rId7"/>
    <p:sldId id="278" r:id="rId8"/>
    <p:sldId id="318" r:id="rId9"/>
    <p:sldId id="319" r:id="rId10"/>
    <p:sldId id="302" r:id="rId11"/>
    <p:sldId id="320" r:id="rId12"/>
    <p:sldId id="322" r:id="rId13"/>
    <p:sldId id="280" r:id="rId14"/>
    <p:sldId id="323" r:id="rId15"/>
    <p:sldId id="324" r:id="rId16"/>
    <p:sldId id="281" r:id="rId17"/>
    <p:sldId id="295" r:id="rId18"/>
    <p:sldId id="317" r:id="rId19"/>
    <p:sldId id="282" r:id="rId20"/>
    <p:sldId id="296" r:id="rId21"/>
    <p:sldId id="325" r:id="rId22"/>
    <p:sldId id="283" r:id="rId23"/>
    <p:sldId id="297" r:id="rId24"/>
    <p:sldId id="326" r:id="rId25"/>
    <p:sldId id="305" r:id="rId26"/>
    <p:sldId id="306" r:id="rId27"/>
    <p:sldId id="327" r:id="rId28"/>
    <p:sldId id="291" r:id="rId29"/>
    <p:sldId id="298" r:id="rId30"/>
    <p:sldId id="328" r:id="rId31"/>
    <p:sldId id="284" r:id="rId32"/>
    <p:sldId id="299" r:id="rId33"/>
    <p:sldId id="329" r:id="rId34"/>
    <p:sldId id="287" r:id="rId35"/>
    <p:sldId id="285" r:id="rId36"/>
    <p:sldId id="330" r:id="rId37"/>
    <p:sldId id="290" r:id="rId38"/>
    <p:sldId id="300" r:id="rId39"/>
    <p:sldId id="331" r:id="rId40"/>
    <p:sldId id="288" r:id="rId41"/>
    <p:sldId id="301" r:id="rId42"/>
    <p:sldId id="332" r:id="rId43"/>
    <p:sldId id="307" r:id="rId44"/>
    <p:sldId id="308" r:id="rId45"/>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edict Diederich" initials="BD" lastIdx="13" clrIdx="0">
    <p:extLst>
      <p:ext uri="{19B8F6BF-5375-455C-9EA6-DF929625EA0E}">
        <p15:presenceInfo xmlns:p15="http://schemas.microsoft.com/office/powerpoint/2012/main" userId="889470ca89c9122b" providerId="Windows Live"/>
      </p:ext>
    </p:extLst>
  </p:cmAuthor>
  <p:cmAuthor id="2" name="Marsikova,Barbora //Leibniz-IPHT" initials="M/" lastIdx="2" clrIdx="1">
    <p:extLst>
      <p:ext uri="{19B8F6BF-5375-455C-9EA6-DF929625EA0E}">
        <p15:presenceInfo xmlns:p15="http://schemas.microsoft.com/office/powerpoint/2012/main" userId="S-1-5-21-892864435-2424616784-2819005426-351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92929"/>
    <a:srgbClr val="00A07A"/>
    <a:srgbClr val="73BD00"/>
    <a:srgbClr val="003677"/>
    <a:srgbClr val="85B913"/>
    <a:srgbClr val="00B0F0"/>
    <a:srgbClr val="003577"/>
    <a:srgbClr val="FFD966"/>
    <a:srgbClr val="FFECB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8" autoAdjust="0"/>
    <p:restoredTop sz="96208" autoAdjust="0"/>
  </p:normalViewPr>
  <p:slideViewPr>
    <p:cSldViewPr snapToGrid="0">
      <p:cViewPr>
        <p:scale>
          <a:sx n="63" d="100"/>
          <a:sy n="63" d="100"/>
        </p:scale>
        <p:origin x="87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DE"/>
          </a:p>
        </p:txBody>
      </p:sp>
      <p:sp>
        <p:nvSpPr>
          <p:cNvPr id="3" name="Zástupný symbol pro datum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ED4EBBF-C3E5-43EF-A351-B9AE6DCF7484}" type="datetimeFigureOut">
              <a:rPr lang="de-DE" smtClean="0"/>
              <a:t>16.04.2021</a:t>
            </a:fld>
            <a:endParaRPr lang="de-DE"/>
          </a:p>
        </p:txBody>
      </p:sp>
      <p:sp>
        <p:nvSpPr>
          <p:cNvPr id="4" name="Zástupný symbol pro obrázek snímku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Zástupný symbol pro poznámky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de-DE"/>
          </a:p>
        </p:txBody>
      </p:sp>
      <p:sp>
        <p:nvSpPr>
          <p:cNvPr id="6" name="Zástupný symbol pro zápatí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e-DE"/>
          </a:p>
        </p:txBody>
      </p:sp>
      <p:sp>
        <p:nvSpPr>
          <p:cNvPr id="7" name="Zástupný symbol pro číslo snímku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D77FC94-BC26-4F1D-85C0-93657368A210}" type="slidenum">
              <a:rPr lang="de-DE" smtClean="0"/>
              <a:t>‹#›</a:t>
            </a:fld>
            <a:endParaRPr lang="de-DE"/>
          </a:p>
        </p:txBody>
      </p:sp>
    </p:spTree>
    <p:extLst>
      <p:ext uri="{BB962C8B-B14F-4D97-AF65-F5344CB8AC3E}">
        <p14:creationId xmlns:p14="http://schemas.microsoft.com/office/powerpoint/2010/main" val="301254955"/>
      </p:ext>
    </p:extLst>
  </p:cSld>
  <p:clrMap bg1="lt1" tx1="dk1" bg2="lt2" tx2="dk2" accent1="accent1" accent2="accent2" accent3="accent3" accent4="accent4" accent5="accent5" accent6="accent6" hlink="hlink" folHlink="folHlink"/>
  <p:notesStyle>
    <a:lvl1pPr marL="0" algn="l" defTabSz="914373" rtl="0" eaLnBrk="1" latinLnBrk="0" hangingPunct="1">
      <a:defRPr sz="1200" kern="1200">
        <a:solidFill>
          <a:schemeClr val="tx1"/>
        </a:solidFill>
        <a:latin typeface="+mn-lt"/>
        <a:ea typeface="+mn-ea"/>
        <a:cs typeface="+mn-cs"/>
      </a:defRPr>
    </a:lvl1pPr>
    <a:lvl2pPr marL="457187" algn="l" defTabSz="914373" rtl="0" eaLnBrk="1" latinLnBrk="0" hangingPunct="1">
      <a:defRPr sz="1200" kern="1200">
        <a:solidFill>
          <a:schemeClr val="tx1"/>
        </a:solidFill>
        <a:latin typeface="+mn-lt"/>
        <a:ea typeface="+mn-ea"/>
        <a:cs typeface="+mn-cs"/>
      </a:defRPr>
    </a:lvl2pPr>
    <a:lvl3pPr marL="914373" algn="l" defTabSz="914373" rtl="0" eaLnBrk="1" latinLnBrk="0" hangingPunct="1">
      <a:defRPr sz="1200" kern="1200">
        <a:solidFill>
          <a:schemeClr val="tx1"/>
        </a:solidFill>
        <a:latin typeface="+mn-lt"/>
        <a:ea typeface="+mn-ea"/>
        <a:cs typeface="+mn-cs"/>
      </a:defRPr>
    </a:lvl3pPr>
    <a:lvl4pPr marL="1371560" algn="l" defTabSz="914373" rtl="0" eaLnBrk="1" latinLnBrk="0" hangingPunct="1">
      <a:defRPr sz="1200" kern="1200">
        <a:solidFill>
          <a:schemeClr val="tx1"/>
        </a:solidFill>
        <a:latin typeface="+mn-lt"/>
        <a:ea typeface="+mn-ea"/>
        <a:cs typeface="+mn-cs"/>
      </a:defRPr>
    </a:lvl4pPr>
    <a:lvl5pPr marL="1828747" algn="l" defTabSz="914373" rtl="0" eaLnBrk="1" latinLnBrk="0" hangingPunct="1">
      <a:defRPr sz="1200" kern="1200">
        <a:solidFill>
          <a:schemeClr val="tx1"/>
        </a:solidFill>
        <a:latin typeface="+mn-lt"/>
        <a:ea typeface="+mn-ea"/>
        <a:cs typeface="+mn-cs"/>
      </a:defRPr>
    </a:lvl5pPr>
    <a:lvl6pPr marL="2285933" algn="l" defTabSz="914373" rtl="0" eaLnBrk="1" latinLnBrk="0" hangingPunct="1">
      <a:defRPr sz="1200" kern="1200">
        <a:solidFill>
          <a:schemeClr val="tx1"/>
        </a:solidFill>
        <a:latin typeface="+mn-lt"/>
        <a:ea typeface="+mn-ea"/>
        <a:cs typeface="+mn-cs"/>
      </a:defRPr>
    </a:lvl6pPr>
    <a:lvl7pPr marL="2743120" algn="l" defTabSz="914373" rtl="0" eaLnBrk="1" latinLnBrk="0" hangingPunct="1">
      <a:defRPr sz="1200" kern="1200">
        <a:solidFill>
          <a:schemeClr val="tx1"/>
        </a:solidFill>
        <a:latin typeface="+mn-lt"/>
        <a:ea typeface="+mn-ea"/>
        <a:cs typeface="+mn-cs"/>
      </a:defRPr>
    </a:lvl7pPr>
    <a:lvl8pPr marL="3200307" algn="l" defTabSz="914373" rtl="0" eaLnBrk="1" latinLnBrk="0" hangingPunct="1">
      <a:defRPr sz="1200" kern="1200">
        <a:solidFill>
          <a:schemeClr val="tx1"/>
        </a:solidFill>
        <a:latin typeface="+mn-lt"/>
        <a:ea typeface="+mn-ea"/>
        <a:cs typeface="+mn-cs"/>
      </a:defRPr>
    </a:lvl8pPr>
    <a:lvl9pPr marL="3657494" algn="l" defTabSz="91437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de-DE" dirty="0"/>
          </a:p>
        </p:txBody>
      </p:sp>
      <p:sp>
        <p:nvSpPr>
          <p:cNvPr id="4" name="Zástupný symbol pro číslo snímku 3"/>
          <p:cNvSpPr>
            <a:spLocks noGrp="1"/>
          </p:cNvSpPr>
          <p:nvPr>
            <p:ph type="sldNum" sz="quarter" idx="5"/>
          </p:nvPr>
        </p:nvSpPr>
        <p:spPr/>
        <p:txBody>
          <a:bodyPr/>
          <a:lstStyle/>
          <a:p>
            <a:fld id="{2D77FC94-BC26-4F1D-85C0-93657368A210}" type="slidenum">
              <a:rPr lang="de-DE" smtClean="0"/>
              <a:t>2</a:t>
            </a:fld>
            <a:endParaRPr lang="de-DE"/>
          </a:p>
        </p:txBody>
      </p:sp>
    </p:spTree>
    <p:extLst>
      <p:ext uri="{BB962C8B-B14F-4D97-AF65-F5344CB8AC3E}">
        <p14:creationId xmlns:p14="http://schemas.microsoft.com/office/powerpoint/2010/main" val="350057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de-DE" dirty="0"/>
          </a:p>
        </p:txBody>
      </p:sp>
      <p:sp>
        <p:nvSpPr>
          <p:cNvPr id="4" name="Zástupný symbol pro číslo snímku 3"/>
          <p:cNvSpPr>
            <a:spLocks noGrp="1"/>
          </p:cNvSpPr>
          <p:nvPr>
            <p:ph type="sldNum" sz="quarter" idx="5"/>
          </p:nvPr>
        </p:nvSpPr>
        <p:spPr/>
        <p:txBody>
          <a:bodyPr/>
          <a:lstStyle/>
          <a:p>
            <a:fld id="{2D77FC94-BC26-4F1D-85C0-93657368A210}" type="slidenum">
              <a:rPr lang="de-DE" smtClean="0"/>
              <a:t>40</a:t>
            </a:fld>
            <a:endParaRPr lang="de-DE"/>
          </a:p>
        </p:txBody>
      </p:sp>
    </p:spTree>
    <p:extLst>
      <p:ext uri="{BB962C8B-B14F-4D97-AF65-F5344CB8AC3E}">
        <p14:creationId xmlns:p14="http://schemas.microsoft.com/office/powerpoint/2010/main" val="416295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cs-CZ"/>
              <a:t>Kliknutím lze upravit styl.</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endParaRPr lang="en-US" dirty="0"/>
          </a:p>
        </p:txBody>
      </p:sp>
      <p:sp>
        <p:nvSpPr>
          <p:cNvPr id="4" name="Date Placeholder 3"/>
          <p:cNvSpPr>
            <a:spLocks noGrp="1"/>
          </p:cNvSpPr>
          <p:nvPr>
            <p:ph type="dt" sz="half" idx="10"/>
          </p:nvPr>
        </p:nvSpPr>
        <p:spPr/>
        <p:txBody>
          <a:bodyPr/>
          <a:lstStyle/>
          <a:p>
            <a:fld id="{72118612-A709-40B4-B52F-8449DC25263E}" type="datetimeFigureOut">
              <a:rPr lang="de-DE" smtClean="0"/>
              <a:t>16.04.2021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2337713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Vertical Text Placeholder 2"/>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72118612-A709-40B4-B52F-8449DC25263E}" type="datetimeFigureOut">
              <a:rPr lang="de-DE" smtClean="0"/>
              <a:t>16.04.2021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314193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cs-CZ"/>
              <a:t>Kliknutím lze upravit styl.</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72118612-A709-40B4-B52F-8449DC25263E}" type="datetimeFigureOut">
              <a:rPr lang="de-DE" smtClean="0"/>
              <a:t>16.04.2021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23883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72118612-A709-40B4-B52F-8449DC25263E}" type="datetimeFigureOut">
              <a:rPr lang="de-DE" smtClean="0"/>
              <a:t>16.04.2021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3372722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cs-CZ"/>
              <a:t>Kliknutím lze upravit styl.</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Date Placeholder 3"/>
          <p:cNvSpPr>
            <a:spLocks noGrp="1"/>
          </p:cNvSpPr>
          <p:nvPr>
            <p:ph type="dt" sz="half" idx="10"/>
          </p:nvPr>
        </p:nvSpPr>
        <p:spPr/>
        <p:txBody>
          <a:bodyPr/>
          <a:lstStyle/>
          <a:p>
            <a:fld id="{72118612-A709-40B4-B52F-8449DC25263E}" type="datetimeFigureOut">
              <a:rPr lang="de-DE" smtClean="0"/>
              <a:t>16.04.2021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3565239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Date Placeholder 4"/>
          <p:cNvSpPr>
            <a:spLocks noGrp="1"/>
          </p:cNvSpPr>
          <p:nvPr>
            <p:ph type="dt" sz="half" idx="10"/>
          </p:nvPr>
        </p:nvSpPr>
        <p:spPr/>
        <p:txBody>
          <a:bodyPr/>
          <a:lstStyle/>
          <a:p>
            <a:fld id="{72118612-A709-40B4-B52F-8449DC25263E}" type="datetimeFigureOut">
              <a:rPr lang="de-DE" smtClean="0"/>
              <a:t>16.04.2021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122804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cs-CZ"/>
              <a:t>Kliknutím lze upravit styl.</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Content Placeholder 3"/>
          <p:cNvSpPr>
            <a:spLocks noGrp="1"/>
          </p:cNvSpPr>
          <p:nvPr>
            <p:ph sz="half" idx="2"/>
          </p:nvPr>
        </p:nvSpPr>
        <p:spPr>
          <a:xfrm>
            <a:off x="682329" y="2505075"/>
            <a:ext cx="4190702"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Content Placeholder 5"/>
          <p:cNvSpPr>
            <a:spLocks noGrp="1"/>
          </p:cNvSpPr>
          <p:nvPr>
            <p:ph sz="quarter" idx="4"/>
          </p:nvPr>
        </p:nvSpPr>
        <p:spPr>
          <a:xfrm>
            <a:off x="5014913" y="2505075"/>
            <a:ext cx="4211340"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7" name="Date Placeholder 6"/>
          <p:cNvSpPr>
            <a:spLocks noGrp="1"/>
          </p:cNvSpPr>
          <p:nvPr>
            <p:ph type="dt" sz="half" idx="10"/>
          </p:nvPr>
        </p:nvSpPr>
        <p:spPr/>
        <p:txBody>
          <a:bodyPr/>
          <a:lstStyle/>
          <a:p>
            <a:fld id="{72118612-A709-40B4-B52F-8449DC25263E}" type="datetimeFigureOut">
              <a:rPr lang="de-DE" smtClean="0"/>
              <a:t>16.04.2021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1871209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Date Placeholder 2"/>
          <p:cNvSpPr>
            <a:spLocks noGrp="1"/>
          </p:cNvSpPr>
          <p:nvPr>
            <p:ph type="dt" sz="half" idx="10"/>
          </p:nvPr>
        </p:nvSpPr>
        <p:spPr/>
        <p:txBody>
          <a:bodyPr/>
          <a:lstStyle/>
          <a:p>
            <a:fld id="{72118612-A709-40B4-B52F-8449DC25263E}" type="datetimeFigureOut">
              <a:rPr lang="de-DE" smtClean="0"/>
              <a:t>16.04.2021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1461438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118612-A709-40B4-B52F-8449DC25263E}" type="datetimeFigureOut">
              <a:rPr lang="de-DE" smtClean="0"/>
              <a:t>16.04.2021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3657059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cs-CZ"/>
              <a:t>Kliknutím lze upravit styl.</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Date Placeholder 4"/>
          <p:cNvSpPr>
            <a:spLocks noGrp="1"/>
          </p:cNvSpPr>
          <p:nvPr>
            <p:ph type="dt" sz="half" idx="10"/>
          </p:nvPr>
        </p:nvSpPr>
        <p:spPr/>
        <p:txBody>
          <a:bodyPr/>
          <a:lstStyle/>
          <a:p>
            <a:fld id="{72118612-A709-40B4-B52F-8449DC25263E}" type="datetimeFigureOut">
              <a:rPr lang="de-DE" smtClean="0"/>
              <a:t>16.04.2021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286658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cs-CZ"/>
              <a:t>Kliknutím lze upravit styl.</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a:t>Kliknutím na ikonu přidáte obrázek.</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Date Placeholder 4"/>
          <p:cNvSpPr>
            <a:spLocks noGrp="1"/>
          </p:cNvSpPr>
          <p:nvPr>
            <p:ph type="dt" sz="half" idx="10"/>
          </p:nvPr>
        </p:nvSpPr>
        <p:spPr/>
        <p:txBody>
          <a:bodyPr/>
          <a:lstStyle/>
          <a:p>
            <a:fld id="{72118612-A709-40B4-B52F-8449DC25263E}" type="datetimeFigureOut">
              <a:rPr lang="de-DE" smtClean="0"/>
              <a:t>16.04.2021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2415209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cs-CZ"/>
              <a:t>Kliknutím lze upravit styl.</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118612-A709-40B4-B52F-8449DC25263E}" type="datetimeFigureOut">
              <a:rPr lang="de-DE" smtClean="0"/>
              <a:t>16.04.2021</a:t>
            </a:fld>
            <a:endParaRPr lang="de-DE"/>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AC5AA-F3FA-430E-A923-87A80CA602A9}" type="slidenum">
              <a:rPr lang="de-DE" smtClean="0"/>
              <a:t>‹#›</a:t>
            </a:fld>
            <a:endParaRPr lang="de-DE"/>
          </a:p>
        </p:txBody>
      </p:sp>
    </p:spTree>
    <p:extLst>
      <p:ext uri="{BB962C8B-B14F-4D97-AF65-F5344CB8AC3E}">
        <p14:creationId xmlns:p14="http://schemas.microsoft.com/office/powerpoint/2010/main" val="164144479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tiff"/><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7.png"/><Relationship Id="rId7" Type="http://schemas.openxmlformats.org/officeDocument/2006/relationships/image" Target="../media/image29.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3.svg"/><Relationship Id="rId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26.png"/><Relationship Id="rId3" Type="http://schemas.openxmlformats.org/officeDocument/2006/relationships/image" Target="../media/image34.png"/><Relationship Id="rId7" Type="http://schemas.openxmlformats.org/officeDocument/2006/relationships/image" Target="../media/image28.png"/><Relationship Id="rId12" Type="http://schemas.openxmlformats.org/officeDocument/2006/relationships/image" Target="../media/image41.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40.png"/><Relationship Id="rId5" Type="http://schemas.openxmlformats.org/officeDocument/2006/relationships/image" Target="../media/image22.png"/><Relationship Id="rId10" Type="http://schemas.openxmlformats.org/officeDocument/2006/relationships/image" Target="../media/image31.svg"/><Relationship Id="rId4" Type="http://schemas.openxmlformats.org/officeDocument/2006/relationships/image" Target="../media/image35.svg"/><Relationship Id="rId9" Type="http://schemas.openxmlformats.org/officeDocument/2006/relationships/image" Target="../media/image30.png"/><Relationship Id="rId1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2.png"/><Relationship Id="rId7" Type="http://schemas.openxmlformats.org/officeDocument/2006/relationships/image" Target="../media/image44.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8.svg"/><Relationship Id="rId3" Type="http://schemas.openxmlformats.org/officeDocument/2006/relationships/image" Target="../media/image46.png"/><Relationship Id="rId7" Type="http://schemas.openxmlformats.org/officeDocument/2006/relationships/image" Target="../media/image31.svg"/><Relationship Id="rId12" Type="http://schemas.openxmlformats.org/officeDocument/2006/relationships/image" Target="../media/image47.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27.svg"/><Relationship Id="rId5" Type="http://schemas.openxmlformats.org/officeDocument/2006/relationships/image" Target="../media/image29.svg"/><Relationship Id="rId10"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23.sv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23.sv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0.svg"/><Relationship Id="rId3" Type="http://schemas.openxmlformats.org/officeDocument/2006/relationships/image" Target="../media/image22.png"/><Relationship Id="rId7" Type="http://schemas.openxmlformats.org/officeDocument/2006/relationships/image" Target="../media/image29.svg"/><Relationship Id="rId12" Type="http://schemas.openxmlformats.org/officeDocument/2006/relationships/image" Target="../media/image49.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7.svg"/><Relationship Id="rId5" Type="http://schemas.openxmlformats.org/officeDocument/2006/relationships/image" Target="../media/image51.png"/><Relationship Id="rId10" Type="http://schemas.openxmlformats.org/officeDocument/2006/relationships/image" Target="../media/image26.png"/><Relationship Id="rId4" Type="http://schemas.openxmlformats.org/officeDocument/2006/relationships/image" Target="../media/image23.svg"/><Relationship Id="rId9" Type="http://schemas.openxmlformats.org/officeDocument/2006/relationships/image" Target="../media/image31.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3.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4.png"/><Relationship Id="rId4" Type="http://schemas.openxmlformats.org/officeDocument/2006/relationships/image" Target="../media/image53.sv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2.png"/><Relationship Id="rId7" Type="http://schemas.openxmlformats.org/officeDocument/2006/relationships/image" Target="../media/image27.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5.png"/><Relationship Id="rId10" Type="http://schemas.openxmlformats.org/officeDocument/2006/relationships/image" Target="../media/image54.png"/><Relationship Id="rId4" Type="http://schemas.openxmlformats.org/officeDocument/2006/relationships/image" Target="../media/image23.svg"/><Relationship Id="rId9" Type="http://schemas.openxmlformats.org/officeDocument/2006/relationships/image" Target="../media/image53.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8.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23.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9.png"/><Relationship Id="rId4" Type="http://schemas.openxmlformats.org/officeDocument/2006/relationships/image" Target="../media/image57.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57.svg"/><Relationship Id="rId3" Type="http://schemas.openxmlformats.org/officeDocument/2006/relationships/image" Target="../media/image22.png"/><Relationship Id="rId7" Type="http://schemas.openxmlformats.org/officeDocument/2006/relationships/image" Target="../media/image30.png"/><Relationship Id="rId12" Type="http://schemas.openxmlformats.org/officeDocument/2006/relationships/image" Target="../media/image58.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27.svg"/><Relationship Id="rId5" Type="http://schemas.openxmlformats.org/officeDocument/2006/relationships/image" Target="../media/image28.png"/><Relationship Id="rId10" Type="http://schemas.openxmlformats.org/officeDocument/2006/relationships/image" Target="../media/image26.png"/><Relationship Id="rId4" Type="http://schemas.openxmlformats.org/officeDocument/2006/relationships/image" Target="../media/image23.svg"/><Relationship Id="rId9" Type="http://schemas.openxmlformats.org/officeDocument/2006/relationships/image" Target="../media/image60.png"/><Relationship Id="rId1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6.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8.png"/><Relationship Id="rId4" Type="http://schemas.openxmlformats.org/officeDocument/2006/relationships/image" Target="../media/image25.sv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23.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9.png"/><Relationship Id="rId4" Type="http://schemas.openxmlformats.org/officeDocument/2006/relationships/image" Target="../media/image57.svg"/></Relationships>
</file>

<file path=ppt/slides/_rels/slide3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57.svg"/><Relationship Id="rId3" Type="http://schemas.openxmlformats.org/officeDocument/2006/relationships/image" Target="../media/image22.png"/><Relationship Id="rId7" Type="http://schemas.openxmlformats.org/officeDocument/2006/relationships/image" Target="../media/image30.png"/><Relationship Id="rId12" Type="http://schemas.openxmlformats.org/officeDocument/2006/relationships/image" Target="../media/image58.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27.svg"/><Relationship Id="rId5" Type="http://schemas.openxmlformats.org/officeDocument/2006/relationships/image" Target="../media/image28.png"/><Relationship Id="rId10" Type="http://schemas.openxmlformats.org/officeDocument/2006/relationships/image" Target="../media/image26.png"/><Relationship Id="rId4" Type="http://schemas.openxmlformats.org/officeDocument/2006/relationships/image" Target="../media/image23.svg"/><Relationship Id="rId9" Type="http://schemas.openxmlformats.org/officeDocument/2006/relationships/image" Target="../media/image61.png"/><Relationship Id="rId1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6.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8.png"/><Relationship Id="rId4" Type="http://schemas.openxmlformats.org/officeDocument/2006/relationships/image" Target="../media/image25.sv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23.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9.png"/><Relationship Id="rId4" Type="http://schemas.openxmlformats.org/officeDocument/2006/relationships/image" Target="../media/image57.svg"/></Relationships>
</file>

<file path=ppt/slides/_rels/slide3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30.png"/><Relationship Id="rId12" Type="http://schemas.openxmlformats.org/officeDocument/2006/relationships/image" Target="../media/image26.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64.png"/><Relationship Id="rId5" Type="http://schemas.openxmlformats.org/officeDocument/2006/relationships/image" Target="../media/image28.png"/><Relationship Id="rId15" Type="http://schemas.openxmlformats.org/officeDocument/2006/relationships/image" Target="../media/image57.svg"/><Relationship Id="rId10" Type="http://schemas.openxmlformats.org/officeDocument/2006/relationships/image" Target="../media/image63.png"/><Relationship Id="rId4" Type="http://schemas.openxmlformats.org/officeDocument/2006/relationships/image" Target="../media/image23.svg"/><Relationship Id="rId9" Type="http://schemas.openxmlformats.org/officeDocument/2006/relationships/image" Target="../media/image62.png"/><Relationship Id="rId1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3.sv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57.svg"/><Relationship Id="rId12" Type="http://schemas.openxmlformats.org/officeDocument/2006/relationships/image" Target="../media/image26.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1.svg"/><Relationship Id="rId5" Type="http://schemas.openxmlformats.org/officeDocument/2006/relationships/image" Target="../media/image65.png"/><Relationship Id="rId10" Type="http://schemas.openxmlformats.org/officeDocument/2006/relationships/image" Target="../media/image30.png"/><Relationship Id="rId4" Type="http://schemas.openxmlformats.org/officeDocument/2006/relationships/image" Target="../media/image23.svg"/><Relationship Id="rId9" Type="http://schemas.openxmlformats.org/officeDocument/2006/relationships/image" Target="../media/image29.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tiff"/><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7.png"/><Relationship Id="rId7" Type="http://schemas.openxmlformats.org/officeDocument/2006/relationships/image" Target="../media/image31.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23.svg"/><Relationship Id="rId5" Type="http://schemas.openxmlformats.org/officeDocument/2006/relationships/image" Target="../media/image29.svg"/><Relationship Id="rId10"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27.svg"/></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31.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30.png"/><Relationship Id="rId2" Type="http://schemas.openxmlformats.org/officeDocument/2006/relationships/image" Target="../media/image2.tiff"/><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28.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4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2.tiff"/><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0244B23B-F159-459E-8986-D6F0D43176C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5" name="Obrázek 4" descr="Obsah obrázku podepsat, hodiny, kreslení&#10;&#10;Popis byl vytvořen automaticky">
            <a:extLst>
              <a:ext uri="{FF2B5EF4-FFF2-40B4-BE49-F238E27FC236}">
                <a16:creationId xmlns:a16="http://schemas.microsoft.com/office/drawing/2014/main" id="{B1E6166D-8F71-4954-9303-CFD88A44B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77" y="1603244"/>
            <a:ext cx="3139446" cy="3651511"/>
          </a:xfrm>
          <a:prstGeom prst="rect">
            <a:avLst/>
          </a:prstGeom>
        </p:spPr>
      </p:pic>
      <p:sp>
        <p:nvSpPr>
          <p:cNvPr id="6" name="Textfeld 3">
            <a:extLst>
              <a:ext uri="{FF2B5EF4-FFF2-40B4-BE49-F238E27FC236}">
                <a16:creationId xmlns:a16="http://schemas.microsoft.com/office/drawing/2014/main" id="{A696EFF1-E09D-402D-AEA1-0CB23DF0038C}"/>
              </a:ext>
            </a:extLst>
          </p:cNvPr>
          <p:cNvSpPr txBox="1"/>
          <p:nvPr/>
        </p:nvSpPr>
        <p:spPr>
          <a:xfrm>
            <a:off x="2893469" y="5451338"/>
            <a:ext cx="4119061" cy="830997"/>
          </a:xfrm>
          <a:prstGeom prst="rect">
            <a:avLst/>
          </a:prstGeom>
          <a:noFill/>
        </p:spPr>
        <p:txBody>
          <a:bodyPr wrap="square" rtlCol="0">
            <a:spAutoFit/>
          </a:bodyPr>
          <a:lstStyle/>
          <a:p>
            <a:r>
              <a:rPr lang="cs-CZ" sz="4800" b="1" kern="1200" dirty="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cs-CZ" sz="48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cs-CZ" sz="4800" b="1" kern="1200" dirty="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cs-CZ" sz="48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cs-CZ" sz="4800" b="1" kern="1200" dirty="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4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feld 3">
            <a:extLst>
              <a:ext uri="{FF2B5EF4-FFF2-40B4-BE49-F238E27FC236}">
                <a16:creationId xmlns:a16="http://schemas.microsoft.com/office/drawing/2014/main" id="{8D9746FD-97A5-4656-A78A-05752B8FACAF}"/>
              </a:ext>
            </a:extLst>
          </p:cNvPr>
          <p:cNvSpPr txBox="1"/>
          <p:nvPr/>
        </p:nvSpPr>
        <p:spPr>
          <a:xfrm>
            <a:off x="3684242" y="740111"/>
            <a:ext cx="2537513" cy="830997"/>
          </a:xfrm>
          <a:prstGeom prst="rect">
            <a:avLst/>
          </a:prstGeom>
          <a:noFill/>
        </p:spPr>
        <p:txBody>
          <a:bodyPr wrap="square" rtlCol="0">
            <a:spAutoFit/>
          </a:bodyPr>
          <a:lstStyle/>
          <a:p>
            <a:r>
              <a:rPr lang="cs-CZ" sz="4800" b="1" kern="1200" dirty="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MI</a:t>
            </a:r>
            <a:r>
              <a:rPr lang="cs-CZ" sz="4800" b="1" kern="1200" dirty="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NI</a:t>
            </a:r>
            <a:r>
              <a:rPr lang="cs-CZ" sz="4800" b="1" kern="1200" dirty="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BOX</a:t>
            </a:r>
            <a:endParaRPr lang="de-DE" sz="4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1534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ECA4A5E3-9F38-40D4-BF05-9093148E9FF7}"/>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52657F26-25B4-4ADE-AD94-1EDDA63F40C6}"/>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C1234168-64C9-42F0-925B-25A71E503ECB}"/>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5FCDD3AC-FD7D-42A1-B255-BC3A0A6F120D}"/>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668E9D9E-4CCC-40C6-B001-8FBEBD7DDD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C0B0A84D-42B9-4B51-9EFD-691FC13BACD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889BFBE1-0206-4315-B9AE-C8C52D59B18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697610EC-C82B-49E9-9537-F3C77213933A}"/>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E14DAA56-ED9F-4BD8-AF2F-590A440B49C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4B5B7794-F2CF-4A29-9C78-F6036B39F1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3EF6F8D9-E268-4946-B614-A64A0301296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5FD366C5-B56D-4675-BDE5-B8DD11EE5A6E}"/>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3B4EDD71-01B2-4C5B-9089-1FB0A86088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D6CEF4E9-4DC8-4842-8857-EED6A8301BB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948E810A-A799-48D3-9C34-1D19C726789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6533E595-7A52-47A7-B373-748750475B80}"/>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A086DCA1-6F77-47B8-A036-CB7ED390087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787F8828-F5E3-4BD6-AFF7-E12A9BADE29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D59A3CFB-06A4-43AA-B42F-E3D1C4C46CE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99968540-1C24-4C77-8890-76581118E803}"/>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0E1033C1-026C-4DE9-B2D3-61178484BD3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D7CDFC13-007B-4E5E-B47F-41C3E870F53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921BC770-2208-4AF3-85DC-DBED4D82A42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389622FA-00D7-454C-82E3-CCC3EBB05E59}"/>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6253F1A9-EAA2-42A1-AD33-BD3E30F1A1C1}"/>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0DBA5F13-B533-44A5-967E-6D0B4F239AF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3BC6EBD0-CC18-43A1-9F0F-9B39E2AB54E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E092A7B7-7A14-458A-B795-248A737CD16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E8913499-B689-4217-B0AA-A622911E364D}"/>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FDA4C85A-36B9-4FE8-94BB-6F195998403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D541D79-7CAD-4DC8-93F7-47F6947BEC8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558FA8FF-455F-4E82-8AF3-D2EE09B2742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CB23C740-E908-4332-B588-18558CAE3E01}"/>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07469A6B-BA22-4979-B5E3-DD5BA0A3A83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BCBA8B7F-8565-4797-ABA0-12B78192D00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45A8821B-7D7F-4C9B-ADB7-55A05D0B7FB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229D4F58-FD6B-4514-AF24-A17C44946D7A}"/>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0F2AD849-5F1D-4EAD-A38C-6FD9FC78224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1724010-8405-4868-9C33-68D2B1F92CA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E7CF1C60-5A69-4477-8ACD-3DB67065BF0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21567563-2A90-43D8-9CF3-070059BBEE68}"/>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A8A0ACE3-BED2-487C-B571-9F374633450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5BADA585-F04C-4D57-A8DF-188BE42E5EE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D68F3090-FEF7-43E9-9E0D-7E1D63CC4B8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FB8B35CD-32E5-405A-B97E-5ADBC7D608DD}"/>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A8847B02-7C18-4D89-AC88-11AD1367F505}"/>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A941AD44-BD95-45D7-98AD-9686D0EAE8A6}"/>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2341F835-A356-42C0-BE6B-69A49992A0F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599EF0B7-5120-4B90-93F3-E115B64AC5C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6CD78B73-7DD7-4A41-A2BB-BD88FB9AAD1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4B1ADC8E-7288-4461-AC56-596F655F935A}"/>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C8EC2C4E-3BD7-40AF-886B-A289BF6459E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91309F80-9B32-447F-8B9E-BB746EDB273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41BF564E-7C48-427A-A4A6-3C70CF4068C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AA6B387E-AD65-47D3-B58D-A849E8D3D643}"/>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FA717625-C138-4072-8CB7-283E42D7097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DEA45B97-E3E5-4BFB-95E5-03503EF1B61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90CAF2E5-F940-4E81-A02A-F1B956D45A3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D4BD7E71-3082-4768-9835-6EA15D8E0CA9}"/>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942AA12A-C074-4312-A5F5-C3331586C3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9D7D9AC6-223C-4C1E-AC32-85D959D1C4D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F7BE0343-FF85-4E46-AC90-A38D11D9924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1AE3E014-8A8E-4256-9AF4-8F17220A417A}"/>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D4DC380D-B17F-4E44-ADFE-781AB97515E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4F1084B0-6593-4C35-B77B-37F5483510B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BBE24348-59D7-4524-BA6B-048EC5E81A5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4EEA0206-38A5-4455-BBF7-C54EA35AFFD0}"/>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B6440598-B187-453A-B834-BB48EFB5410A}"/>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4703EE7C-AE7F-4345-B398-E5BCBA54738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69F3D4E0-3FF1-444D-8CF8-FC5C8C0F8B0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C11AA5AB-6BA4-49A8-B268-14442AEC614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C8DBEE2E-D6AC-4CAD-A51B-2E3B578081DA}"/>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ABF18CF9-0DFA-476A-9E64-51142D02956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928BAAB5-9FE0-4D2D-BC32-7F20A565E88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316044CC-0EE1-400B-80F9-5E7C8B37BD6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1B6C1034-5C07-49E4-BDA1-4B82EAB0FCA1}"/>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F97D501F-253A-4D79-8181-B321FA61BF2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A1E429B0-3C9F-43E7-AAFB-DE3EE9AA30E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F52B96E4-DF20-4430-8798-02A592ED2C7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5166AD6C-4B40-434A-B428-0A22A68D8787}"/>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D856F7EA-2595-43C3-9D9C-9C6816E7239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A32F2F28-558D-415A-AE51-0DB52306C26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FC139CD3-6F11-4CE3-804E-7DD7CAEB1F5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AB63B895-A6AC-4EEA-8B62-A6D830357619}"/>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C3D30EC7-D9B4-4005-8E2A-8C529EC259D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CF2F69C8-3DF3-457D-85F4-7EF82A39992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E6A22676-E7CA-4BC6-8419-E9D7C073CD6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AE61A6DC-390D-4139-8A10-EE2DBCCB2F92}"/>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576FCCCF-69AE-4FDD-A2BA-2180C6FC055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7CBEE86A-A594-48E7-B806-222FB7CD7BE9}"/>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02879DEB-EA3C-4EBD-B35C-93B8F1F9F333}"/>
              </a:ext>
            </a:extLst>
          </p:cNvPr>
          <p:cNvSpPr txBox="1"/>
          <p:nvPr/>
        </p:nvSpPr>
        <p:spPr>
          <a:xfrm>
            <a:off x="3010802" y="494928"/>
            <a:ext cx="3884397" cy="646331"/>
          </a:xfrm>
          <a:prstGeom prst="rect">
            <a:avLst/>
          </a:prstGeom>
          <a:noFill/>
        </p:spPr>
        <p:txBody>
          <a:bodyPr wrap="none" rtlCol="0">
            <a:spAutoFit/>
          </a:bodyPr>
          <a:lstStyle/>
          <a:p>
            <a:r>
              <a:rPr lang="en-GB" sz="3600" dirty="0"/>
              <a:t>Imaging with lenses</a:t>
            </a:r>
          </a:p>
        </p:txBody>
      </p:sp>
      <p:grpSp>
        <p:nvGrpSpPr>
          <p:cNvPr id="93" name="Skupina 92">
            <a:extLst>
              <a:ext uri="{FF2B5EF4-FFF2-40B4-BE49-F238E27FC236}">
                <a16:creationId xmlns:a16="http://schemas.microsoft.com/office/drawing/2014/main" id="{527340DC-EAA4-4D03-BB1E-500B254F9C97}"/>
              </a:ext>
            </a:extLst>
          </p:cNvPr>
          <p:cNvGrpSpPr/>
          <p:nvPr/>
        </p:nvGrpSpPr>
        <p:grpSpPr>
          <a:xfrm>
            <a:off x="1177233" y="2564066"/>
            <a:ext cx="7136141" cy="1804824"/>
            <a:chOff x="1177233" y="2564066"/>
            <a:chExt cx="7136141" cy="1804824"/>
          </a:xfrm>
        </p:grpSpPr>
        <p:sp>
          <p:nvSpPr>
            <p:cNvPr id="94" name="TextovéPole 93">
              <a:extLst>
                <a:ext uri="{FF2B5EF4-FFF2-40B4-BE49-F238E27FC236}">
                  <a16:creationId xmlns:a16="http://schemas.microsoft.com/office/drawing/2014/main" id="{A3C184F9-6AF7-4829-AFEE-6E2660FABEB2}"/>
                </a:ext>
              </a:extLst>
            </p:cNvPr>
            <p:cNvSpPr txBox="1"/>
            <p:nvPr/>
          </p:nvSpPr>
          <p:spPr>
            <a:xfrm>
              <a:off x="1177233" y="3331977"/>
              <a:ext cx="1355197" cy="276999"/>
            </a:xfrm>
            <a:prstGeom prst="rect">
              <a:avLst/>
            </a:prstGeom>
            <a:solidFill>
              <a:schemeClr val="bg1"/>
            </a:solidFill>
            <a:ln>
              <a:solidFill>
                <a:srgbClr val="003577"/>
              </a:solidFill>
            </a:ln>
          </p:spPr>
          <p:txBody>
            <a:bodyPr wrap="square" rtlCol="0">
              <a:spAutoFit/>
            </a:bodyPr>
            <a:lstStyle/>
            <a:p>
              <a:pPr algn="ctr"/>
              <a:r>
                <a:rPr lang="en-GB" sz="1200" dirty="0"/>
                <a:t>UC2</a:t>
              </a:r>
            </a:p>
          </p:txBody>
        </p:sp>
        <p:grpSp>
          <p:nvGrpSpPr>
            <p:cNvPr id="96" name="Skupina 95">
              <a:extLst>
                <a:ext uri="{FF2B5EF4-FFF2-40B4-BE49-F238E27FC236}">
                  <a16:creationId xmlns:a16="http://schemas.microsoft.com/office/drawing/2014/main" id="{DA1A1DA1-6E9B-475B-9CDB-90CB173211A4}"/>
                </a:ext>
              </a:extLst>
            </p:cNvPr>
            <p:cNvGrpSpPr/>
            <p:nvPr/>
          </p:nvGrpSpPr>
          <p:grpSpPr>
            <a:xfrm>
              <a:off x="3303369" y="2952631"/>
              <a:ext cx="1016749" cy="1080000"/>
              <a:chOff x="4444625" y="5050923"/>
              <a:chExt cx="1016749" cy="1080000"/>
            </a:xfrm>
          </p:grpSpPr>
          <p:pic>
            <p:nvPicPr>
              <p:cNvPr id="106" name="Obrázek 105">
                <a:extLst>
                  <a:ext uri="{FF2B5EF4-FFF2-40B4-BE49-F238E27FC236}">
                    <a16:creationId xmlns:a16="http://schemas.microsoft.com/office/drawing/2014/main" id="{3339DBE9-2C6F-4DFB-989E-8E40969BAA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057" t="27658" r="35120" b="26581"/>
              <a:stretch/>
            </p:blipFill>
            <p:spPr>
              <a:xfrm>
                <a:off x="4483763" y="5050923"/>
                <a:ext cx="938474" cy="1080000"/>
              </a:xfrm>
              <a:prstGeom prst="rect">
                <a:avLst/>
              </a:prstGeom>
            </p:spPr>
          </p:pic>
          <p:sp>
            <p:nvSpPr>
              <p:cNvPr id="107" name="TextovéPole 106">
                <a:extLst>
                  <a:ext uri="{FF2B5EF4-FFF2-40B4-BE49-F238E27FC236}">
                    <a16:creationId xmlns:a16="http://schemas.microsoft.com/office/drawing/2014/main" id="{1F327611-3D01-4F10-B5D5-8E3292E1800A}"/>
                  </a:ext>
                </a:extLst>
              </p:cNvPr>
              <p:cNvSpPr txBox="1"/>
              <p:nvPr/>
            </p:nvSpPr>
            <p:spPr>
              <a:xfrm>
                <a:off x="4444625" y="5493018"/>
                <a:ext cx="1016749" cy="184666"/>
              </a:xfrm>
              <a:prstGeom prst="rect">
                <a:avLst/>
              </a:prstGeom>
              <a:solidFill>
                <a:schemeClr val="bg1"/>
              </a:solidFill>
              <a:ln>
                <a:solidFill>
                  <a:srgbClr val="003577"/>
                </a:solidFill>
              </a:ln>
            </p:spPr>
            <p:txBody>
              <a:bodyPr wrap="square" rtlCol="0">
                <a:spAutoFit/>
              </a:bodyPr>
              <a:lstStyle/>
              <a:p>
                <a:pPr algn="ctr"/>
                <a:r>
                  <a:rPr lang="en-GB" sz="600" i="1"/>
                  <a:t>f</a:t>
                </a:r>
                <a:r>
                  <a:rPr lang="en-GB" sz="600"/>
                  <a:t> = +100 mm</a:t>
                </a:r>
              </a:p>
            </p:txBody>
          </p:sp>
        </p:grpSp>
        <p:grpSp>
          <p:nvGrpSpPr>
            <p:cNvPr id="97" name="Skupina 96">
              <a:extLst>
                <a:ext uri="{FF2B5EF4-FFF2-40B4-BE49-F238E27FC236}">
                  <a16:creationId xmlns:a16="http://schemas.microsoft.com/office/drawing/2014/main" id="{04378779-2089-41F8-ACAE-C9971895BAE4}"/>
                </a:ext>
              </a:extLst>
            </p:cNvPr>
            <p:cNvGrpSpPr/>
            <p:nvPr/>
          </p:nvGrpSpPr>
          <p:grpSpPr>
            <a:xfrm>
              <a:off x="5095386" y="2951085"/>
              <a:ext cx="1016749" cy="1080000"/>
              <a:chOff x="5762470" y="5084778"/>
              <a:chExt cx="1016749" cy="1080000"/>
            </a:xfrm>
          </p:grpSpPr>
          <p:pic>
            <p:nvPicPr>
              <p:cNvPr id="104" name="Obrázek 103">
                <a:extLst>
                  <a:ext uri="{FF2B5EF4-FFF2-40B4-BE49-F238E27FC236}">
                    <a16:creationId xmlns:a16="http://schemas.microsoft.com/office/drawing/2014/main" id="{056B341F-312E-4FBA-BD00-99ADBA0DA7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057" t="27658" r="35120" b="26581"/>
              <a:stretch/>
            </p:blipFill>
            <p:spPr>
              <a:xfrm>
                <a:off x="5801608" y="5084778"/>
                <a:ext cx="938474" cy="1080000"/>
              </a:xfrm>
              <a:prstGeom prst="rect">
                <a:avLst/>
              </a:prstGeom>
            </p:spPr>
          </p:pic>
          <p:sp>
            <p:nvSpPr>
              <p:cNvPr id="105" name="TextovéPole 104">
                <a:extLst>
                  <a:ext uri="{FF2B5EF4-FFF2-40B4-BE49-F238E27FC236}">
                    <a16:creationId xmlns:a16="http://schemas.microsoft.com/office/drawing/2014/main" id="{E7BA067E-333E-4222-B07D-6F3B9608D7A9}"/>
                  </a:ext>
                </a:extLst>
              </p:cNvPr>
              <p:cNvSpPr txBox="1"/>
              <p:nvPr/>
            </p:nvSpPr>
            <p:spPr>
              <a:xfrm flipV="1">
                <a:off x="5762470" y="5502851"/>
                <a:ext cx="1016749" cy="276999"/>
              </a:xfrm>
              <a:prstGeom prst="rect">
                <a:avLst/>
              </a:prstGeom>
              <a:solidFill>
                <a:schemeClr val="bg1"/>
              </a:solidFill>
              <a:ln>
                <a:solidFill>
                  <a:srgbClr val="003577"/>
                </a:solidFill>
              </a:ln>
            </p:spPr>
            <p:txBody>
              <a:bodyPr wrap="square" rtlCol="0">
                <a:spAutoFit/>
              </a:bodyPr>
              <a:lstStyle/>
              <a:p>
                <a:pPr algn="ctr"/>
                <a:r>
                  <a:rPr lang="en-GB" sz="1200" i="1"/>
                  <a:t>f</a:t>
                </a:r>
                <a:r>
                  <a:rPr lang="en-GB" sz="1200"/>
                  <a:t> = +40 mm</a:t>
                </a:r>
              </a:p>
            </p:txBody>
          </p:sp>
        </p:grpSp>
        <p:grpSp>
          <p:nvGrpSpPr>
            <p:cNvPr id="98" name="Skupina 97">
              <a:extLst>
                <a:ext uri="{FF2B5EF4-FFF2-40B4-BE49-F238E27FC236}">
                  <a16:creationId xmlns:a16="http://schemas.microsoft.com/office/drawing/2014/main" id="{DC8B253A-9D9F-4BE8-88CB-9B92D19C70B7}"/>
                </a:ext>
              </a:extLst>
            </p:cNvPr>
            <p:cNvGrpSpPr/>
            <p:nvPr/>
          </p:nvGrpSpPr>
          <p:grpSpPr>
            <a:xfrm>
              <a:off x="6559633" y="2969583"/>
              <a:ext cx="1706727" cy="1080000"/>
              <a:chOff x="6727489" y="4962851"/>
              <a:chExt cx="1706727" cy="1080000"/>
            </a:xfrm>
          </p:grpSpPr>
          <p:pic>
            <p:nvPicPr>
              <p:cNvPr id="102" name="Obrázek 101">
                <a:extLst>
                  <a:ext uri="{FF2B5EF4-FFF2-40B4-BE49-F238E27FC236}">
                    <a16:creationId xmlns:a16="http://schemas.microsoft.com/office/drawing/2014/main" id="{78DEB1B5-CEC0-42D2-A1E5-8991FA6CB6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057" t="27658" r="35120" b="26581"/>
              <a:stretch/>
            </p:blipFill>
            <p:spPr>
              <a:xfrm>
                <a:off x="7104291" y="4962851"/>
                <a:ext cx="938474" cy="1080000"/>
              </a:xfrm>
              <a:prstGeom prst="rect">
                <a:avLst/>
              </a:prstGeom>
            </p:spPr>
          </p:pic>
          <p:sp>
            <p:nvSpPr>
              <p:cNvPr id="103" name="TextovéPole 102">
                <a:extLst>
                  <a:ext uri="{FF2B5EF4-FFF2-40B4-BE49-F238E27FC236}">
                    <a16:creationId xmlns:a16="http://schemas.microsoft.com/office/drawing/2014/main" id="{E91F8402-18AF-4DCC-B5A7-771CF0457B0F}"/>
                  </a:ext>
                </a:extLst>
              </p:cNvPr>
              <p:cNvSpPr txBox="1"/>
              <p:nvPr/>
            </p:nvSpPr>
            <p:spPr>
              <a:xfrm>
                <a:off x="6727489" y="5280054"/>
                <a:ext cx="1706727" cy="461665"/>
              </a:xfrm>
              <a:prstGeom prst="rect">
                <a:avLst/>
              </a:prstGeom>
              <a:solidFill>
                <a:schemeClr val="bg1"/>
              </a:solidFill>
              <a:ln>
                <a:solidFill>
                  <a:srgbClr val="003577"/>
                </a:solidFill>
              </a:ln>
            </p:spPr>
            <p:txBody>
              <a:bodyPr wrap="square" rtlCol="0">
                <a:spAutoFit/>
              </a:bodyPr>
              <a:lstStyle/>
              <a:p>
                <a:pPr algn="ctr"/>
                <a:r>
                  <a:rPr lang="en-GB" sz="2400" i="1"/>
                  <a:t>f</a:t>
                </a:r>
                <a:r>
                  <a:rPr lang="en-GB" sz="2400"/>
                  <a:t> = -50 mm</a:t>
                </a:r>
              </a:p>
            </p:txBody>
          </p:sp>
        </p:grpSp>
        <p:sp>
          <p:nvSpPr>
            <p:cNvPr id="99" name="Obdélník: se zakulacenými rohy 98">
              <a:extLst>
                <a:ext uri="{FF2B5EF4-FFF2-40B4-BE49-F238E27FC236}">
                  <a16:creationId xmlns:a16="http://schemas.microsoft.com/office/drawing/2014/main" id="{B2F72D70-C924-4A4E-BA8F-65D0AB6D6810}"/>
                </a:ext>
              </a:extLst>
            </p:cNvPr>
            <p:cNvSpPr/>
            <p:nvPr/>
          </p:nvSpPr>
          <p:spPr>
            <a:xfrm>
              <a:off x="2911743" y="256889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bdélník: se zakulacenými rohy 99">
              <a:extLst>
                <a:ext uri="{FF2B5EF4-FFF2-40B4-BE49-F238E27FC236}">
                  <a16:creationId xmlns:a16="http://schemas.microsoft.com/office/drawing/2014/main" id="{B482E1E4-2AF6-4E2D-B078-86BE1DF073D0}"/>
                </a:ext>
              </a:extLst>
            </p:cNvPr>
            <p:cNvSpPr/>
            <p:nvPr/>
          </p:nvSpPr>
          <p:spPr>
            <a:xfrm>
              <a:off x="4709825" y="2564066"/>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bdélník: se zakulacenými rohy 100">
              <a:extLst>
                <a:ext uri="{FF2B5EF4-FFF2-40B4-BE49-F238E27FC236}">
                  <a16:creationId xmlns:a16="http://schemas.microsoft.com/office/drawing/2014/main" id="{D54F7161-2506-437F-8C97-D25B36B9AD8D}"/>
                </a:ext>
              </a:extLst>
            </p:cNvPr>
            <p:cNvSpPr/>
            <p:nvPr/>
          </p:nvSpPr>
          <p:spPr>
            <a:xfrm>
              <a:off x="6513374" y="2564066"/>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8" name="TextovéPole 107">
            <a:extLst>
              <a:ext uri="{FF2B5EF4-FFF2-40B4-BE49-F238E27FC236}">
                <a16:creationId xmlns:a16="http://schemas.microsoft.com/office/drawing/2014/main" id="{E427A05C-C9DA-47A0-B729-99FC49FF0273}"/>
              </a:ext>
            </a:extLst>
          </p:cNvPr>
          <p:cNvSpPr txBox="1"/>
          <p:nvPr/>
        </p:nvSpPr>
        <p:spPr>
          <a:xfrm>
            <a:off x="207272" y="1261109"/>
            <a:ext cx="9286377" cy="830997"/>
          </a:xfrm>
          <a:prstGeom prst="rect">
            <a:avLst/>
          </a:prstGeom>
          <a:noFill/>
        </p:spPr>
        <p:txBody>
          <a:bodyPr wrap="square" rtlCol="0">
            <a:spAutoFit/>
          </a:bodyPr>
          <a:lstStyle/>
          <a:p>
            <a:r>
              <a:rPr lang="en-GB" sz="1600" dirty="0"/>
              <a:t>Use a lens cube to look at the text in a block with a matching focal length. Observe the text through the lens and change the distance between the cube and this page until the focal length description in a block has the same size and orientation as the text UC2 on the left side. </a:t>
            </a:r>
          </a:p>
        </p:txBody>
      </p:sp>
      <p:grpSp>
        <p:nvGrpSpPr>
          <p:cNvPr id="113" name="Skupina 112">
            <a:extLst>
              <a:ext uri="{FF2B5EF4-FFF2-40B4-BE49-F238E27FC236}">
                <a16:creationId xmlns:a16="http://schemas.microsoft.com/office/drawing/2014/main" id="{7004DFE6-2ACC-42C0-A122-DF243FB232B2}"/>
              </a:ext>
            </a:extLst>
          </p:cNvPr>
          <p:cNvGrpSpPr/>
          <p:nvPr/>
        </p:nvGrpSpPr>
        <p:grpSpPr>
          <a:xfrm>
            <a:off x="411584" y="4959657"/>
            <a:ext cx="5412929" cy="986400"/>
            <a:chOff x="630009" y="4863136"/>
            <a:chExt cx="5412929" cy="986400"/>
          </a:xfrm>
        </p:grpSpPr>
        <p:sp>
          <p:nvSpPr>
            <p:cNvPr id="115" name="Richtungspfeil 184">
              <a:extLst>
                <a:ext uri="{FF2B5EF4-FFF2-40B4-BE49-F238E27FC236}">
                  <a16:creationId xmlns:a16="http://schemas.microsoft.com/office/drawing/2014/main" id="{0A8C0EF0-DB43-4BB4-8A81-51AD21A6FE58}"/>
                </a:ext>
              </a:extLst>
            </p:cNvPr>
            <p:cNvSpPr/>
            <p:nvPr/>
          </p:nvSpPr>
          <p:spPr>
            <a:xfrm>
              <a:off x="1616409" y="4863136"/>
              <a:ext cx="4426529"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Can you see the text inside the blocks in the same size and orientation as the one on the left? What is happening when you‘re changing the distance between the lens and the picture? </a:t>
              </a:r>
            </a:p>
          </p:txBody>
        </p:sp>
        <p:sp>
          <p:nvSpPr>
            <p:cNvPr id="116" name="Rechteck 185">
              <a:extLst>
                <a:ext uri="{FF2B5EF4-FFF2-40B4-BE49-F238E27FC236}">
                  <a16:creationId xmlns:a16="http://schemas.microsoft.com/office/drawing/2014/main" id="{DF32BB14-5A2A-444A-B9B0-6027EEFC4333}"/>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17" name="Grafik 186" descr="Marke Fragezeichen">
              <a:extLst>
                <a:ext uri="{FF2B5EF4-FFF2-40B4-BE49-F238E27FC236}">
                  <a16:creationId xmlns:a16="http://schemas.microsoft.com/office/drawing/2014/main" id="{87AAF915-D388-463F-B211-9C82C65969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9662" y="5011752"/>
              <a:ext cx="662417" cy="662418"/>
            </a:xfrm>
            <a:prstGeom prst="rect">
              <a:avLst/>
            </a:prstGeom>
          </p:spPr>
        </p:pic>
      </p:grpSp>
      <p:sp>
        <p:nvSpPr>
          <p:cNvPr id="119" name="Šipka: dvojitá 118">
            <a:extLst>
              <a:ext uri="{FF2B5EF4-FFF2-40B4-BE49-F238E27FC236}">
                <a16:creationId xmlns:a16="http://schemas.microsoft.com/office/drawing/2014/main" id="{08C36EE2-9724-4573-8245-F108388F7DF8}"/>
              </a:ext>
            </a:extLst>
          </p:cNvPr>
          <p:cNvSpPr/>
          <p:nvPr/>
        </p:nvSpPr>
        <p:spPr>
          <a:xfrm>
            <a:off x="5612638" y="4954982"/>
            <a:ext cx="3768356"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What happens when you look through a lens on a non-matching text? </a:t>
            </a:r>
          </a:p>
        </p:txBody>
      </p:sp>
      <p:sp>
        <p:nvSpPr>
          <p:cNvPr id="114" name="TextovéPole 113">
            <a:extLst>
              <a:ext uri="{FF2B5EF4-FFF2-40B4-BE49-F238E27FC236}">
                <a16:creationId xmlns:a16="http://schemas.microsoft.com/office/drawing/2014/main" id="{4E7DF6EA-F5AA-4FF4-A8CB-ABF60F5AC871}"/>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18" name="TextovéPole 117">
            <a:extLst>
              <a:ext uri="{FF2B5EF4-FFF2-40B4-BE49-F238E27FC236}">
                <a16:creationId xmlns:a16="http://schemas.microsoft.com/office/drawing/2014/main" id="{1DC8172E-ADA5-4530-B06C-A3143188586C}"/>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20" name="TextovéPole 119">
            <a:extLst>
              <a:ext uri="{FF2B5EF4-FFF2-40B4-BE49-F238E27FC236}">
                <a16:creationId xmlns:a16="http://schemas.microsoft.com/office/drawing/2014/main" id="{0D249389-93CA-4EF8-9E1E-105A79DA8FAA}"/>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21" name="TextovéPole 120">
            <a:extLst>
              <a:ext uri="{FF2B5EF4-FFF2-40B4-BE49-F238E27FC236}">
                <a16:creationId xmlns:a16="http://schemas.microsoft.com/office/drawing/2014/main" id="{D7000882-5C0B-421E-9191-0716DF79153D}"/>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22" name="TextovéPole 121">
            <a:extLst>
              <a:ext uri="{FF2B5EF4-FFF2-40B4-BE49-F238E27FC236}">
                <a16:creationId xmlns:a16="http://schemas.microsoft.com/office/drawing/2014/main" id="{1932C3BA-0CC2-4F61-A09F-BE1A98741C09}"/>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23" name="TextovéPole 122">
            <a:extLst>
              <a:ext uri="{FF2B5EF4-FFF2-40B4-BE49-F238E27FC236}">
                <a16:creationId xmlns:a16="http://schemas.microsoft.com/office/drawing/2014/main" id="{6A1C1086-E8BE-4646-B887-CC3892A5A1F9}"/>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24" name="TextovéPole 123">
            <a:extLst>
              <a:ext uri="{FF2B5EF4-FFF2-40B4-BE49-F238E27FC236}">
                <a16:creationId xmlns:a16="http://schemas.microsoft.com/office/drawing/2014/main" id="{E039FFFA-09B8-44C7-A34B-E51B7E695E04}"/>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25" name="TextovéPole 124">
            <a:extLst>
              <a:ext uri="{FF2B5EF4-FFF2-40B4-BE49-F238E27FC236}">
                <a16:creationId xmlns:a16="http://schemas.microsoft.com/office/drawing/2014/main" id="{DE1AE37F-0732-474A-889E-C86F478C6ECD}"/>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spTree>
    <p:extLst>
      <p:ext uri="{BB962C8B-B14F-4D97-AF65-F5344CB8AC3E}">
        <p14:creationId xmlns:p14="http://schemas.microsoft.com/office/powerpoint/2010/main" val="323979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1B8B6C7E-4B81-46C0-9AB8-2BC7AD8FFB36}"/>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7218CF50-D59C-4CE7-962F-B71CADA0F13C}"/>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B5CAA803-0EF9-4E5E-99FC-7C44737BAB3C}"/>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151505C5-9427-4D85-913C-752508C7603F}"/>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64C828E8-4005-4140-B543-9036897EE15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D02E3409-8497-4EE5-B44D-23D335059BD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3BBAB7D1-0F64-44BE-A1AC-F6BC38D53E2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DB021955-9E1C-4ACB-B337-0D64BF34CF6D}"/>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C3726285-A7B5-4468-96D0-FA043462B06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DDE3B6B2-C7FF-466A-BF2C-DCA894FF21D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32E38698-C241-4979-A10B-E94913C4C1B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A58A44CA-CBA1-4D78-B6D7-CC294957153B}"/>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D16DBD78-38BA-4FA3-A70A-47B362C92A9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1A3EAF31-EFE0-473D-907B-245E8AFA96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7BE2704E-77F5-49D5-8F11-0F6D9639D8A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D381E5DF-10C4-483F-8739-89F1BC43B458}"/>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ACC06FAC-AEEC-4C32-95A8-E7179530386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7D63FF24-9775-499D-8AE9-28F71AF9177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5C6728E8-9134-44DD-9E66-0E001C4FA56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622E1ABE-A7C8-45AE-9DFC-7BEB3C06809E}"/>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CD160D32-A998-4A42-88D1-6498DD3C249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AF9DE7A8-485B-4913-B9CD-C8C406D3B25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086E9A54-280D-42EC-8414-AB17A8233E9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5ECD955F-AFB7-4354-B219-5B665481A3F9}"/>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C992ED96-C1E2-4A39-AC16-EFE1B947B21A}"/>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7FE2FAFB-3B41-4D3A-93D8-75CB7CC97AE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DD54CD37-A25D-4CF4-84DD-EA1C030F14B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DEB35A21-3892-41E0-9D33-EEA8DD303F4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140CB9F6-874D-4755-AA17-68E8DF9EE7EC}"/>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C729E514-6381-49A0-A55F-52A4D0E2F0D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E1B55E7-9FCD-4170-BE70-DE49CFC0095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4B0C812E-74F0-4F14-8C40-39005C78976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F8DFC2FE-5F9B-4512-ADD4-505231ED88FB}"/>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248B21F1-C113-4680-99B8-1E48911646A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85DAAFFE-D89F-436A-9BEB-1B92EDEEC10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45EEE3D-7A3E-4A5C-9C60-88CAFF6B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8A3D56EE-41D7-468D-B172-DC0C3B9EDE03}"/>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DD252A4E-F509-4930-ABE8-9E1AC0ACD80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A9C2B286-73A9-4FF0-9D23-9BCBC070727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8552A126-CD58-4A23-A73A-A0CE1C7D5A9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FE2600C2-2B1B-4178-B43D-7405CAA4E78E}"/>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7F978FD7-362D-47A1-85F8-F56AF1A410E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F9714BEF-9DDE-4DC8-87D5-366137948C2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27ECB259-F322-4B1A-AC00-A980F3B83A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1F2FC8C1-B9E9-4002-AFF4-7C62FC207EF3}"/>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AC90AC30-B500-4B06-B9DA-C6203E59F259}"/>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0118076A-48D3-415B-A54A-25F8120FEA77}"/>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8D63B9A4-E322-4682-9D63-95D9D7841B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8ED0575D-5544-4E05-B6B8-CEA5FE515D2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AE355DE3-C4C0-4259-844A-B3B758B5951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58C3C344-13C3-464B-97D6-BEE140E0D9D0}"/>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71AF02A4-0373-4F95-89F2-4D09EF5E409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6A8834A7-2431-4D8A-ABEC-692CCFECDF5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2A693E6F-FF66-4774-AF6B-54F76FE50C5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3131EA97-7704-4BBC-9CF5-1253CE285F8B}"/>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AD7F6256-46C3-495A-B3B5-07D0CB42D91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08FF38BF-3904-4BEA-B8D7-20F2482EAEA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F0493ACA-66A1-4417-B182-5AC2BDA222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2114E1B6-70E4-4046-A1D8-955C7D773C42}"/>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DD06DAAF-453F-4B4F-846E-E1CE327C738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9341E7F5-018C-4D3B-9344-04E549E8661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9A91F9B-08B5-47CC-B453-05136B8FF63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13062B41-FE56-49B6-BA98-0369EC9A8339}"/>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AFBB2DD3-4A01-49F5-B8B5-6B9FACCD9D9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4682B006-8F0F-4BE0-8948-7CBE6409B8D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5B18C6ED-F164-4114-A537-180DFC18D16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0837F784-C3E7-4D20-A643-03B1E4F480C4}"/>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93FFAB34-0C4C-4CD0-AE3A-5B9F63ACF275}"/>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F44F250A-F20A-4A8E-AC70-38313FDB9D0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FEB4C657-1E1D-4641-9C3D-5AEDBFF26C1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796911A8-2810-4B92-821E-109F052A2D5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AC6AA922-804B-4101-A27F-E0CA459B2E2C}"/>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ADFDB639-8E1D-4D22-B4E6-87DD8365CE8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C5FE3B7F-0C46-4A00-AEB6-9740EB064CA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9EA76F49-1E35-4640-B648-BD23C9B0244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2E936465-9F0F-4D18-9952-FE658E0E0130}"/>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90C7A76B-F8E3-40A6-BEE0-F611C0A2297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B34DE203-DAA2-4CE0-A58B-DCA13EE298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C84305FD-73C2-484F-B82B-39782930299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6307A3F4-1F48-4080-A5B1-A9B4472B0B9C}"/>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74C61C77-0BAA-4743-BE3B-E5D1CB03BC2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673DCFD1-41FE-4986-A3F5-5A9EC0CD1BC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193D01DE-045F-48DC-9369-81C182DCC15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DEFE3B1A-6FFA-4306-B4DD-311950E0B87A}"/>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20674942-029F-47A0-B0A3-31D9048C164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66E7BD24-8FC2-4C02-AB8E-CE14007352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7425C536-481A-43DA-82DE-DAF5EBD26D6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F4DDDB83-05AF-46F2-9208-F8A9D07A602D}"/>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EB0AD17A-9A81-4423-B9DD-50E1B879AA2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CC787AB2-09A5-4E44-AF8C-E563D07DE8A3}"/>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3" name="Grafik 193" descr="Präsentation mit Checkliste">
            <a:extLst>
              <a:ext uri="{FF2B5EF4-FFF2-40B4-BE49-F238E27FC236}">
                <a16:creationId xmlns:a16="http://schemas.microsoft.com/office/drawing/2014/main" id="{129413C1-820D-4544-90AC-3E530C9BDB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151" name="Skupina 150">
            <a:extLst>
              <a:ext uri="{FF2B5EF4-FFF2-40B4-BE49-F238E27FC236}">
                <a16:creationId xmlns:a16="http://schemas.microsoft.com/office/drawing/2014/main" id="{944FE9A4-E0BF-48F4-9843-A33C319CA19A}"/>
              </a:ext>
            </a:extLst>
          </p:cNvPr>
          <p:cNvGrpSpPr>
            <a:grpSpLocks noChangeAspect="1"/>
          </p:cNvGrpSpPr>
          <p:nvPr/>
        </p:nvGrpSpPr>
        <p:grpSpPr>
          <a:xfrm>
            <a:off x="1539704" y="1719403"/>
            <a:ext cx="6843553" cy="1468295"/>
            <a:chOff x="2401620" y="3861669"/>
            <a:chExt cx="5166295" cy="1108437"/>
          </a:xfrm>
        </p:grpSpPr>
        <p:grpSp>
          <p:nvGrpSpPr>
            <p:cNvPr id="152" name="Skupina 151">
              <a:extLst>
                <a:ext uri="{FF2B5EF4-FFF2-40B4-BE49-F238E27FC236}">
                  <a16:creationId xmlns:a16="http://schemas.microsoft.com/office/drawing/2014/main" id="{55CF2E00-79A9-49CF-84C1-E24D32D50AA7}"/>
                </a:ext>
              </a:extLst>
            </p:cNvPr>
            <p:cNvGrpSpPr/>
            <p:nvPr/>
          </p:nvGrpSpPr>
          <p:grpSpPr>
            <a:xfrm>
              <a:off x="2647927" y="4030329"/>
              <a:ext cx="4919988" cy="939777"/>
              <a:chOff x="4385463" y="941289"/>
              <a:chExt cx="4919988" cy="939777"/>
            </a:xfrm>
          </p:grpSpPr>
          <p:cxnSp>
            <p:nvCxnSpPr>
              <p:cNvPr id="164" name="Přímá spojnice 163">
                <a:extLst>
                  <a:ext uri="{FF2B5EF4-FFF2-40B4-BE49-F238E27FC236}">
                    <a16:creationId xmlns:a16="http://schemas.microsoft.com/office/drawing/2014/main" id="{402FF3E5-6CBA-4257-9D05-D34AD27B011A}"/>
                  </a:ext>
                </a:extLst>
              </p:cNvPr>
              <p:cNvCxnSpPr>
                <a:cxnSpLocks/>
              </p:cNvCxnSpPr>
              <p:nvPr/>
            </p:nvCxnSpPr>
            <p:spPr>
              <a:xfrm>
                <a:off x="5781599" y="96396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72" name="Přímá spojnice 171">
                <a:extLst>
                  <a:ext uri="{FF2B5EF4-FFF2-40B4-BE49-F238E27FC236}">
                    <a16:creationId xmlns:a16="http://schemas.microsoft.com/office/drawing/2014/main" id="{842CBB2D-223B-4A64-B02D-C1DF166E85E7}"/>
                  </a:ext>
                </a:extLst>
              </p:cNvPr>
              <p:cNvCxnSpPr>
                <a:cxnSpLocks/>
              </p:cNvCxnSpPr>
              <p:nvPr/>
            </p:nvCxnSpPr>
            <p:spPr>
              <a:xfrm>
                <a:off x="7559891" y="94891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6E76925E-324E-42DF-8EB0-AA562E990AF9}"/>
                  </a:ext>
                </a:extLst>
              </p:cNvPr>
              <p:cNvCxnSpPr>
                <a:cxnSpLocks/>
              </p:cNvCxnSpPr>
              <p:nvPr/>
            </p:nvCxnSpPr>
            <p:spPr>
              <a:xfrm>
                <a:off x="4385463" y="1417413"/>
                <a:ext cx="4919988"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63" name="Přímá spojnice se šipkou 162">
                <a:extLst>
                  <a:ext uri="{FF2B5EF4-FFF2-40B4-BE49-F238E27FC236}">
                    <a16:creationId xmlns:a16="http://schemas.microsoft.com/office/drawing/2014/main" id="{AE3305E1-87D4-4162-9C18-ED2369A9328A}"/>
                  </a:ext>
                </a:extLst>
              </p:cNvPr>
              <p:cNvCxnSpPr>
                <a:cxnSpLocks/>
              </p:cNvCxnSpPr>
              <p:nvPr/>
            </p:nvCxnSpPr>
            <p:spPr>
              <a:xfrm>
                <a:off x="6670626" y="941289"/>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Přímá spojnice 164">
                <a:extLst>
                  <a:ext uri="{FF2B5EF4-FFF2-40B4-BE49-F238E27FC236}">
                    <a16:creationId xmlns:a16="http://schemas.microsoft.com/office/drawing/2014/main" id="{42E5FA5F-6F93-4E07-8FB5-AC5CEB49A149}"/>
                  </a:ext>
                </a:extLst>
              </p:cNvPr>
              <p:cNvCxnSpPr>
                <a:cxnSpLocks/>
                <a:stCxn id="171" idx="0"/>
              </p:cNvCxnSpPr>
              <p:nvPr/>
            </p:nvCxnSpPr>
            <p:spPr>
              <a:xfrm>
                <a:off x="4497078" y="1038911"/>
                <a:ext cx="2162138" cy="63766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Přímá spojnice 165">
                <a:extLst>
                  <a:ext uri="{FF2B5EF4-FFF2-40B4-BE49-F238E27FC236}">
                    <a16:creationId xmlns:a16="http://schemas.microsoft.com/office/drawing/2014/main" id="{4341247D-5AC4-415F-9EFD-665BAF39C2EF}"/>
                  </a:ext>
                </a:extLst>
              </p:cNvPr>
              <p:cNvCxnSpPr>
                <a:cxnSpLocks/>
                <a:endCxn id="169" idx="0"/>
              </p:cNvCxnSpPr>
              <p:nvPr/>
            </p:nvCxnSpPr>
            <p:spPr>
              <a:xfrm>
                <a:off x="6664350" y="1038911"/>
                <a:ext cx="1502787" cy="6376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Přímá spojnice 166">
                <a:extLst>
                  <a:ext uri="{FF2B5EF4-FFF2-40B4-BE49-F238E27FC236}">
                    <a16:creationId xmlns:a16="http://schemas.microsoft.com/office/drawing/2014/main" id="{4CC4CFFE-0213-4AD0-9EB8-79D8375E6DF7}"/>
                  </a:ext>
                </a:extLst>
              </p:cNvPr>
              <p:cNvCxnSpPr>
                <a:cxnSpLocks/>
                <a:stCxn id="171" idx="0"/>
                <a:endCxn id="169" idx="0"/>
              </p:cNvCxnSpPr>
              <p:nvPr/>
            </p:nvCxnSpPr>
            <p:spPr>
              <a:xfrm>
                <a:off x="4497078" y="1038911"/>
                <a:ext cx="3670059" cy="63766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8" name="Přímá spojnice 167">
                <a:extLst>
                  <a:ext uri="{FF2B5EF4-FFF2-40B4-BE49-F238E27FC236}">
                    <a16:creationId xmlns:a16="http://schemas.microsoft.com/office/drawing/2014/main" id="{477A2A83-7757-4239-9045-507B877B5AD0}"/>
                  </a:ext>
                </a:extLst>
              </p:cNvPr>
              <p:cNvCxnSpPr>
                <a:cxnSpLocks/>
                <a:endCxn id="169" idx="0"/>
              </p:cNvCxnSpPr>
              <p:nvPr/>
            </p:nvCxnSpPr>
            <p:spPr>
              <a:xfrm flipV="1">
                <a:off x="6633808" y="1676571"/>
                <a:ext cx="1533329" cy="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9" name="Šipka: nahoru 168">
                <a:extLst>
                  <a:ext uri="{FF2B5EF4-FFF2-40B4-BE49-F238E27FC236}">
                    <a16:creationId xmlns:a16="http://schemas.microsoft.com/office/drawing/2014/main" id="{4C2221F9-B8F7-4B2E-A6B5-A8CF90EAF965}"/>
                  </a:ext>
                </a:extLst>
              </p:cNvPr>
              <p:cNvSpPr/>
              <p:nvPr/>
            </p:nvSpPr>
            <p:spPr>
              <a:xfrm flipV="1">
                <a:off x="8136537" y="1417412"/>
                <a:ext cx="61200" cy="259159"/>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0" name="Přímá spojnice 169">
                <a:extLst>
                  <a:ext uri="{FF2B5EF4-FFF2-40B4-BE49-F238E27FC236}">
                    <a16:creationId xmlns:a16="http://schemas.microsoft.com/office/drawing/2014/main" id="{3B6E54AC-0641-460C-B06F-11F7EAB3292E}"/>
                  </a:ext>
                </a:extLst>
              </p:cNvPr>
              <p:cNvCxnSpPr>
                <a:cxnSpLocks/>
                <a:stCxn id="171" idx="0"/>
              </p:cNvCxnSpPr>
              <p:nvPr/>
            </p:nvCxnSpPr>
            <p:spPr>
              <a:xfrm>
                <a:off x="4497078" y="1038911"/>
                <a:ext cx="21735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1" name="Šipka: nahoru 170">
                <a:extLst>
                  <a:ext uri="{FF2B5EF4-FFF2-40B4-BE49-F238E27FC236}">
                    <a16:creationId xmlns:a16="http://schemas.microsoft.com/office/drawing/2014/main" id="{F9124829-C495-419F-BA31-5D06AB9FEFEE}"/>
                  </a:ext>
                </a:extLst>
              </p:cNvPr>
              <p:cNvSpPr/>
              <p:nvPr/>
            </p:nvSpPr>
            <p:spPr>
              <a:xfrm>
                <a:off x="4443078" y="1038911"/>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3" name="TextovéPole 152">
              <a:extLst>
                <a:ext uri="{FF2B5EF4-FFF2-40B4-BE49-F238E27FC236}">
                  <a16:creationId xmlns:a16="http://schemas.microsoft.com/office/drawing/2014/main" id="{AA6DDEA7-151D-4BFA-A04C-0079291BF144}"/>
                </a:ext>
              </a:extLst>
            </p:cNvPr>
            <p:cNvSpPr txBox="1"/>
            <p:nvPr/>
          </p:nvSpPr>
          <p:spPr>
            <a:xfrm>
              <a:off x="6737869" y="4332792"/>
              <a:ext cx="677769" cy="209111"/>
            </a:xfrm>
            <a:prstGeom prst="rect">
              <a:avLst/>
            </a:prstGeom>
            <a:noFill/>
          </p:spPr>
          <p:txBody>
            <a:bodyPr wrap="none" rtlCol="0">
              <a:spAutoFit/>
            </a:bodyPr>
            <a:lstStyle/>
            <a:p>
              <a:r>
                <a:rPr lang="en-GB" sz="1200"/>
                <a:t>Optical axis</a:t>
              </a:r>
            </a:p>
          </p:txBody>
        </p:sp>
        <p:sp>
          <p:nvSpPr>
            <p:cNvPr id="154" name="TextovéPole 153">
              <a:extLst>
                <a:ext uri="{FF2B5EF4-FFF2-40B4-BE49-F238E27FC236}">
                  <a16:creationId xmlns:a16="http://schemas.microsoft.com/office/drawing/2014/main" id="{2F89917A-FD0F-4DB1-A9E1-5D127C3E12DC}"/>
                </a:ext>
              </a:extLst>
            </p:cNvPr>
            <p:cNvSpPr txBox="1"/>
            <p:nvPr/>
          </p:nvSpPr>
          <p:spPr>
            <a:xfrm>
              <a:off x="4737369" y="3861669"/>
              <a:ext cx="397925" cy="209110"/>
            </a:xfrm>
            <a:prstGeom prst="rect">
              <a:avLst/>
            </a:prstGeom>
            <a:noFill/>
          </p:spPr>
          <p:txBody>
            <a:bodyPr wrap="square" rtlCol="0">
              <a:spAutoFit/>
            </a:bodyPr>
            <a:lstStyle/>
            <a:p>
              <a:r>
                <a:rPr lang="en-GB" sz="1200"/>
                <a:t>Lens</a:t>
              </a:r>
            </a:p>
          </p:txBody>
        </p:sp>
        <p:sp>
          <p:nvSpPr>
            <p:cNvPr id="155" name="TextovéPole 154">
              <a:extLst>
                <a:ext uri="{FF2B5EF4-FFF2-40B4-BE49-F238E27FC236}">
                  <a16:creationId xmlns:a16="http://schemas.microsoft.com/office/drawing/2014/main" id="{982CEDFE-AF82-4649-A7B6-2C5444F309FA}"/>
                </a:ext>
              </a:extLst>
            </p:cNvPr>
            <p:cNvSpPr txBox="1"/>
            <p:nvPr/>
          </p:nvSpPr>
          <p:spPr>
            <a:xfrm>
              <a:off x="5452975" y="3861669"/>
              <a:ext cx="738501" cy="209111"/>
            </a:xfrm>
            <a:prstGeom prst="rect">
              <a:avLst/>
            </a:prstGeom>
            <a:noFill/>
          </p:spPr>
          <p:txBody>
            <a:bodyPr wrap="square" rtlCol="0">
              <a:spAutoFit/>
            </a:bodyPr>
            <a:lstStyle/>
            <a:p>
              <a:r>
                <a:rPr lang="en-GB" sz="1200"/>
                <a:t>Focal plane</a:t>
              </a:r>
            </a:p>
          </p:txBody>
        </p:sp>
        <p:sp>
          <p:nvSpPr>
            <p:cNvPr id="156" name="TextovéPole 155">
              <a:extLst>
                <a:ext uri="{FF2B5EF4-FFF2-40B4-BE49-F238E27FC236}">
                  <a16:creationId xmlns:a16="http://schemas.microsoft.com/office/drawing/2014/main" id="{973E1434-10C4-4BC2-A678-92B923D60776}"/>
                </a:ext>
              </a:extLst>
            </p:cNvPr>
            <p:cNvSpPr txBox="1"/>
            <p:nvPr/>
          </p:nvSpPr>
          <p:spPr>
            <a:xfrm>
              <a:off x="3667736" y="3861918"/>
              <a:ext cx="751951" cy="209110"/>
            </a:xfrm>
            <a:prstGeom prst="rect">
              <a:avLst/>
            </a:prstGeom>
            <a:noFill/>
          </p:spPr>
          <p:txBody>
            <a:bodyPr wrap="square" rtlCol="0">
              <a:spAutoFit/>
            </a:bodyPr>
            <a:lstStyle/>
            <a:p>
              <a:r>
                <a:rPr lang="en-GB" sz="1200"/>
                <a:t>Focal plane</a:t>
              </a:r>
            </a:p>
          </p:txBody>
        </p:sp>
        <p:sp>
          <p:nvSpPr>
            <p:cNvPr id="157" name="TextovéPole 156">
              <a:extLst>
                <a:ext uri="{FF2B5EF4-FFF2-40B4-BE49-F238E27FC236}">
                  <a16:creationId xmlns:a16="http://schemas.microsoft.com/office/drawing/2014/main" id="{E9633E80-D138-4302-9593-585BABD1A895}"/>
                </a:ext>
              </a:extLst>
            </p:cNvPr>
            <p:cNvSpPr txBox="1"/>
            <p:nvPr/>
          </p:nvSpPr>
          <p:spPr>
            <a:xfrm>
              <a:off x="2655505" y="3934914"/>
              <a:ext cx="653954" cy="209111"/>
            </a:xfrm>
            <a:prstGeom prst="rect">
              <a:avLst/>
            </a:prstGeom>
            <a:noFill/>
          </p:spPr>
          <p:txBody>
            <a:bodyPr wrap="none" rtlCol="0">
              <a:spAutoFit/>
            </a:bodyPr>
            <a:lstStyle/>
            <a:p>
              <a:r>
                <a:rPr lang="en-GB" sz="1200"/>
                <a:t>Parallel ray</a:t>
              </a:r>
            </a:p>
          </p:txBody>
        </p:sp>
        <p:sp>
          <p:nvSpPr>
            <p:cNvPr id="158" name="TextovéPole 157">
              <a:extLst>
                <a:ext uri="{FF2B5EF4-FFF2-40B4-BE49-F238E27FC236}">
                  <a16:creationId xmlns:a16="http://schemas.microsoft.com/office/drawing/2014/main" id="{72D55A6B-5D51-419F-ADD6-D1D46BEAFBA8}"/>
                </a:ext>
              </a:extLst>
            </p:cNvPr>
            <p:cNvSpPr txBox="1"/>
            <p:nvPr/>
          </p:nvSpPr>
          <p:spPr>
            <a:xfrm rot="992419">
              <a:off x="4009571" y="4636323"/>
              <a:ext cx="1006769" cy="209111"/>
            </a:xfrm>
            <a:prstGeom prst="rect">
              <a:avLst/>
            </a:prstGeom>
            <a:noFill/>
          </p:spPr>
          <p:txBody>
            <a:bodyPr wrap="square" rtlCol="0">
              <a:spAutoFit/>
            </a:bodyPr>
            <a:lstStyle/>
            <a:p>
              <a:r>
                <a:rPr lang="en-GB" sz="1200"/>
                <a:t>Focal ray</a:t>
              </a:r>
            </a:p>
          </p:txBody>
        </p:sp>
        <p:sp>
          <p:nvSpPr>
            <p:cNvPr id="159" name="TextovéPole 158">
              <a:extLst>
                <a:ext uri="{FF2B5EF4-FFF2-40B4-BE49-F238E27FC236}">
                  <a16:creationId xmlns:a16="http://schemas.microsoft.com/office/drawing/2014/main" id="{6FE09039-ECA2-4EC6-98EA-3A14AEC44C80}"/>
                </a:ext>
              </a:extLst>
            </p:cNvPr>
            <p:cNvSpPr txBox="1"/>
            <p:nvPr/>
          </p:nvSpPr>
          <p:spPr>
            <a:xfrm rot="603114">
              <a:off x="4023442" y="4233668"/>
              <a:ext cx="963737" cy="209111"/>
            </a:xfrm>
            <a:prstGeom prst="rect">
              <a:avLst/>
            </a:prstGeom>
            <a:noFill/>
          </p:spPr>
          <p:txBody>
            <a:bodyPr wrap="square" rtlCol="0">
              <a:spAutoFit/>
            </a:bodyPr>
            <a:lstStyle/>
            <a:p>
              <a:r>
                <a:rPr lang="en-GB" sz="1200"/>
                <a:t>Central ray</a:t>
              </a:r>
            </a:p>
          </p:txBody>
        </p:sp>
        <p:sp>
          <p:nvSpPr>
            <p:cNvPr id="160" name="TextovéPole 159">
              <a:extLst>
                <a:ext uri="{FF2B5EF4-FFF2-40B4-BE49-F238E27FC236}">
                  <a16:creationId xmlns:a16="http://schemas.microsoft.com/office/drawing/2014/main" id="{8CDC767E-E0CE-42FF-853B-167B1C3B2039}"/>
                </a:ext>
              </a:extLst>
            </p:cNvPr>
            <p:cNvSpPr txBox="1"/>
            <p:nvPr/>
          </p:nvSpPr>
          <p:spPr>
            <a:xfrm>
              <a:off x="2401620" y="4506452"/>
              <a:ext cx="716265" cy="209111"/>
            </a:xfrm>
            <a:prstGeom prst="rect">
              <a:avLst/>
            </a:prstGeom>
            <a:noFill/>
          </p:spPr>
          <p:txBody>
            <a:bodyPr wrap="square" rtlCol="0">
              <a:spAutoFit/>
            </a:bodyPr>
            <a:lstStyle/>
            <a:p>
              <a:r>
                <a:rPr lang="en-GB" sz="1200"/>
                <a:t>Object</a:t>
              </a:r>
            </a:p>
          </p:txBody>
        </p:sp>
        <p:sp>
          <p:nvSpPr>
            <p:cNvPr id="161" name="TextovéPole 160">
              <a:extLst>
                <a:ext uri="{FF2B5EF4-FFF2-40B4-BE49-F238E27FC236}">
                  <a16:creationId xmlns:a16="http://schemas.microsoft.com/office/drawing/2014/main" id="{833AEED6-2BFD-49F8-AEC4-3931C9232CA8}"/>
                </a:ext>
              </a:extLst>
            </p:cNvPr>
            <p:cNvSpPr txBox="1"/>
            <p:nvPr/>
          </p:nvSpPr>
          <p:spPr>
            <a:xfrm>
              <a:off x="6266370" y="4293895"/>
              <a:ext cx="440898" cy="209111"/>
            </a:xfrm>
            <a:prstGeom prst="rect">
              <a:avLst/>
            </a:prstGeom>
            <a:noFill/>
          </p:spPr>
          <p:txBody>
            <a:bodyPr wrap="square" rtlCol="0">
              <a:spAutoFit/>
            </a:bodyPr>
            <a:lstStyle/>
            <a:p>
              <a:r>
                <a:rPr lang="en-GB" sz="1200"/>
                <a:t>Image</a:t>
              </a:r>
            </a:p>
          </p:txBody>
        </p:sp>
      </p:grpSp>
      <p:sp>
        <p:nvSpPr>
          <p:cNvPr id="173" name="Obdélník 172">
            <a:extLst>
              <a:ext uri="{FF2B5EF4-FFF2-40B4-BE49-F238E27FC236}">
                <a16:creationId xmlns:a16="http://schemas.microsoft.com/office/drawing/2014/main" id="{BC6C3A55-AEC0-48B8-86E6-1AF9F74BB36F}"/>
              </a:ext>
            </a:extLst>
          </p:cNvPr>
          <p:cNvSpPr/>
          <p:nvPr/>
        </p:nvSpPr>
        <p:spPr>
          <a:xfrm>
            <a:off x="1474395" y="549121"/>
            <a:ext cx="7083887" cy="646331"/>
          </a:xfrm>
          <a:prstGeom prst="rect">
            <a:avLst/>
          </a:prstGeom>
        </p:spPr>
        <p:txBody>
          <a:bodyPr wrap="square">
            <a:spAutoFit/>
          </a:bodyPr>
          <a:lstStyle/>
          <a:p>
            <a:r>
              <a:rPr lang="en-GB" sz="3600" dirty="0"/>
              <a:t>Imaging an object with a co</a:t>
            </a:r>
            <a:r>
              <a:rPr lang="cs-CZ" sz="3600" dirty="0"/>
              <a:t>n</a:t>
            </a:r>
            <a:r>
              <a:rPr lang="en-GB" sz="3600" dirty="0"/>
              <a:t>vex lens</a:t>
            </a:r>
          </a:p>
        </p:txBody>
      </p:sp>
      <p:sp>
        <p:nvSpPr>
          <p:cNvPr id="186" name="Textfeld 96">
            <a:extLst>
              <a:ext uri="{FF2B5EF4-FFF2-40B4-BE49-F238E27FC236}">
                <a16:creationId xmlns:a16="http://schemas.microsoft.com/office/drawing/2014/main" id="{DC351032-E8B9-4AA8-89FD-8C29C5B5BCDF}"/>
              </a:ext>
            </a:extLst>
          </p:cNvPr>
          <p:cNvSpPr txBox="1"/>
          <p:nvPr/>
        </p:nvSpPr>
        <p:spPr>
          <a:xfrm>
            <a:off x="489485" y="3343121"/>
            <a:ext cx="8749098" cy="2800767"/>
          </a:xfrm>
          <a:prstGeom prst="rect">
            <a:avLst/>
          </a:prstGeom>
          <a:noFill/>
        </p:spPr>
        <p:txBody>
          <a:bodyPr wrap="square" rtlCol="0">
            <a:spAutoFit/>
          </a:bodyPr>
          <a:lstStyle/>
          <a:p>
            <a:r>
              <a:rPr lang="en-GB" sz="1600" dirty="0"/>
              <a:t>We take the convex lens as an example, but in principle in works exactly the same for the concave one. We start with an object (the green arrow on the left) and trace the rays coming from its tip. There is an infinite amount of possible rays, but for the imaging we use the following three</a:t>
            </a:r>
          </a:p>
          <a:p>
            <a:pPr marL="342900" indent="-342900">
              <a:buAutoNum type="arabicPeriod"/>
            </a:pPr>
            <a:r>
              <a:rPr lang="en-GB" sz="1600" dirty="0"/>
              <a:t>The </a:t>
            </a:r>
            <a:r>
              <a:rPr lang="en-GB" sz="1600" b="1" dirty="0"/>
              <a:t>Central ray </a:t>
            </a:r>
            <a:r>
              <a:rPr lang="en-GB" sz="1600" dirty="0"/>
              <a:t>(orange) that pass the lens without being</a:t>
            </a:r>
          </a:p>
          <a:p>
            <a:pPr marL="342900" indent="-342900">
              <a:buAutoNum type="arabicPeriod"/>
            </a:pPr>
            <a:r>
              <a:rPr lang="en-GB" sz="1600" dirty="0"/>
              <a:t>The </a:t>
            </a:r>
            <a:r>
              <a:rPr lang="en-GB" sz="1600" b="1" dirty="0"/>
              <a:t>Focal ray </a:t>
            </a:r>
            <a:r>
              <a:rPr lang="en-GB" sz="1600" dirty="0"/>
              <a:t>(yellow) that start</a:t>
            </a:r>
            <a:r>
              <a:rPr lang="cs-CZ" sz="1600" dirty="0"/>
              <a:t>s</a:t>
            </a:r>
            <a:r>
              <a:rPr lang="en-GB" sz="1600" dirty="0"/>
              <a:t> at the top of the object and passes through the focal point on the object side. After the lens it runs parallel to the optical axis. </a:t>
            </a:r>
          </a:p>
          <a:p>
            <a:pPr marL="342900" indent="-342900">
              <a:buAutoNum type="arabicPeriod"/>
            </a:pPr>
            <a:r>
              <a:rPr lang="en-GB" sz="1600" dirty="0"/>
              <a:t>The </a:t>
            </a:r>
            <a:r>
              <a:rPr lang="en-GB" sz="1600" b="1" dirty="0"/>
              <a:t>Parallel ray </a:t>
            </a:r>
            <a:r>
              <a:rPr lang="en-GB" sz="1600" dirty="0"/>
              <a:t>(red) runs parallel to the optical axis at first. The lens will break refract it so that it passes through the focal point on the image side. </a:t>
            </a:r>
          </a:p>
          <a:p>
            <a:r>
              <a:rPr lang="en-GB" sz="1600" dirty="0"/>
              <a:t>The image is formed where all the rays intersect. In this way you can image every point of every object on the object side. </a:t>
            </a:r>
          </a:p>
          <a:p>
            <a:r>
              <a:rPr lang="en-GB" sz="1600" dirty="0"/>
              <a:t>The properties of the image depend strongly on the position of the object with respect to the lens. </a:t>
            </a:r>
          </a:p>
        </p:txBody>
      </p:sp>
    </p:spTree>
    <p:extLst>
      <p:ext uri="{BB962C8B-B14F-4D97-AF65-F5344CB8AC3E}">
        <p14:creationId xmlns:p14="http://schemas.microsoft.com/office/powerpoint/2010/main" val="3587493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A5FF03B7-26AB-40AA-84DF-17DD91A54173}"/>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1C81DF21-EFD2-4663-9076-4820F68A81E8}"/>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19A4FC62-6FDF-42F8-83C2-7ED7A3826898}"/>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7C1BE122-25FE-42B8-85D0-D423DD679071}"/>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B71631CC-EE3D-4575-AF23-E77ED545B20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7F8D14B0-DFCB-456E-A165-0DF375FD7E4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05EE8B08-428F-4A40-8935-E6D991551D6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7C7ED194-7AD0-4A66-91A0-5AFCF3FCA370}"/>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8C6D3C35-63BA-4D72-B101-491AC049B6B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2568A73D-D0FC-4F45-9217-9193547ED5A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7EBE2EE6-D68B-4F0B-98A3-07BFBC90674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AC4C87CF-08ED-4416-A40A-02C05D797B5D}"/>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4C3A763F-0192-4B86-8BDE-1A72C7B7516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61EC7A8F-9649-4CC5-94A8-0E27BCB3425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54D4E85C-36C2-4AB5-B02E-D3A12799A8B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29A4AD80-761B-4E07-A6B8-28B7591E09A0}"/>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964FC32B-5BF8-406A-A05B-8DA87A283D6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7693FDE7-8905-4B67-A7DA-456E87BEA44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6B6B5B38-F7F4-483A-A838-8861EC2FB25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F6EF90B4-7061-4BAE-8C11-7D64E73E1A42}"/>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5D56F77B-E4C5-4DF7-9C86-3EADF92D2C5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4B592629-37BD-43B2-9D45-5AB90E36E2E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339AAD0E-CB06-4539-9709-E30D8481E53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AF721631-8B09-40FB-969F-6C5273A3B6AE}"/>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5955A2AD-C4E7-40B3-BCA4-8052DA28D81A}"/>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B55B5BD9-CD95-43A1-836C-58ACA77283C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6AB6F36B-F8A9-4F4B-BAFC-9E5FC3337A2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D9C44180-015F-4E91-B643-A702DE6A4D0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55D1DAD7-9AD3-4FBE-B712-42FFE1DAAE3C}"/>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02E773CE-6D86-42F4-8509-E8813DF81CF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49B23F10-9291-4038-BBD2-14A1316F24D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A38448E7-2680-4D2A-867D-253631046D0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C3DCA735-F8D0-437A-B22C-A76C3EF9D7EB}"/>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56DAEF8A-76BB-4848-A624-2D643022342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F442B93D-59AA-45DD-9546-5E11C362B64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7CBB83E-5B5B-47B3-91D1-5480C047914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7F5CAF5C-90D2-406B-A037-BDAA100DCE07}"/>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82A8FFFE-C3E2-47CB-81F6-940FFF32F88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2E23EFAD-5DFC-4B95-9B3F-96945E65F5F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67D3AC0E-F3E1-4AC1-867B-B9896DA536F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750CDBA6-293C-4F56-BD9A-FCACC23AF61B}"/>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DDB5DD5E-733C-42C6-8551-3B518E2FA7C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C15ACBA6-F701-4F68-8CC5-92C579308A2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57C21F1B-3C3F-461D-973F-B9645D192CD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C0C70486-1FE9-4BC7-AED9-541D57577F7F}"/>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279BA5FA-31D7-4641-91CF-AACE603EB1DD}"/>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727CD3D1-98D1-4544-B889-D600BB647D4E}"/>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BF4F02DB-193E-483C-B80C-1ECA2343EE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A26AB5DD-D151-468B-8B49-641C484B849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8D3CC2A3-EB99-4B95-888E-B488BEF4078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D8A6CE8D-36BF-45EF-97DF-6A7B02BD85B4}"/>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0D787761-F0A9-4EA8-8AA5-142DCC7144E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2F84FBB3-9296-4365-B560-88B2F0DD1DE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128BEAC9-0AED-4E79-A98D-BD72B9083F3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331A4402-7A6D-4F7C-BAE7-B6C4C7D0DA07}"/>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F175EEBB-7B24-46AC-887C-81A1FCE5314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543FE784-1A91-4011-9803-B70AE09A25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F53CC295-993D-4CEA-A8C1-7CE278B078A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4AC54BB2-DDD2-4C72-807E-F416317E5C19}"/>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D491BFCF-FC7B-462D-B6B3-9D6D57DF25A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682CD798-BE7A-4069-B1AE-38182408812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37D6D76E-428F-4C24-90C4-C19DF457667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0027A81E-97AA-4A6F-89F7-22A754993DE5}"/>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F1EACE67-9594-4997-B8F4-BEFAD9B6CEA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C83D2578-6A19-4539-97AE-E3647563445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EA43E042-8EE9-4C28-B2E1-9C2D3F0F904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F45AF846-1A10-43AF-93FD-5401EED63C29}"/>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02DAA5CE-6DCF-4679-A82A-05C59CD7E18A}"/>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D55E6D2A-E9B9-462A-863B-76B5221CC6E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1626D64F-5328-46CC-975A-E1F154C158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972CD97D-2A18-44A1-998B-6AD909EAFD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5DF5B6AF-17AD-47B7-AEAE-E87B3D471572}"/>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3D34DE76-FC93-4DD3-8778-6E08B1B2DFF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66BF6155-8135-4A52-A14C-0BCAB1D59B5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C421E6C2-1D98-4891-A695-9D9EA956696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459A8F93-10C9-46DB-A8CD-BA6BE327C8FA}"/>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BE9426FE-49EF-4DD5-97C5-E19A596AC3F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0080B147-0797-4A94-886F-7B2A7BB0A1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C6800529-EE7A-4374-BA14-989CFE4F39F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1A36002E-A5C5-4EC7-9B43-7238148D9C1F}"/>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9B40358F-6D6F-45E6-B60F-F7BC85DDC94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62235517-4200-46FE-82CC-A3EC154A2E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D3C0D242-5E27-47AD-8EDB-B08A43FCBBB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65072992-C3C9-4612-8B90-EB5B98B61675}"/>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3ED70143-C7E1-44A0-97FC-9A77CB5D0D9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D224B0B4-D8E2-4A69-8F03-A8AB26045D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6509EEB7-60C9-4579-A978-28D3B5F42FC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D9706481-3E7D-4EF4-9933-62E9F7F459AB}"/>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E68A2EC7-3C1B-43B9-9C3C-FB8919FDC38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3542917A-1311-4E4A-B17B-ADC885CD9EDE}"/>
              </a:ext>
            </a:extLst>
          </p:cNvPr>
          <p:cNvSpPr txBox="1"/>
          <p:nvPr/>
        </p:nvSpPr>
        <p:spPr>
          <a:xfrm>
            <a:off x="9199061" y="6266248"/>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E85C9584-9E24-47C1-863E-DC61E3CA2E24}"/>
              </a:ext>
            </a:extLst>
          </p:cNvPr>
          <p:cNvSpPr txBox="1"/>
          <p:nvPr/>
        </p:nvSpPr>
        <p:spPr>
          <a:xfrm>
            <a:off x="1677563" y="436769"/>
            <a:ext cx="6550875" cy="584775"/>
          </a:xfrm>
          <a:prstGeom prst="rect">
            <a:avLst/>
          </a:prstGeom>
          <a:noFill/>
        </p:spPr>
        <p:txBody>
          <a:bodyPr wrap="square" rtlCol="0">
            <a:spAutoFit/>
          </a:bodyPr>
          <a:lstStyle/>
          <a:p>
            <a:r>
              <a:rPr lang="en-GB" sz="3200" dirty="0"/>
              <a:t>Imaging an object with a concave lens</a:t>
            </a:r>
          </a:p>
        </p:txBody>
      </p:sp>
      <p:pic>
        <p:nvPicPr>
          <p:cNvPr id="93" name="Grafik 193" descr="Präsentation mit Checkliste">
            <a:extLst>
              <a:ext uri="{FF2B5EF4-FFF2-40B4-BE49-F238E27FC236}">
                <a16:creationId xmlns:a16="http://schemas.microsoft.com/office/drawing/2014/main" id="{418DA3F5-709A-4F5D-BF7B-C9FDEAEE22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95" name="Skupina 94">
            <a:extLst>
              <a:ext uri="{FF2B5EF4-FFF2-40B4-BE49-F238E27FC236}">
                <a16:creationId xmlns:a16="http://schemas.microsoft.com/office/drawing/2014/main" id="{6CE169B0-FD55-464F-AD1F-386BFD5850E1}"/>
              </a:ext>
            </a:extLst>
          </p:cNvPr>
          <p:cNvGrpSpPr/>
          <p:nvPr/>
        </p:nvGrpSpPr>
        <p:grpSpPr>
          <a:xfrm>
            <a:off x="402127" y="4203379"/>
            <a:ext cx="9042257" cy="729659"/>
            <a:chOff x="-553665" y="4890552"/>
            <a:chExt cx="9042257" cy="729659"/>
          </a:xfrm>
        </p:grpSpPr>
        <p:sp>
          <p:nvSpPr>
            <p:cNvPr id="96" name="Eingebuchteter Richtungspfeil 191">
              <a:extLst>
                <a:ext uri="{FF2B5EF4-FFF2-40B4-BE49-F238E27FC236}">
                  <a16:creationId xmlns:a16="http://schemas.microsoft.com/office/drawing/2014/main" id="{D74F9BA2-AAFE-4F1E-88C6-5CA36F75C6E6}"/>
                </a:ext>
              </a:extLst>
            </p:cNvPr>
            <p:cNvSpPr/>
            <p:nvPr/>
          </p:nvSpPr>
          <p:spPr>
            <a:xfrm>
              <a:off x="-553665" y="4890552"/>
              <a:ext cx="8668899" cy="729659"/>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The way in which a lens images an object  is predictable when the focal length of the lens is known. Therefore you only see the text in the right size for a certain distance between the lens and the page</a:t>
              </a:r>
            </a:p>
          </p:txBody>
        </p:sp>
        <p:sp>
          <p:nvSpPr>
            <p:cNvPr id="97" name="Rechteck 192">
              <a:extLst>
                <a:ext uri="{FF2B5EF4-FFF2-40B4-BE49-F238E27FC236}">
                  <a16:creationId xmlns:a16="http://schemas.microsoft.com/office/drawing/2014/main" id="{A99609A3-BD25-4869-8904-D07D50A3E85A}"/>
                </a:ext>
              </a:extLst>
            </p:cNvPr>
            <p:cNvSpPr/>
            <p:nvPr/>
          </p:nvSpPr>
          <p:spPr>
            <a:xfrm>
              <a:off x="7632833" y="4890552"/>
              <a:ext cx="855759" cy="729659"/>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98" name="Skupina 97">
              <a:extLst>
                <a:ext uri="{FF2B5EF4-FFF2-40B4-BE49-F238E27FC236}">
                  <a16:creationId xmlns:a16="http://schemas.microsoft.com/office/drawing/2014/main" id="{BDE9BAF8-DB87-41EE-B24F-9397979786C0}"/>
                </a:ext>
              </a:extLst>
            </p:cNvPr>
            <p:cNvGrpSpPr/>
            <p:nvPr/>
          </p:nvGrpSpPr>
          <p:grpSpPr>
            <a:xfrm>
              <a:off x="7667039" y="4987558"/>
              <a:ext cx="530155" cy="530155"/>
              <a:chOff x="8307190" y="4995849"/>
              <a:chExt cx="530155" cy="530155"/>
            </a:xfrm>
          </p:grpSpPr>
          <p:sp>
            <p:nvSpPr>
              <p:cNvPr id="99" name="Oval 189">
                <a:extLst>
                  <a:ext uri="{FF2B5EF4-FFF2-40B4-BE49-F238E27FC236}">
                    <a16:creationId xmlns:a16="http://schemas.microsoft.com/office/drawing/2014/main" id="{EC874A3D-08EB-4220-BCB6-7FC36E1A5CCC}"/>
                  </a:ext>
                </a:extLst>
              </p:cNvPr>
              <p:cNvSpPr>
                <a:spLocks noChangeAspect="1"/>
              </p:cNvSpPr>
              <p:nvPr/>
            </p:nvSpPr>
            <p:spPr>
              <a:xfrm>
                <a:off x="8307190" y="4995849"/>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100" name="Grafik 190" descr="Ausrufezeichen">
                <a:extLst>
                  <a:ext uri="{FF2B5EF4-FFF2-40B4-BE49-F238E27FC236}">
                    <a16:creationId xmlns:a16="http://schemas.microsoft.com/office/drawing/2014/main" id="{0E90D48E-E116-458B-B583-D0491D30F9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9148" y="5084012"/>
                <a:ext cx="366238" cy="366238"/>
              </a:xfrm>
              <a:prstGeom prst="rect">
                <a:avLst/>
              </a:prstGeom>
            </p:spPr>
          </p:pic>
        </p:grpSp>
      </p:grpSp>
      <p:grpSp>
        <p:nvGrpSpPr>
          <p:cNvPr id="164" name="Skupina 163">
            <a:extLst>
              <a:ext uri="{FF2B5EF4-FFF2-40B4-BE49-F238E27FC236}">
                <a16:creationId xmlns:a16="http://schemas.microsoft.com/office/drawing/2014/main" id="{DB5393FE-FE3F-4CB5-8709-4A9AE82C4549}"/>
              </a:ext>
            </a:extLst>
          </p:cNvPr>
          <p:cNvGrpSpPr/>
          <p:nvPr/>
        </p:nvGrpSpPr>
        <p:grpSpPr>
          <a:xfrm>
            <a:off x="4539312" y="1228850"/>
            <a:ext cx="4928626" cy="2599473"/>
            <a:chOff x="4628168" y="1251431"/>
            <a:chExt cx="4928626" cy="2599473"/>
          </a:xfrm>
        </p:grpSpPr>
        <p:grpSp>
          <p:nvGrpSpPr>
            <p:cNvPr id="101" name="Skupina 100">
              <a:extLst>
                <a:ext uri="{FF2B5EF4-FFF2-40B4-BE49-F238E27FC236}">
                  <a16:creationId xmlns:a16="http://schemas.microsoft.com/office/drawing/2014/main" id="{AC7306FA-D1A9-426E-8A73-76222B6A3EC5}"/>
                </a:ext>
              </a:extLst>
            </p:cNvPr>
            <p:cNvGrpSpPr/>
            <p:nvPr/>
          </p:nvGrpSpPr>
          <p:grpSpPr>
            <a:xfrm>
              <a:off x="4628168" y="1305222"/>
              <a:ext cx="4241872" cy="2545682"/>
              <a:chOff x="4684506" y="3686567"/>
              <a:chExt cx="4241872" cy="2545682"/>
            </a:xfrm>
          </p:grpSpPr>
          <p:sp>
            <p:nvSpPr>
              <p:cNvPr id="102" name="TextovéPole 101">
                <a:extLst>
                  <a:ext uri="{FF2B5EF4-FFF2-40B4-BE49-F238E27FC236}">
                    <a16:creationId xmlns:a16="http://schemas.microsoft.com/office/drawing/2014/main" id="{CFE56287-80EF-4B79-A720-1E1684E003CD}"/>
                  </a:ext>
                </a:extLst>
              </p:cNvPr>
              <p:cNvSpPr txBox="1"/>
              <p:nvPr/>
            </p:nvSpPr>
            <p:spPr>
              <a:xfrm>
                <a:off x="5161020" y="5955250"/>
                <a:ext cx="1753813" cy="276999"/>
              </a:xfrm>
              <a:prstGeom prst="rect">
                <a:avLst/>
              </a:prstGeom>
              <a:noFill/>
            </p:spPr>
            <p:txBody>
              <a:bodyPr wrap="square" rtlCol="0">
                <a:spAutoFit/>
              </a:bodyPr>
              <a:lstStyle/>
              <a:p>
                <a:r>
                  <a:rPr lang="en-GB" sz="1200"/>
                  <a:t>Object side</a:t>
                </a:r>
              </a:p>
            </p:txBody>
          </p:sp>
          <p:sp>
            <p:nvSpPr>
              <p:cNvPr id="103" name="TextovéPole 102">
                <a:extLst>
                  <a:ext uri="{FF2B5EF4-FFF2-40B4-BE49-F238E27FC236}">
                    <a16:creationId xmlns:a16="http://schemas.microsoft.com/office/drawing/2014/main" id="{B73ADEEC-6925-40D8-B07E-B63DB5A046B9}"/>
                  </a:ext>
                </a:extLst>
              </p:cNvPr>
              <p:cNvSpPr txBox="1"/>
              <p:nvPr/>
            </p:nvSpPr>
            <p:spPr>
              <a:xfrm>
                <a:off x="7345869" y="5955250"/>
                <a:ext cx="985270" cy="276999"/>
              </a:xfrm>
              <a:prstGeom prst="rect">
                <a:avLst/>
              </a:prstGeom>
              <a:noFill/>
            </p:spPr>
            <p:txBody>
              <a:bodyPr wrap="square" rtlCol="0">
                <a:spAutoFit/>
              </a:bodyPr>
              <a:lstStyle/>
              <a:p>
                <a:r>
                  <a:rPr lang="en-GB" sz="1200"/>
                  <a:t>Image side</a:t>
                </a:r>
              </a:p>
            </p:txBody>
          </p:sp>
          <p:grpSp>
            <p:nvGrpSpPr>
              <p:cNvPr id="104" name="Skupina 103">
                <a:extLst>
                  <a:ext uri="{FF2B5EF4-FFF2-40B4-BE49-F238E27FC236}">
                    <a16:creationId xmlns:a16="http://schemas.microsoft.com/office/drawing/2014/main" id="{59C8D715-B999-49D2-BF9F-632B25E24BB3}"/>
                  </a:ext>
                </a:extLst>
              </p:cNvPr>
              <p:cNvGrpSpPr/>
              <p:nvPr/>
            </p:nvGrpSpPr>
            <p:grpSpPr>
              <a:xfrm>
                <a:off x="4684506" y="3686567"/>
                <a:ext cx="4117653" cy="992541"/>
                <a:chOff x="5210471" y="1704696"/>
                <a:chExt cx="4117653" cy="992541"/>
              </a:xfrm>
            </p:grpSpPr>
            <p:cxnSp>
              <p:nvCxnSpPr>
                <p:cNvPr id="133" name="Přímá spojnice 132">
                  <a:extLst>
                    <a:ext uri="{FF2B5EF4-FFF2-40B4-BE49-F238E27FC236}">
                      <a16:creationId xmlns:a16="http://schemas.microsoft.com/office/drawing/2014/main" id="{2A3306B9-222A-4E62-A850-6F6480FED894}"/>
                    </a:ext>
                  </a:extLst>
                </p:cNvPr>
                <p:cNvCxnSpPr>
                  <a:cxnSpLocks/>
                </p:cNvCxnSpPr>
                <p:nvPr/>
              </p:nvCxnSpPr>
              <p:spPr>
                <a:xfrm>
                  <a:off x="6586177" y="179723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4" name="Přímá spojnice 133">
                  <a:extLst>
                    <a:ext uri="{FF2B5EF4-FFF2-40B4-BE49-F238E27FC236}">
                      <a16:creationId xmlns:a16="http://schemas.microsoft.com/office/drawing/2014/main" id="{7226F6D0-9B0D-4F63-9068-1F246735AFE8}"/>
                    </a:ext>
                  </a:extLst>
                </p:cNvPr>
                <p:cNvCxnSpPr>
                  <a:cxnSpLocks/>
                </p:cNvCxnSpPr>
                <p:nvPr/>
              </p:nvCxnSpPr>
              <p:spPr>
                <a:xfrm>
                  <a:off x="5665143" y="179723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5" name="Přímá spojnice 134">
                  <a:extLst>
                    <a:ext uri="{FF2B5EF4-FFF2-40B4-BE49-F238E27FC236}">
                      <a16:creationId xmlns:a16="http://schemas.microsoft.com/office/drawing/2014/main" id="{191BE63B-DF27-4FC9-9048-27C65CB5BE9B}"/>
                    </a:ext>
                  </a:extLst>
                </p:cNvPr>
                <p:cNvCxnSpPr>
                  <a:cxnSpLocks/>
                </p:cNvCxnSpPr>
                <p:nvPr/>
              </p:nvCxnSpPr>
              <p:spPr>
                <a:xfrm>
                  <a:off x="8364469" y="178218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6" name="Přímá spojnice 135">
                  <a:extLst>
                    <a:ext uri="{FF2B5EF4-FFF2-40B4-BE49-F238E27FC236}">
                      <a16:creationId xmlns:a16="http://schemas.microsoft.com/office/drawing/2014/main" id="{94CC8CFD-19B6-4F37-96D7-CDEBF1439026}"/>
                    </a:ext>
                  </a:extLst>
                </p:cNvPr>
                <p:cNvCxnSpPr>
                  <a:cxnSpLocks/>
                </p:cNvCxnSpPr>
                <p:nvPr/>
              </p:nvCxnSpPr>
              <p:spPr>
                <a:xfrm>
                  <a:off x="9290918" y="178218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C13D2120-DD4B-4355-89D7-3EDAD04EB3F4}"/>
                    </a:ext>
                  </a:extLst>
                </p:cNvPr>
                <p:cNvCxnSpPr>
                  <a:cxnSpLocks/>
                </p:cNvCxnSpPr>
                <p:nvPr/>
              </p:nvCxnSpPr>
              <p:spPr>
                <a:xfrm flipV="1">
                  <a:off x="5210471" y="2232181"/>
                  <a:ext cx="4117653" cy="9052"/>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12F5D3BC-458C-433C-8017-9A67ACFC5F70}"/>
                    </a:ext>
                  </a:extLst>
                </p:cNvPr>
                <p:cNvCxnSpPr>
                  <a:cxnSpLocks/>
                </p:cNvCxnSpPr>
                <p:nvPr/>
              </p:nvCxnSpPr>
              <p:spPr>
                <a:xfrm>
                  <a:off x="7493659" y="2136492"/>
                  <a:ext cx="884125" cy="102713"/>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Přímá spojnice 140">
                  <a:extLst>
                    <a:ext uri="{FF2B5EF4-FFF2-40B4-BE49-F238E27FC236}">
                      <a16:creationId xmlns:a16="http://schemas.microsoft.com/office/drawing/2014/main" id="{8FAD5075-CC32-42F2-BF53-A4673CFC33D3}"/>
                    </a:ext>
                  </a:extLst>
                </p:cNvPr>
                <p:cNvCxnSpPr>
                  <a:cxnSpLocks/>
                  <a:stCxn id="145" idx="0"/>
                </p:cNvCxnSpPr>
                <p:nvPr/>
              </p:nvCxnSpPr>
              <p:spPr>
                <a:xfrm flipV="1">
                  <a:off x="6881521" y="1875989"/>
                  <a:ext cx="604504" cy="252894"/>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2" name="Přímá spojnice 141">
                  <a:extLst>
                    <a:ext uri="{FF2B5EF4-FFF2-40B4-BE49-F238E27FC236}">
                      <a16:creationId xmlns:a16="http://schemas.microsoft.com/office/drawing/2014/main" id="{F57D3FBE-F769-488F-9D8C-54703327AC2E}"/>
                    </a:ext>
                  </a:extLst>
                </p:cNvPr>
                <p:cNvCxnSpPr>
                  <a:cxnSpLocks/>
                  <a:stCxn id="145" idx="0"/>
                </p:cNvCxnSpPr>
                <p:nvPr/>
              </p:nvCxnSpPr>
              <p:spPr>
                <a:xfrm>
                  <a:off x="6881521" y="2128883"/>
                  <a:ext cx="617522" cy="3145"/>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4" name="Šipka: nahoru 143">
                  <a:extLst>
                    <a:ext uri="{FF2B5EF4-FFF2-40B4-BE49-F238E27FC236}">
                      <a16:creationId xmlns:a16="http://schemas.microsoft.com/office/drawing/2014/main" id="{8D5DF6CC-1652-4A15-BE6A-E67E7C855220}"/>
                    </a:ext>
                  </a:extLst>
                </p:cNvPr>
                <p:cNvSpPr/>
                <p:nvPr/>
              </p:nvSpPr>
              <p:spPr>
                <a:xfrm>
                  <a:off x="5329703" y="1874864"/>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Šipka: nahoru 144">
                  <a:extLst>
                    <a:ext uri="{FF2B5EF4-FFF2-40B4-BE49-F238E27FC236}">
                      <a16:creationId xmlns:a16="http://schemas.microsoft.com/office/drawing/2014/main" id="{36454DC2-E870-4956-933D-683864C05023}"/>
                    </a:ext>
                  </a:extLst>
                </p:cNvPr>
                <p:cNvSpPr/>
                <p:nvPr/>
              </p:nvSpPr>
              <p:spPr>
                <a:xfrm flipH="1">
                  <a:off x="6858662" y="2128883"/>
                  <a:ext cx="45719" cy="110322"/>
                </a:xfrm>
                <a:prstGeom prst="upArrow">
                  <a:avLst>
                    <a:gd name="adj1" fmla="val 50000"/>
                    <a:gd name="adj2" fmla="val 97239"/>
                  </a:avLst>
                </a:prstGeom>
                <a:pattFill prst="smCheck">
                  <a:fgClr>
                    <a:srgbClr val="73BD00"/>
                  </a:fgClr>
                  <a:bgClr>
                    <a:schemeClr val="bg1"/>
                  </a:bgClr>
                </a:pattFill>
                <a:ln>
                  <a:solidFill>
                    <a:srgbClr val="00A07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6" name="Group 106">
                  <a:extLst>
                    <a:ext uri="{FF2B5EF4-FFF2-40B4-BE49-F238E27FC236}">
                      <a16:creationId xmlns:a16="http://schemas.microsoft.com/office/drawing/2014/main" id="{6129F022-DBBF-4614-9B7D-A4C57FFA5571}"/>
                    </a:ext>
                  </a:extLst>
                </p:cNvPr>
                <p:cNvGrpSpPr/>
                <p:nvPr/>
              </p:nvGrpSpPr>
              <p:grpSpPr>
                <a:xfrm>
                  <a:off x="7406282" y="1711220"/>
                  <a:ext cx="144000" cy="900000"/>
                  <a:chOff x="8381461" y="1422131"/>
                  <a:chExt cx="170484" cy="900000"/>
                </a:xfrm>
              </p:grpSpPr>
              <p:cxnSp>
                <p:nvCxnSpPr>
                  <p:cNvPr id="147" name="Gerader Verbinder 5">
                    <a:extLst>
                      <a:ext uri="{FF2B5EF4-FFF2-40B4-BE49-F238E27FC236}">
                        <a16:creationId xmlns:a16="http://schemas.microsoft.com/office/drawing/2014/main" id="{ACD724F0-7F72-4252-B6F3-9E9A10E646C7}"/>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Gerader Verbinder 6">
                    <a:extLst>
                      <a:ext uri="{FF2B5EF4-FFF2-40B4-BE49-F238E27FC236}">
                        <a16:creationId xmlns:a16="http://schemas.microsoft.com/office/drawing/2014/main" id="{7998F6AB-423D-4DB2-A746-11FA46B3DAEE}"/>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Gerader Verbinder 9">
                    <a:extLst>
                      <a:ext uri="{FF2B5EF4-FFF2-40B4-BE49-F238E27FC236}">
                        <a16:creationId xmlns:a16="http://schemas.microsoft.com/office/drawing/2014/main" id="{9E0D5F0D-92F6-4246-97C7-98AD4EF07DDE}"/>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Gerader Verbinder 10">
                    <a:extLst>
                      <a:ext uri="{FF2B5EF4-FFF2-40B4-BE49-F238E27FC236}">
                        <a16:creationId xmlns:a16="http://schemas.microsoft.com/office/drawing/2014/main" id="{5A30CA4C-AB8F-49CE-A4B3-9ED6FF5228FF}"/>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Gerader Verbinder 12">
                    <a:extLst>
                      <a:ext uri="{FF2B5EF4-FFF2-40B4-BE49-F238E27FC236}">
                        <a16:creationId xmlns:a16="http://schemas.microsoft.com/office/drawing/2014/main" id="{D60D7235-5329-45D7-AD68-23BFC7064EB8}"/>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40" name="Přímá spojnice 139">
                  <a:extLst>
                    <a:ext uri="{FF2B5EF4-FFF2-40B4-BE49-F238E27FC236}">
                      <a16:creationId xmlns:a16="http://schemas.microsoft.com/office/drawing/2014/main" id="{61B5B122-3FAF-47F3-B1AC-BC311298373E}"/>
                    </a:ext>
                  </a:extLst>
                </p:cNvPr>
                <p:cNvCxnSpPr>
                  <a:cxnSpLocks/>
                  <a:stCxn id="144" idx="0"/>
                </p:cNvCxnSpPr>
                <p:nvPr/>
              </p:nvCxnSpPr>
              <p:spPr>
                <a:xfrm>
                  <a:off x="5383703" y="1874864"/>
                  <a:ext cx="3589530" cy="6372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8" name="Přímá spojnice 137">
                  <a:extLst>
                    <a:ext uri="{FF2B5EF4-FFF2-40B4-BE49-F238E27FC236}">
                      <a16:creationId xmlns:a16="http://schemas.microsoft.com/office/drawing/2014/main" id="{823D8270-9BCF-4D71-840B-A3E71EE4DE00}"/>
                    </a:ext>
                  </a:extLst>
                </p:cNvPr>
                <p:cNvCxnSpPr>
                  <a:cxnSpLocks/>
                </p:cNvCxnSpPr>
                <p:nvPr/>
              </p:nvCxnSpPr>
              <p:spPr>
                <a:xfrm>
                  <a:off x="7486025" y="2139400"/>
                  <a:ext cx="1714648" cy="328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Přímá spojnice 138">
                  <a:extLst>
                    <a:ext uri="{FF2B5EF4-FFF2-40B4-BE49-F238E27FC236}">
                      <a16:creationId xmlns:a16="http://schemas.microsoft.com/office/drawing/2014/main" id="{55D48998-F555-4C93-B6B2-D3F6066CCF5A}"/>
                    </a:ext>
                  </a:extLst>
                </p:cNvPr>
                <p:cNvCxnSpPr>
                  <a:cxnSpLocks/>
                  <a:stCxn id="144" idx="0"/>
                </p:cNvCxnSpPr>
                <p:nvPr/>
              </p:nvCxnSpPr>
              <p:spPr>
                <a:xfrm>
                  <a:off x="5383703" y="1874864"/>
                  <a:ext cx="2111931" cy="26453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Přímá spojnice 136">
                  <a:extLst>
                    <a:ext uri="{FF2B5EF4-FFF2-40B4-BE49-F238E27FC236}">
                      <a16:creationId xmlns:a16="http://schemas.microsoft.com/office/drawing/2014/main" id="{D01AD05A-26D0-4BA8-A187-9C865EF8BE5E}"/>
                    </a:ext>
                  </a:extLst>
                </p:cNvPr>
                <p:cNvCxnSpPr>
                  <a:cxnSpLocks/>
                  <a:stCxn id="144" idx="0"/>
                </p:cNvCxnSpPr>
                <p:nvPr/>
              </p:nvCxnSpPr>
              <p:spPr>
                <a:xfrm>
                  <a:off x="5383703" y="1874864"/>
                  <a:ext cx="21034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22F9EF77-6D5A-4EFB-A7D6-492BF2730602}"/>
                    </a:ext>
                  </a:extLst>
                </p:cNvPr>
                <p:cNvCxnSpPr>
                  <a:cxnSpLocks/>
                </p:cNvCxnSpPr>
                <p:nvPr/>
              </p:nvCxnSpPr>
              <p:spPr>
                <a:xfrm flipV="1">
                  <a:off x="7485139" y="1704696"/>
                  <a:ext cx="414407" cy="17408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05" name="Skupina 104">
                <a:extLst>
                  <a:ext uri="{FF2B5EF4-FFF2-40B4-BE49-F238E27FC236}">
                    <a16:creationId xmlns:a16="http://schemas.microsoft.com/office/drawing/2014/main" id="{C7EAB92F-8A29-4FAD-8A0D-3E3946BE049D}"/>
                  </a:ext>
                </a:extLst>
              </p:cNvPr>
              <p:cNvGrpSpPr/>
              <p:nvPr/>
            </p:nvGrpSpPr>
            <p:grpSpPr>
              <a:xfrm>
                <a:off x="4684506" y="4807008"/>
                <a:ext cx="4241872" cy="1205757"/>
                <a:chOff x="5210471" y="2825137"/>
                <a:chExt cx="4241872" cy="1205757"/>
              </a:xfrm>
            </p:grpSpPr>
            <p:cxnSp>
              <p:nvCxnSpPr>
                <p:cNvPr id="108" name="Přímá spojnice 107">
                  <a:extLst>
                    <a:ext uri="{FF2B5EF4-FFF2-40B4-BE49-F238E27FC236}">
                      <a16:creationId xmlns:a16="http://schemas.microsoft.com/office/drawing/2014/main" id="{819AD4F5-EF39-400D-AF87-901090424A84}"/>
                    </a:ext>
                  </a:extLst>
                </p:cNvPr>
                <p:cNvCxnSpPr>
                  <a:cxnSpLocks/>
                </p:cNvCxnSpPr>
                <p:nvPr/>
              </p:nvCxnSpPr>
              <p:spPr>
                <a:xfrm>
                  <a:off x="6589255" y="2896433"/>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9" name="Přímá spojnice 108">
                  <a:extLst>
                    <a:ext uri="{FF2B5EF4-FFF2-40B4-BE49-F238E27FC236}">
                      <a16:creationId xmlns:a16="http://schemas.microsoft.com/office/drawing/2014/main" id="{D08D51C6-6BCA-4C16-AC44-52B68B23EB10}"/>
                    </a:ext>
                  </a:extLst>
                </p:cNvPr>
                <p:cNvCxnSpPr>
                  <a:cxnSpLocks/>
                </p:cNvCxnSpPr>
                <p:nvPr/>
              </p:nvCxnSpPr>
              <p:spPr>
                <a:xfrm>
                  <a:off x="5668221" y="2896433"/>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EAEEBE97-CE01-4AF4-AD22-ABEFF5CD803F}"/>
                    </a:ext>
                  </a:extLst>
                </p:cNvPr>
                <p:cNvCxnSpPr>
                  <a:cxnSpLocks/>
                </p:cNvCxnSpPr>
                <p:nvPr/>
              </p:nvCxnSpPr>
              <p:spPr>
                <a:xfrm>
                  <a:off x="8367547" y="288137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1" name="Přímá spojnice 110">
                  <a:extLst>
                    <a:ext uri="{FF2B5EF4-FFF2-40B4-BE49-F238E27FC236}">
                      <a16:creationId xmlns:a16="http://schemas.microsoft.com/office/drawing/2014/main" id="{7AFEF54C-41DE-4601-8DB4-71D8B6E97AE7}"/>
                    </a:ext>
                  </a:extLst>
                </p:cNvPr>
                <p:cNvCxnSpPr>
                  <a:cxnSpLocks/>
                </p:cNvCxnSpPr>
                <p:nvPr/>
              </p:nvCxnSpPr>
              <p:spPr>
                <a:xfrm>
                  <a:off x="9293996" y="288137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6" name="Přímá spojnice 105">
                  <a:extLst>
                    <a:ext uri="{FF2B5EF4-FFF2-40B4-BE49-F238E27FC236}">
                      <a16:creationId xmlns:a16="http://schemas.microsoft.com/office/drawing/2014/main" id="{867C0E7F-CDEF-42A3-9C91-6C9542F15181}"/>
                    </a:ext>
                  </a:extLst>
                </p:cNvPr>
                <p:cNvCxnSpPr>
                  <a:cxnSpLocks/>
                </p:cNvCxnSpPr>
                <p:nvPr/>
              </p:nvCxnSpPr>
              <p:spPr>
                <a:xfrm>
                  <a:off x="5210471" y="3337944"/>
                  <a:ext cx="4150077" cy="570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4503CE2D-2B84-4512-A7B5-97190FFC5FE1}"/>
                    </a:ext>
                  </a:extLst>
                </p:cNvPr>
                <p:cNvCxnSpPr>
                  <a:cxnSpLocks/>
                  <a:stCxn id="119" idx="0"/>
                </p:cNvCxnSpPr>
                <p:nvPr/>
              </p:nvCxnSpPr>
              <p:spPr>
                <a:xfrm flipV="1">
                  <a:off x="6914705" y="2978399"/>
                  <a:ext cx="538895" cy="232908"/>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D21A28AB-1858-40F2-B31C-335DCB8C5B7D}"/>
                    </a:ext>
                  </a:extLst>
                </p:cNvPr>
                <p:cNvCxnSpPr>
                  <a:cxnSpLocks/>
                  <a:stCxn id="119" idx="0"/>
                </p:cNvCxnSpPr>
                <p:nvPr/>
              </p:nvCxnSpPr>
              <p:spPr>
                <a:xfrm flipV="1">
                  <a:off x="6914705" y="3184617"/>
                  <a:ext cx="486840" cy="26690"/>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D2C21BD6-B548-4980-B840-E39E57944953}"/>
                    </a:ext>
                  </a:extLst>
                </p:cNvPr>
                <p:cNvCxnSpPr>
                  <a:cxnSpLocks/>
                </p:cNvCxnSpPr>
                <p:nvPr/>
              </p:nvCxnSpPr>
              <p:spPr>
                <a:xfrm>
                  <a:off x="7461603" y="3192171"/>
                  <a:ext cx="905944" cy="151472"/>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9" name="Šipka: nahoru 118">
                  <a:extLst>
                    <a:ext uri="{FF2B5EF4-FFF2-40B4-BE49-F238E27FC236}">
                      <a16:creationId xmlns:a16="http://schemas.microsoft.com/office/drawing/2014/main" id="{FE7FE3DD-FADD-4A40-8F4E-1EFF2C0654A7}"/>
                    </a:ext>
                  </a:extLst>
                </p:cNvPr>
                <p:cNvSpPr/>
                <p:nvPr/>
              </p:nvSpPr>
              <p:spPr>
                <a:xfrm>
                  <a:off x="6894905" y="3211307"/>
                  <a:ext cx="39600" cy="125963"/>
                </a:xfrm>
                <a:prstGeom prst="upArrow">
                  <a:avLst>
                    <a:gd name="adj1" fmla="val 50000"/>
                    <a:gd name="adj2" fmla="val 97239"/>
                  </a:avLst>
                </a:prstGeom>
                <a:pattFill prst="smCheck">
                  <a:fgClr>
                    <a:srgbClr val="73BD00"/>
                  </a:fgClr>
                  <a:bgClr>
                    <a:schemeClr val="bg1"/>
                  </a:bgClr>
                </a:pattFill>
                <a:ln>
                  <a:solidFill>
                    <a:srgbClr val="00A07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Šipka: nahoru 119">
                  <a:extLst>
                    <a:ext uri="{FF2B5EF4-FFF2-40B4-BE49-F238E27FC236}">
                      <a16:creationId xmlns:a16="http://schemas.microsoft.com/office/drawing/2014/main" id="{566B0F50-588D-48B3-84C8-631FCD03F206}"/>
                    </a:ext>
                  </a:extLst>
                </p:cNvPr>
                <p:cNvSpPr/>
                <p:nvPr/>
              </p:nvSpPr>
              <p:spPr>
                <a:xfrm>
                  <a:off x="6030365" y="2973742"/>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bdélník 120">
                  <a:extLst>
                    <a:ext uri="{FF2B5EF4-FFF2-40B4-BE49-F238E27FC236}">
                      <a16:creationId xmlns:a16="http://schemas.microsoft.com/office/drawing/2014/main" id="{D79F5E53-FC5C-4E02-894C-B5E19ADD6A0E}"/>
                    </a:ext>
                  </a:extLst>
                </p:cNvPr>
                <p:cNvSpPr/>
                <p:nvPr/>
              </p:nvSpPr>
              <p:spPr>
                <a:xfrm>
                  <a:off x="8206769" y="3750611"/>
                  <a:ext cx="231154" cy="276999"/>
                </a:xfrm>
                <a:prstGeom prst="rect">
                  <a:avLst/>
                </a:prstGeom>
              </p:spPr>
              <p:txBody>
                <a:bodyPr wrap="none">
                  <a:spAutoFit/>
                </a:bodyPr>
                <a:lstStyle/>
                <a:p>
                  <a:r>
                    <a:rPr lang="en-GB" sz="1200" i="1"/>
                    <a:t>f</a:t>
                  </a:r>
                  <a:endParaRPr lang="en-GB" sz="1200"/>
                </a:p>
              </p:txBody>
            </p:sp>
            <p:sp>
              <p:nvSpPr>
                <p:cNvPr id="122" name="Obdélník 121">
                  <a:extLst>
                    <a:ext uri="{FF2B5EF4-FFF2-40B4-BE49-F238E27FC236}">
                      <a16:creationId xmlns:a16="http://schemas.microsoft.com/office/drawing/2014/main" id="{98486625-0DCF-4ECA-B518-032BB33974F2}"/>
                    </a:ext>
                  </a:extLst>
                </p:cNvPr>
                <p:cNvSpPr/>
                <p:nvPr/>
              </p:nvSpPr>
              <p:spPr>
                <a:xfrm>
                  <a:off x="6460867" y="3748994"/>
                  <a:ext cx="231154" cy="276999"/>
                </a:xfrm>
                <a:prstGeom prst="rect">
                  <a:avLst/>
                </a:prstGeom>
              </p:spPr>
              <p:txBody>
                <a:bodyPr wrap="none">
                  <a:spAutoFit/>
                </a:bodyPr>
                <a:lstStyle/>
                <a:p>
                  <a:r>
                    <a:rPr lang="en-GB" sz="1200" i="1"/>
                    <a:t>f</a:t>
                  </a:r>
                  <a:endParaRPr lang="en-GB" sz="1200"/>
                </a:p>
              </p:txBody>
            </p:sp>
            <p:sp>
              <p:nvSpPr>
                <p:cNvPr id="123" name="Obdélník 122">
                  <a:extLst>
                    <a:ext uri="{FF2B5EF4-FFF2-40B4-BE49-F238E27FC236}">
                      <a16:creationId xmlns:a16="http://schemas.microsoft.com/office/drawing/2014/main" id="{557B7DAA-337E-429C-B4E9-2F05798E3A39}"/>
                    </a:ext>
                  </a:extLst>
                </p:cNvPr>
                <p:cNvSpPr/>
                <p:nvPr/>
              </p:nvSpPr>
              <p:spPr>
                <a:xfrm>
                  <a:off x="9065699" y="3746887"/>
                  <a:ext cx="386644" cy="276999"/>
                </a:xfrm>
                <a:prstGeom prst="rect">
                  <a:avLst/>
                </a:prstGeom>
              </p:spPr>
              <p:txBody>
                <a:bodyPr wrap="none">
                  <a:spAutoFit/>
                </a:bodyPr>
                <a:lstStyle/>
                <a:p>
                  <a:r>
                    <a:rPr lang="en-GB" sz="1200" i="1"/>
                    <a:t>2×f</a:t>
                  </a:r>
                  <a:endParaRPr lang="en-GB" sz="1200"/>
                </a:p>
              </p:txBody>
            </p:sp>
            <p:sp>
              <p:nvSpPr>
                <p:cNvPr id="124" name="Obdélník 123">
                  <a:extLst>
                    <a:ext uri="{FF2B5EF4-FFF2-40B4-BE49-F238E27FC236}">
                      <a16:creationId xmlns:a16="http://schemas.microsoft.com/office/drawing/2014/main" id="{690DEDF4-37BD-4779-AEDB-E0EDFCB73CC9}"/>
                    </a:ext>
                  </a:extLst>
                </p:cNvPr>
                <p:cNvSpPr/>
                <p:nvPr/>
              </p:nvSpPr>
              <p:spPr>
                <a:xfrm>
                  <a:off x="5464646" y="3753895"/>
                  <a:ext cx="386644" cy="276999"/>
                </a:xfrm>
                <a:prstGeom prst="rect">
                  <a:avLst/>
                </a:prstGeom>
              </p:spPr>
              <p:txBody>
                <a:bodyPr wrap="none">
                  <a:spAutoFit/>
                </a:bodyPr>
                <a:lstStyle/>
                <a:p>
                  <a:r>
                    <a:rPr lang="en-GB" sz="1200" i="1"/>
                    <a:t>2×f</a:t>
                  </a:r>
                  <a:endParaRPr lang="en-GB" sz="1200"/>
                </a:p>
              </p:txBody>
            </p:sp>
            <p:grpSp>
              <p:nvGrpSpPr>
                <p:cNvPr id="125" name="Group 106">
                  <a:extLst>
                    <a:ext uri="{FF2B5EF4-FFF2-40B4-BE49-F238E27FC236}">
                      <a16:creationId xmlns:a16="http://schemas.microsoft.com/office/drawing/2014/main" id="{60AC1161-EC40-4F8F-9C5D-4F2634CDA425}"/>
                    </a:ext>
                  </a:extLst>
                </p:cNvPr>
                <p:cNvGrpSpPr/>
                <p:nvPr/>
              </p:nvGrpSpPr>
              <p:grpSpPr>
                <a:xfrm>
                  <a:off x="7386633" y="2829867"/>
                  <a:ext cx="144000" cy="900000"/>
                  <a:chOff x="8381461" y="1422131"/>
                  <a:chExt cx="170484" cy="900000"/>
                </a:xfrm>
              </p:grpSpPr>
              <p:cxnSp>
                <p:nvCxnSpPr>
                  <p:cNvPr id="126" name="Gerader Verbinder 5">
                    <a:extLst>
                      <a:ext uri="{FF2B5EF4-FFF2-40B4-BE49-F238E27FC236}">
                        <a16:creationId xmlns:a16="http://schemas.microsoft.com/office/drawing/2014/main" id="{5DEDC410-A77E-41E0-A2FE-81021FC96024}"/>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Gerader Verbinder 6">
                    <a:extLst>
                      <a:ext uri="{FF2B5EF4-FFF2-40B4-BE49-F238E27FC236}">
                        <a16:creationId xmlns:a16="http://schemas.microsoft.com/office/drawing/2014/main" id="{7880835E-AD84-4442-AECF-9780CBA1BC35}"/>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Gerader Verbinder 9">
                    <a:extLst>
                      <a:ext uri="{FF2B5EF4-FFF2-40B4-BE49-F238E27FC236}">
                        <a16:creationId xmlns:a16="http://schemas.microsoft.com/office/drawing/2014/main" id="{7E6886AC-FB72-4E3E-9965-180203840F4C}"/>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Gerader Verbinder 10">
                    <a:extLst>
                      <a:ext uri="{FF2B5EF4-FFF2-40B4-BE49-F238E27FC236}">
                        <a16:creationId xmlns:a16="http://schemas.microsoft.com/office/drawing/2014/main" id="{D4170A24-F79E-439B-85CF-1741338D0551}"/>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Gerader Verbinder 12">
                    <a:extLst>
                      <a:ext uri="{FF2B5EF4-FFF2-40B4-BE49-F238E27FC236}">
                        <a16:creationId xmlns:a16="http://schemas.microsoft.com/office/drawing/2014/main" id="{0C078582-7CCA-4944-B6EF-980D214294E1}"/>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5" name="Přímá spojnice 114">
                  <a:extLst>
                    <a:ext uri="{FF2B5EF4-FFF2-40B4-BE49-F238E27FC236}">
                      <a16:creationId xmlns:a16="http://schemas.microsoft.com/office/drawing/2014/main" id="{A03D3AAA-AAE2-427E-9EC0-E9E0EBB95C77}"/>
                    </a:ext>
                  </a:extLst>
                </p:cNvPr>
                <p:cNvCxnSpPr>
                  <a:cxnSpLocks/>
                  <a:stCxn id="120" idx="0"/>
                </p:cNvCxnSpPr>
                <p:nvPr/>
              </p:nvCxnSpPr>
              <p:spPr>
                <a:xfrm>
                  <a:off x="6084365" y="2973742"/>
                  <a:ext cx="2766002" cy="74279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AAC09917-9E1B-432C-B6F2-018CCBA77D19}"/>
                    </a:ext>
                  </a:extLst>
                </p:cNvPr>
                <p:cNvCxnSpPr>
                  <a:cxnSpLocks/>
                </p:cNvCxnSpPr>
                <p:nvPr/>
              </p:nvCxnSpPr>
              <p:spPr>
                <a:xfrm flipV="1">
                  <a:off x="7471432" y="3187969"/>
                  <a:ext cx="1657786" cy="662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0C6E67F8-3EE6-40CC-A33C-2FDC74634142}"/>
                    </a:ext>
                  </a:extLst>
                </p:cNvPr>
                <p:cNvCxnSpPr>
                  <a:cxnSpLocks/>
                  <a:stCxn id="120" idx="0"/>
                </p:cNvCxnSpPr>
                <p:nvPr/>
              </p:nvCxnSpPr>
              <p:spPr>
                <a:xfrm>
                  <a:off x="6084365" y="2973742"/>
                  <a:ext cx="1387067" cy="21942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Přímá spojnice 106">
                  <a:extLst>
                    <a:ext uri="{FF2B5EF4-FFF2-40B4-BE49-F238E27FC236}">
                      <a16:creationId xmlns:a16="http://schemas.microsoft.com/office/drawing/2014/main" id="{1422B16E-FCC4-4CCC-AF5C-5E85BEC72C6A}"/>
                    </a:ext>
                  </a:extLst>
                </p:cNvPr>
                <p:cNvCxnSpPr>
                  <a:cxnSpLocks/>
                </p:cNvCxnSpPr>
                <p:nvPr/>
              </p:nvCxnSpPr>
              <p:spPr>
                <a:xfrm flipV="1">
                  <a:off x="7463209" y="2825137"/>
                  <a:ext cx="307826" cy="140005"/>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E17933C5-806B-4E7D-95F2-150472CC25D6}"/>
                    </a:ext>
                  </a:extLst>
                </p:cNvPr>
                <p:cNvCxnSpPr>
                  <a:cxnSpLocks/>
                  <a:stCxn id="120" idx="0"/>
                </p:cNvCxnSpPr>
                <p:nvPr/>
              </p:nvCxnSpPr>
              <p:spPr>
                <a:xfrm flipV="1">
                  <a:off x="6084365" y="2968138"/>
                  <a:ext cx="1378843" cy="56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52" name="Skupina 151">
              <a:extLst>
                <a:ext uri="{FF2B5EF4-FFF2-40B4-BE49-F238E27FC236}">
                  <a16:creationId xmlns:a16="http://schemas.microsoft.com/office/drawing/2014/main" id="{5CE9CB92-6453-4A23-B235-C8E5F2EC2F16}"/>
                </a:ext>
              </a:extLst>
            </p:cNvPr>
            <p:cNvGrpSpPr/>
            <p:nvPr/>
          </p:nvGrpSpPr>
          <p:grpSpPr>
            <a:xfrm>
              <a:off x="8812161" y="1251431"/>
              <a:ext cx="720000" cy="1085196"/>
              <a:chOff x="8881807" y="1767048"/>
              <a:chExt cx="720000" cy="1085196"/>
            </a:xfrm>
          </p:grpSpPr>
          <p:sp>
            <p:nvSpPr>
              <p:cNvPr id="153" name="Částečný kruh 152">
                <a:extLst>
                  <a:ext uri="{FF2B5EF4-FFF2-40B4-BE49-F238E27FC236}">
                    <a16:creationId xmlns:a16="http://schemas.microsoft.com/office/drawing/2014/main" id="{20F34B3F-9A48-4A6D-BB16-DA268720E6D2}"/>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4" name="Ovál 153">
                <a:extLst>
                  <a:ext uri="{FF2B5EF4-FFF2-40B4-BE49-F238E27FC236}">
                    <a16:creationId xmlns:a16="http://schemas.microsoft.com/office/drawing/2014/main" id="{FFDD89FC-03C0-4116-8BE1-A622671A3104}"/>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Ovál 154">
                <a:extLst>
                  <a:ext uri="{FF2B5EF4-FFF2-40B4-BE49-F238E27FC236}">
                    <a16:creationId xmlns:a16="http://schemas.microsoft.com/office/drawing/2014/main" id="{F32707EA-7D1F-4AC6-9752-7585F44F215F}"/>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blouk 155">
                <a:extLst>
                  <a:ext uri="{FF2B5EF4-FFF2-40B4-BE49-F238E27FC236}">
                    <a16:creationId xmlns:a16="http://schemas.microsoft.com/office/drawing/2014/main" id="{9903FD00-BA09-46AB-8C61-E1B846D3B5BF}"/>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7" name="Oblouk 156">
                <a:extLst>
                  <a:ext uri="{FF2B5EF4-FFF2-40B4-BE49-F238E27FC236}">
                    <a16:creationId xmlns:a16="http://schemas.microsoft.com/office/drawing/2014/main" id="{1E80E3E8-CF1E-4673-B6FB-775EDF0F80D6}"/>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8" name="Skupina 157">
              <a:extLst>
                <a:ext uri="{FF2B5EF4-FFF2-40B4-BE49-F238E27FC236}">
                  <a16:creationId xmlns:a16="http://schemas.microsoft.com/office/drawing/2014/main" id="{28ACC932-B784-47ED-BAA4-75D5408E13A9}"/>
                </a:ext>
              </a:extLst>
            </p:cNvPr>
            <p:cNvGrpSpPr/>
            <p:nvPr/>
          </p:nvGrpSpPr>
          <p:grpSpPr>
            <a:xfrm>
              <a:off x="8836794" y="2367007"/>
              <a:ext cx="720000" cy="1085196"/>
              <a:chOff x="8881807" y="1767048"/>
              <a:chExt cx="720000" cy="1085196"/>
            </a:xfrm>
          </p:grpSpPr>
          <p:sp>
            <p:nvSpPr>
              <p:cNvPr id="159" name="Částečný kruh 158">
                <a:extLst>
                  <a:ext uri="{FF2B5EF4-FFF2-40B4-BE49-F238E27FC236}">
                    <a16:creationId xmlns:a16="http://schemas.microsoft.com/office/drawing/2014/main" id="{FD2698EE-DECF-4853-A0BB-9B5CF9C431AF}"/>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0" name="Ovál 159">
                <a:extLst>
                  <a:ext uri="{FF2B5EF4-FFF2-40B4-BE49-F238E27FC236}">
                    <a16:creationId xmlns:a16="http://schemas.microsoft.com/office/drawing/2014/main" id="{3215DC1D-DD22-4E8A-B6B8-760B6DB35024}"/>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Ovál 160">
                <a:extLst>
                  <a:ext uri="{FF2B5EF4-FFF2-40B4-BE49-F238E27FC236}">
                    <a16:creationId xmlns:a16="http://schemas.microsoft.com/office/drawing/2014/main" id="{C370736A-C081-43C3-80DC-31E3C48F853B}"/>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blouk 161">
                <a:extLst>
                  <a:ext uri="{FF2B5EF4-FFF2-40B4-BE49-F238E27FC236}">
                    <a16:creationId xmlns:a16="http://schemas.microsoft.com/office/drawing/2014/main" id="{FD0882FB-63DF-4FF0-A126-C8246DEC55FD}"/>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3" name="Oblouk 162">
                <a:extLst>
                  <a:ext uri="{FF2B5EF4-FFF2-40B4-BE49-F238E27FC236}">
                    <a16:creationId xmlns:a16="http://schemas.microsoft.com/office/drawing/2014/main" id="{89BD2739-AC1F-4471-9AAB-F83D59E3FF5F}"/>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165" name="TextovéPole 164">
            <a:extLst>
              <a:ext uri="{FF2B5EF4-FFF2-40B4-BE49-F238E27FC236}">
                <a16:creationId xmlns:a16="http://schemas.microsoft.com/office/drawing/2014/main" id="{C302A75D-4A23-49D5-8E07-3593B3DB294E}"/>
              </a:ext>
            </a:extLst>
          </p:cNvPr>
          <p:cNvSpPr txBox="1"/>
          <p:nvPr/>
        </p:nvSpPr>
        <p:spPr>
          <a:xfrm>
            <a:off x="499068" y="1514511"/>
            <a:ext cx="4003951" cy="1815882"/>
          </a:xfrm>
          <a:prstGeom prst="rect">
            <a:avLst/>
          </a:prstGeom>
          <a:noFill/>
        </p:spPr>
        <p:txBody>
          <a:bodyPr wrap="square" rtlCol="0">
            <a:spAutoFit/>
          </a:bodyPr>
          <a:lstStyle/>
          <a:p>
            <a:r>
              <a:rPr lang="en-GB" sz="1600" dirty="0"/>
              <a:t>For the </a:t>
            </a:r>
            <a:r>
              <a:rPr lang="en-GB" sz="1600" b="1" dirty="0"/>
              <a:t>concave lens </a:t>
            </a:r>
            <a:r>
              <a:rPr lang="en-GB" sz="1600" dirty="0"/>
              <a:t>it is now simple. We use the same imaging recipe. The image is always smaller than the object and virtual, no matter where the object is. The magnification depends on the object‘s position. The </a:t>
            </a:r>
            <a:r>
              <a:rPr lang="en-GB" sz="1600" b="1" dirty="0"/>
              <a:t>virtual image </a:t>
            </a:r>
            <a:r>
              <a:rPr lang="en-GB" sz="1600" dirty="0"/>
              <a:t>is on the object side and can be observed by the eye. </a:t>
            </a:r>
            <a:endParaRPr lang="en-GB" sz="1600" dirty="0">
              <a:solidFill>
                <a:srgbClr val="FF0000"/>
              </a:solidFill>
            </a:endParaRPr>
          </a:p>
        </p:txBody>
      </p:sp>
      <p:grpSp>
        <p:nvGrpSpPr>
          <p:cNvPr id="166" name="Skupina 165">
            <a:extLst>
              <a:ext uri="{FF2B5EF4-FFF2-40B4-BE49-F238E27FC236}">
                <a16:creationId xmlns:a16="http://schemas.microsoft.com/office/drawing/2014/main" id="{1194DD85-F85A-40E7-87A3-15A21F38EF1D}"/>
              </a:ext>
            </a:extLst>
          </p:cNvPr>
          <p:cNvGrpSpPr/>
          <p:nvPr/>
        </p:nvGrpSpPr>
        <p:grpSpPr>
          <a:xfrm>
            <a:off x="402126" y="5008962"/>
            <a:ext cx="9042257" cy="730800"/>
            <a:chOff x="-553665" y="4890551"/>
            <a:chExt cx="9042257" cy="730800"/>
          </a:xfrm>
        </p:grpSpPr>
        <p:sp>
          <p:nvSpPr>
            <p:cNvPr id="167" name="Eingebuchteter Richtungspfeil 191">
              <a:extLst>
                <a:ext uri="{FF2B5EF4-FFF2-40B4-BE49-F238E27FC236}">
                  <a16:creationId xmlns:a16="http://schemas.microsoft.com/office/drawing/2014/main" id="{4BA96B6B-AAD8-4784-B45A-4337B4736D33}"/>
                </a:ext>
              </a:extLst>
            </p:cNvPr>
            <p:cNvSpPr/>
            <p:nvPr/>
          </p:nvSpPr>
          <p:spPr>
            <a:xfrm>
              <a:off x="-553665" y="4890551"/>
              <a:ext cx="8706319" cy="7308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The magnification and the position of the image depend on the focal length of the lens and the distance between the object and the lens. </a:t>
              </a:r>
            </a:p>
          </p:txBody>
        </p:sp>
        <p:sp>
          <p:nvSpPr>
            <p:cNvPr id="168" name="Rechteck 192">
              <a:extLst>
                <a:ext uri="{FF2B5EF4-FFF2-40B4-BE49-F238E27FC236}">
                  <a16:creationId xmlns:a16="http://schemas.microsoft.com/office/drawing/2014/main" id="{1674EC13-EB60-4C37-8819-CE715DDBBE07}"/>
                </a:ext>
              </a:extLst>
            </p:cNvPr>
            <p:cNvSpPr/>
            <p:nvPr/>
          </p:nvSpPr>
          <p:spPr>
            <a:xfrm>
              <a:off x="7572757" y="4890552"/>
              <a:ext cx="915835" cy="729659"/>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69" name="Skupina 168">
              <a:extLst>
                <a:ext uri="{FF2B5EF4-FFF2-40B4-BE49-F238E27FC236}">
                  <a16:creationId xmlns:a16="http://schemas.microsoft.com/office/drawing/2014/main" id="{2D144D03-6017-4A90-A612-9A2021824D0D}"/>
                </a:ext>
              </a:extLst>
            </p:cNvPr>
            <p:cNvGrpSpPr/>
            <p:nvPr/>
          </p:nvGrpSpPr>
          <p:grpSpPr>
            <a:xfrm>
              <a:off x="7667039" y="4963282"/>
              <a:ext cx="530155" cy="530155"/>
              <a:chOff x="8307190" y="4971573"/>
              <a:chExt cx="530155" cy="530155"/>
            </a:xfrm>
          </p:grpSpPr>
          <p:sp>
            <p:nvSpPr>
              <p:cNvPr id="170" name="Oval 189">
                <a:extLst>
                  <a:ext uri="{FF2B5EF4-FFF2-40B4-BE49-F238E27FC236}">
                    <a16:creationId xmlns:a16="http://schemas.microsoft.com/office/drawing/2014/main" id="{8678B194-C075-4BE3-826F-066B764DC71B}"/>
                  </a:ext>
                </a:extLst>
              </p:cNvPr>
              <p:cNvSpPr>
                <a:spLocks noChangeAspect="1"/>
              </p:cNvSpPr>
              <p:nvPr/>
            </p:nvSpPr>
            <p:spPr>
              <a:xfrm>
                <a:off x="8307190" y="4971573"/>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171" name="Grafik 190" descr="Ausrufezeichen">
                <a:extLst>
                  <a:ext uri="{FF2B5EF4-FFF2-40B4-BE49-F238E27FC236}">
                    <a16:creationId xmlns:a16="http://schemas.microsoft.com/office/drawing/2014/main" id="{15809896-F3BE-4E11-AE35-7202C549C0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9148" y="5059736"/>
                <a:ext cx="366238" cy="366238"/>
              </a:xfrm>
              <a:prstGeom prst="rect">
                <a:avLst/>
              </a:prstGeom>
            </p:spPr>
          </p:pic>
        </p:grpSp>
      </p:grpSp>
      <p:grpSp>
        <p:nvGrpSpPr>
          <p:cNvPr id="172" name="Skupina 171">
            <a:extLst>
              <a:ext uri="{FF2B5EF4-FFF2-40B4-BE49-F238E27FC236}">
                <a16:creationId xmlns:a16="http://schemas.microsoft.com/office/drawing/2014/main" id="{0444C258-0847-40B9-9EE6-A118E6B436C9}"/>
              </a:ext>
            </a:extLst>
          </p:cNvPr>
          <p:cNvGrpSpPr/>
          <p:nvPr/>
        </p:nvGrpSpPr>
        <p:grpSpPr>
          <a:xfrm>
            <a:off x="404669" y="5811371"/>
            <a:ext cx="9042257" cy="730800"/>
            <a:chOff x="-553665" y="4890551"/>
            <a:chExt cx="9042257" cy="730800"/>
          </a:xfrm>
        </p:grpSpPr>
        <p:sp>
          <p:nvSpPr>
            <p:cNvPr id="173" name="Eingebuchteter Richtungspfeil 191">
              <a:extLst>
                <a:ext uri="{FF2B5EF4-FFF2-40B4-BE49-F238E27FC236}">
                  <a16:creationId xmlns:a16="http://schemas.microsoft.com/office/drawing/2014/main" id="{86E56E53-CE64-4E38-A98F-B37492A46EF7}"/>
                </a:ext>
              </a:extLst>
            </p:cNvPr>
            <p:cNvSpPr/>
            <p:nvPr/>
          </p:nvSpPr>
          <p:spPr>
            <a:xfrm>
              <a:off x="-553665" y="4890551"/>
              <a:ext cx="8788019" cy="7308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With the concave lens (here -50 mm) you always see a smaller virtual image. Virtual image means that it can be seen by the eye. We observed only </a:t>
              </a:r>
              <a:r>
                <a:rPr lang="en-GB" sz="1600" dirty="0" err="1">
                  <a:solidFill>
                    <a:schemeClr val="bg1"/>
                  </a:solidFill>
                </a:rPr>
                <a:t>virtuál</a:t>
              </a:r>
              <a:r>
                <a:rPr lang="en-GB" sz="1600" dirty="0">
                  <a:solidFill>
                    <a:schemeClr val="bg1"/>
                  </a:solidFill>
                </a:rPr>
                <a:t> images so far. </a:t>
              </a:r>
            </a:p>
          </p:txBody>
        </p:sp>
        <p:sp>
          <p:nvSpPr>
            <p:cNvPr id="174" name="Rechteck 192">
              <a:extLst>
                <a:ext uri="{FF2B5EF4-FFF2-40B4-BE49-F238E27FC236}">
                  <a16:creationId xmlns:a16="http://schemas.microsoft.com/office/drawing/2014/main" id="{B2B85BB0-F801-448C-98A7-F51FD9EDE7C6}"/>
                </a:ext>
              </a:extLst>
            </p:cNvPr>
            <p:cNvSpPr/>
            <p:nvPr/>
          </p:nvSpPr>
          <p:spPr>
            <a:xfrm>
              <a:off x="7572757" y="4890552"/>
              <a:ext cx="915835" cy="729659"/>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75" name="Skupina 174">
              <a:extLst>
                <a:ext uri="{FF2B5EF4-FFF2-40B4-BE49-F238E27FC236}">
                  <a16:creationId xmlns:a16="http://schemas.microsoft.com/office/drawing/2014/main" id="{AD372FBE-D8AA-41A3-A1D0-B58E47A28201}"/>
                </a:ext>
              </a:extLst>
            </p:cNvPr>
            <p:cNvGrpSpPr/>
            <p:nvPr/>
          </p:nvGrpSpPr>
          <p:grpSpPr>
            <a:xfrm>
              <a:off x="7667039" y="4963282"/>
              <a:ext cx="530155" cy="530155"/>
              <a:chOff x="8307190" y="4971573"/>
              <a:chExt cx="530155" cy="530155"/>
            </a:xfrm>
          </p:grpSpPr>
          <p:sp>
            <p:nvSpPr>
              <p:cNvPr id="176" name="Oval 189">
                <a:extLst>
                  <a:ext uri="{FF2B5EF4-FFF2-40B4-BE49-F238E27FC236}">
                    <a16:creationId xmlns:a16="http://schemas.microsoft.com/office/drawing/2014/main" id="{EE2042EB-96DF-4610-B06C-A521134E4C20}"/>
                  </a:ext>
                </a:extLst>
              </p:cNvPr>
              <p:cNvSpPr>
                <a:spLocks noChangeAspect="1"/>
              </p:cNvSpPr>
              <p:nvPr/>
            </p:nvSpPr>
            <p:spPr>
              <a:xfrm>
                <a:off x="8307190" y="4971573"/>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177" name="Grafik 190" descr="Ausrufezeichen">
                <a:extLst>
                  <a:ext uri="{FF2B5EF4-FFF2-40B4-BE49-F238E27FC236}">
                    <a16:creationId xmlns:a16="http://schemas.microsoft.com/office/drawing/2014/main" id="{EF2D8699-F855-440B-A631-17E4EA201B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9148" y="5059736"/>
                <a:ext cx="366238" cy="366238"/>
              </a:xfrm>
              <a:prstGeom prst="rect">
                <a:avLst/>
              </a:prstGeom>
            </p:spPr>
          </p:pic>
        </p:grpSp>
      </p:grpSp>
    </p:spTree>
    <p:extLst>
      <p:ext uri="{BB962C8B-B14F-4D97-AF65-F5344CB8AC3E}">
        <p14:creationId xmlns:p14="http://schemas.microsoft.com/office/powerpoint/2010/main" val="2665014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4" name="TextovéPole 183">
            <a:extLst>
              <a:ext uri="{FF2B5EF4-FFF2-40B4-BE49-F238E27FC236}">
                <a16:creationId xmlns:a16="http://schemas.microsoft.com/office/drawing/2014/main" id="{11E9C250-B1A1-49D4-A159-774842E0D40F}"/>
              </a:ext>
            </a:extLst>
          </p:cNvPr>
          <p:cNvSpPr txBox="1"/>
          <p:nvPr/>
        </p:nvSpPr>
        <p:spPr>
          <a:xfrm>
            <a:off x="1966575" y="3104192"/>
            <a:ext cx="2144561" cy="338554"/>
          </a:xfrm>
          <a:prstGeom prst="rect">
            <a:avLst/>
          </a:prstGeom>
          <a:noFill/>
        </p:spPr>
        <p:txBody>
          <a:bodyPr wrap="none" rtlCol="0">
            <a:spAutoFit/>
          </a:bodyPr>
          <a:lstStyle/>
          <a:p>
            <a:r>
              <a:rPr lang="en-GB" sz="1600" dirty="0"/>
              <a:t>The magnifying glass, …</a:t>
            </a:r>
          </a:p>
        </p:txBody>
      </p:sp>
      <p:sp>
        <p:nvSpPr>
          <p:cNvPr id="187" name="TextovéPole 186">
            <a:extLst>
              <a:ext uri="{FF2B5EF4-FFF2-40B4-BE49-F238E27FC236}">
                <a16:creationId xmlns:a16="http://schemas.microsoft.com/office/drawing/2014/main" id="{656196FF-5ACD-439B-98B4-07B98A2C29C5}"/>
              </a:ext>
            </a:extLst>
          </p:cNvPr>
          <p:cNvSpPr txBox="1"/>
          <p:nvPr/>
        </p:nvSpPr>
        <p:spPr>
          <a:xfrm>
            <a:off x="756114" y="1832422"/>
            <a:ext cx="8615190" cy="338554"/>
          </a:xfrm>
          <a:prstGeom prst="rect">
            <a:avLst/>
          </a:prstGeom>
          <a:noFill/>
        </p:spPr>
        <p:txBody>
          <a:bodyPr wrap="square" rtlCol="0">
            <a:spAutoFit/>
          </a:bodyPr>
          <a:lstStyle/>
          <a:p>
            <a:r>
              <a:rPr lang="en-GB" sz="1600" dirty="0"/>
              <a:t>Take the lens cube with a focal length of 40 mm and use it as a magnifying glass.  </a:t>
            </a:r>
            <a:endParaRPr lang="en-GB" sz="1600" dirty="0">
              <a:solidFill>
                <a:srgbClr val="FF0000"/>
              </a:solidFill>
            </a:endParaRPr>
          </a:p>
        </p:txBody>
      </p:sp>
      <p:sp>
        <p:nvSpPr>
          <p:cNvPr id="197" name="TextovéPole 196">
            <a:extLst>
              <a:ext uri="{FF2B5EF4-FFF2-40B4-BE49-F238E27FC236}">
                <a16:creationId xmlns:a16="http://schemas.microsoft.com/office/drawing/2014/main" id="{B4B52FEC-7190-47A8-B8AD-77A2D586F846}"/>
              </a:ext>
            </a:extLst>
          </p:cNvPr>
          <p:cNvSpPr txBox="1"/>
          <p:nvPr/>
        </p:nvSpPr>
        <p:spPr>
          <a:xfrm>
            <a:off x="1852280" y="814969"/>
            <a:ext cx="6419450" cy="646331"/>
          </a:xfrm>
          <a:prstGeom prst="rect">
            <a:avLst/>
          </a:prstGeom>
          <a:noFill/>
        </p:spPr>
        <p:txBody>
          <a:bodyPr wrap="none" rtlCol="0">
            <a:spAutoFit/>
          </a:bodyPr>
          <a:lstStyle/>
          <a:p>
            <a:r>
              <a:rPr lang="en-GB" sz="3600" dirty="0"/>
              <a:t>Convex lens as a magnifying glass</a:t>
            </a:r>
          </a:p>
        </p:txBody>
      </p:sp>
      <p:grpSp>
        <p:nvGrpSpPr>
          <p:cNvPr id="107" name="Skupina 106">
            <a:extLst>
              <a:ext uri="{FF2B5EF4-FFF2-40B4-BE49-F238E27FC236}">
                <a16:creationId xmlns:a16="http://schemas.microsoft.com/office/drawing/2014/main" id="{2C153F6C-8215-4696-BAB4-6390C92756F6}"/>
              </a:ext>
            </a:extLst>
          </p:cNvPr>
          <p:cNvGrpSpPr/>
          <p:nvPr/>
        </p:nvGrpSpPr>
        <p:grpSpPr>
          <a:xfrm>
            <a:off x="662350" y="5186407"/>
            <a:ext cx="5412929" cy="986400"/>
            <a:chOff x="630009" y="4863136"/>
            <a:chExt cx="5412929" cy="986400"/>
          </a:xfrm>
        </p:grpSpPr>
        <p:sp>
          <p:nvSpPr>
            <p:cNvPr id="108" name="Richtungspfeil 184">
              <a:extLst>
                <a:ext uri="{FF2B5EF4-FFF2-40B4-BE49-F238E27FC236}">
                  <a16:creationId xmlns:a16="http://schemas.microsoft.com/office/drawing/2014/main" id="{BA42C6B9-99C3-4233-B1EE-DE947C4A75A0}"/>
                </a:ext>
              </a:extLst>
            </p:cNvPr>
            <p:cNvSpPr/>
            <p:nvPr/>
          </p:nvSpPr>
          <p:spPr>
            <a:xfrm>
              <a:off x="1616409" y="4863136"/>
              <a:ext cx="4426529"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Can you read the tiny letters with the magnifying glass? What is </a:t>
              </a:r>
              <a:r>
                <a:rPr lang="en-GB" sz="1600" dirty="0" err="1"/>
                <a:t>writen</a:t>
              </a:r>
              <a:r>
                <a:rPr lang="en-GB" sz="1600" dirty="0"/>
                <a:t> there? </a:t>
              </a:r>
            </a:p>
          </p:txBody>
        </p:sp>
        <p:sp>
          <p:nvSpPr>
            <p:cNvPr id="109" name="Rechteck 185">
              <a:extLst>
                <a:ext uri="{FF2B5EF4-FFF2-40B4-BE49-F238E27FC236}">
                  <a16:creationId xmlns:a16="http://schemas.microsoft.com/office/drawing/2014/main" id="{BE4D50C6-FA2D-499A-A1BE-E55D33522FFE}"/>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10" name="Grafik 186" descr="Marke Fragezeichen">
              <a:extLst>
                <a:ext uri="{FF2B5EF4-FFF2-40B4-BE49-F238E27FC236}">
                  <a16:creationId xmlns:a16="http://schemas.microsoft.com/office/drawing/2014/main" id="{395A43CC-1199-4053-A54C-FA66309CFA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grpSp>
        <p:nvGrpSpPr>
          <p:cNvPr id="96" name="Skupina 95">
            <a:extLst>
              <a:ext uri="{FF2B5EF4-FFF2-40B4-BE49-F238E27FC236}">
                <a16:creationId xmlns:a16="http://schemas.microsoft.com/office/drawing/2014/main" id="{B2FD3CBF-61B2-4EFF-97F0-E9F0DBFA3C10}"/>
              </a:ext>
            </a:extLst>
          </p:cNvPr>
          <p:cNvGrpSpPr/>
          <p:nvPr/>
        </p:nvGrpSpPr>
        <p:grpSpPr>
          <a:xfrm>
            <a:off x="4475189" y="2413509"/>
            <a:ext cx="1800000" cy="1800000"/>
            <a:chOff x="4475189" y="2413509"/>
            <a:chExt cx="1800000" cy="1800000"/>
          </a:xfrm>
        </p:grpSpPr>
        <p:sp>
          <p:nvSpPr>
            <p:cNvPr id="186" name="Obdélník: se zakulacenými rohy 185">
              <a:extLst>
                <a:ext uri="{FF2B5EF4-FFF2-40B4-BE49-F238E27FC236}">
                  <a16:creationId xmlns:a16="http://schemas.microsoft.com/office/drawing/2014/main" id="{EE29CE0D-0298-48D1-B386-B938305D9C3F}"/>
                </a:ext>
              </a:extLst>
            </p:cNvPr>
            <p:cNvSpPr/>
            <p:nvPr/>
          </p:nvSpPr>
          <p:spPr>
            <a:xfrm>
              <a:off x="4475189" y="2413509"/>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TextovéPole 184">
              <a:extLst>
                <a:ext uri="{FF2B5EF4-FFF2-40B4-BE49-F238E27FC236}">
                  <a16:creationId xmlns:a16="http://schemas.microsoft.com/office/drawing/2014/main" id="{D7DAEA4C-683F-45DF-8148-84AC3A46BBC9}"/>
                </a:ext>
              </a:extLst>
            </p:cNvPr>
            <p:cNvSpPr txBox="1"/>
            <p:nvPr/>
          </p:nvSpPr>
          <p:spPr>
            <a:xfrm>
              <a:off x="5053627" y="3058349"/>
              <a:ext cx="643125" cy="123111"/>
            </a:xfrm>
            <a:prstGeom prst="rect">
              <a:avLst/>
            </a:prstGeom>
            <a:noFill/>
          </p:spPr>
          <p:txBody>
            <a:bodyPr wrap="none" rtlCol="0">
              <a:spAutoFit/>
            </a:bodyPr>
            <a:lstStyle/>
            <a:p>
              <a:r>
                <a:rPr lang="en-GB" sz="200"/>
                <a:t>… is a convex lens with a short focal length. </a:t>
              </a:r>
            </a:p>
          </p:txBody>
        </p:sp>
        <p:sp>
          <p:nvSpPr>
            <p:cNvPr id="199" name="TextovéPole 198">
              <a:extLst>
                <a:ext uri="{FF2B5EF4-FFF2-40B4-BE49-F238E27FC236}">
                  <a16:creationId xmlns:a16="http://schemas.microsoft.com/office/drawing/2014/main" id="{D2BB3B80-6F65-49C1-8CCE-F557E3DBFB2C}"/>
                </a:ext>
              </a:extLst>
            </p:cNvPr>
            <p:cNvSpPr txBox="1"/>
            <p:nvPr/>
          </p:nvSpPr>
          <p:spPr>
            <a:xfrm>
              <a:off x="4637140" y="3251954"/>
              <a:ext cx="1476098" cy="123111"/>
            </a:xfrm>
            <a:prstGeom prst="rect">
              <a:avLst/>
            </a:prstGeom>
            <a:noFill/>
          </p:spPr>
          <p:txBody>
            <a:bodyPr wrap="square" rtlCol="0">
              <a:spAutoFit/>
            </a:bodyPr>
            <a:lstStyle/>
            <a:p>
              <a:r>
                <a:rPr lang="en-GB" sz="200"/>
                <a:t>Adjust the lens insert in the cube so that the cube lies on the page and you can read the text by shifting the cube over it. </a:t>
              </a:r>
            </a:p>
          </p:txBody>
        </p:sp>
        <p:sp>
          <p:nvSpPr>
            <p:cNvPr id="111" name="TextovéPole 110">
              <a:extLst>
                <a:ext uri="{FF2B5EF4-FFF2-40B4-BE49-F238E27FC236}">
                  <a16:creationId xmlns:a16="http://schemas.microsoft.com/office/drawing/2014/main" id="{81814DA8-DD28-4389-B5C7-7E9B07721958}"/>
                </a:ext>
              </a:extLst>
            </p:cNvPr>
            <p:cNvSpPr txBox="1"/>
            <p:nvPr/>
          </p:nvSpPr>
          <p:spPr>
            <a:xfrm>
              <a:off x="5005046" y="3445559"/>
              <a:ext cx="740286" cy="123111"/>
            </a:xfrm>
            <a:prstGeom prst="rect">
              <a:avLst/>
            </a:prstGeom>
            <a:noFill/>
          </p:spPr>
          <p:txBody>
            <a:bodyPr wrap="square" rtlCol="0">
              <a:spAutoFit/>
            </a:bodyPr>
            <a:lstStyle/>
            <a:p>
              <a:r>
                <a:rPr lang="en-GB" sz="200"/>
                <a:t>The magnifying glass is the simplest optical device!</a:t>
              </a:r>
            </a:p>
          </p:txBody>
        </p:sp>
      </p:grpSp>
      <p:sp>
        <p:nvSpPr>
          <p:cNvPr id="104" name="TextovéPole 103">
            <a:extLst>
              <a:ext uri="{FF2B5EF4-FFF2-40B4-BE49-F238E27FC236}">
                <a16:creationId xmlns:a16="http://schemas.microsoft.com/office/drawing/2014/main" id="{670BEAE5-34A7-4C3E-A5E4-D33AC7204197}"/>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05" name="TextovéPole 104">
            <a:extLst>
              <a:ext uri="{FF2B5EF4-FFF2-40B4-BE49-F238E27FC236}">
                <a16:creationId xmlns:a16="http://schemas.microsoft.com/office/drawing/2014/main" id="{0BCBFA97-76D5-4A25-B048-3F4E6DE7F3F5}"/>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06" name="TextovéPole 105">
            <a:extLst>
              <a:ext uri="{FF2B5EF4-FFF2-40B4-BE49-F238E27FC236}">
                <a16:creationId xmlns:a16="http://schemas.microsoft.com/office/drawing/2014/main" id="{50035202-41A1-4F55-BA12-6EEF81DDF295}"/>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12" name="TextovéPole 111">
            <a:extLst>
              <a:ext uri="{FF2B5EF4-FFF2-40B4-BE49-F238E27FC236}">
                <a16:creationId xmlns:a16="http://schemas.microsoft.com/office/drawing/2014/main" id="{813073E9-D203-42DE-A651-C7C52E145712}"/>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13" name="TextovéPole 112">
            <a:extLst>
              <a:ext uri="{FF2B5EF4-FFF2-40B4-BE49-F238E27FC236}">
                <a16:creationId xmlns:a16="http://schemas.microsoft.com/office/drawing/2014/main" id="{A63F865C-25A9-493F-B3FF-93532DD4478C}"/>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14" name="TextovéPole 113">
            <a:extLst>
              <a:ext uri="{FF2B5EF4-FFF2-40B4-BE49-F238E27FC236}">
                <a16:creationId xmlns:a16="http://schemas.microsoft.com/office/drawing/2014/main" id="{297CAD70-16D1-4C44-872C-58462FF3ECEE}"/>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15" name="TextovéPole 114">
            <a:extLst>
              <a:ext uri="{FF2B5EF4-FFF2-40B4-BE49-F238E27FC236}">
                <a16:creationId xmlns:a16="http://schemas.microsoft.com/office/drawing/2014/main" id="{9A34027C-8E1A-4F4A-BC09-E3B97A3D4064}"/>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16" name="TextovéPole 115">
            <a:extLst>
              <a:ext uri="{FF2B5EF4-FFF2-40B4-BE49-F238E27FC236}">
                <a16:creationId xmlns:a16="http://schemas.microsoft.com/office/drawing/2014/main" id="{83D4D505-3FB6-4236-9484-8D2AF2D045ED}"/>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spTree>
    <p:extLst>
      <p:ext uri="{BB962C8B-B14F-4D97-AF65-F5344CB8AC3E}">
        <p14:creationId xmlns:p14="http://schemas.microsoft.com/office/powerpoint/2010/main" val="3217773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19284B31-8E64-4705-993F-B6683B1E30E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481BF30F-C163-4DED-8103-F4DB2DB97D0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4" name="Skupina 3">
            <a:extLst>
              <a:ext uri="{FF2B5EF4-FFF2-40B4-BE49-F238E27FC236}">
                <a16:creationId xmlns:a16="http://schemas.microsoft.com/office/drawing/2014/main" id="{D38902F3-2790-4FDD-BBA8-028AE3BF5ABE}"/>
              </a:ext>
            </a:extLst>
          </p:cNvPr>
          <p:cNvGrpSpPr/>
          <p:nvPr/>
        </p:nvGrpSpPr>
        <p:grpSpPr>
          <a:xfrm rot="10800000" flipH="1">
            <a:off x="1953668" y="128031"/>
            <a:ext cx="7771153" cy="271990"/>
            <a:chOff x="3768436" y="4981059"/>
            <a:chExt cx="7199999" cy="252000"/>
          </a:xfrm>
        </p:grpSpPr>
        <p:grpSp>
          <p:nvGrpSpPr>
            <p:cNvPr id="5" name="Skupina 4">
              <a:extLst>
                <a:ext uri="{FF2B5EF4-FFF2-40B4-BE49-F238E27FC236}">
                  <a16:creationId xmlns:a16="http://schemas.microsoft.com/office/drawing/2014/main" id="{A7D9C85A-D28E-40B0-8C7C-4935252F3E25}"/>
                </a:ext>
              </a:extLst>
            </p:cNvPr>
            <p:cNvGrpSpPr/>
            <p:nvPr/>
          </p:nvGrpSpPr>
          <p:grpSpPr>
            <a:xfrm>
              <a:off x="3768436" y="4981059"/>
              <a:ext cx="3600000" cy="252000"/>
              <a:chOff x="1773382" y="3868737"/>
              <a:chExt cx="3577586" cy="252000"/>
            </a:xfrm>
          </p:grpSpPr>
          <p:grpSp>
            <p:nvGrpSpPr>
              <p:cNvPr id="49" name="Skupina 48">
                <a:extLst>
                  <a:ext uri="{FF2B5EF4-FFF2-40B4-BE49-F238E27FC236}">
                    <a16:creationId xmlns:a16="http://schemas.microsoft.com/office/drawing/2014/main" id="{90EFB2B6-885F-4A1A-AAD5-76E5AA27C775}"/>
                  </a:ext>
                </a:extLst>
              </p:cNvPr>
              <p:cNvGrpSpPr/>
              <p:nvPr/>
            </p:nvGrpSpPr>
            <p:grpSpPr>
              <a:xfrm>
                <a:off x="1773382" y="3868737"/>
                <a:ext cx="1792086" cy="252000"/>
                <a:chOff x="1773382" y="3868737"/>
                <a:chExt cx="1792086" cy="252000"/>
              </a:xfrm>
            </p:grpSpPr>
            <p:grpSp>
              <p:nvGrpSpPr>
                <p:cNvPr id="71" name="Skupina 70">
                  <a:extLst>
                    <a:ext uri="{FF2B5EF4-FFF2-40B4-BE49-F238E27FC236}">
                      <a16:creationId xmlns:a16="http://schemas.microsoft.com/office/drawing/2014/main" id="{DA4A345E-BB8F-497E-9496-BC50E319B06D}"/>
                    </a:ext>
                  </a:extLst>
                </p:cNvPr>
                <p:cNvGrpSpPr/>
                <p:nvPr/>
              </p:nvGrpSpPr>
              <p:grpSpPr>
                <a:xfrm>
                  <a:off x="1773382" y="3868737"/>
                  <a:ext cx="360000" cy="252000"/>
                  <a:chOff x="1777340" y="3837070"/>
                  <a:chExt cx="360000" cy="252000"/>
                </a:xfrm>
              </p:grpSpPr>
              <p:cxnSp>
                <p:nvCxnSpPr>
                  <p:cNvPr id="88" name="Přímá spojnice 87">
                    <a:extLst>
                      <a:ext uri="{FF2B5EF4-FFF2-40B4-BE49-F238E27FC236}">
                        <a16:creationId xmlns:a16="http://schemas.microsoft.com/office/drawing/2014/main" id="{379726E2-9874-42A5-8BBB-107C89D7EE4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C2939BB3-7CD4-49DB-AE3D-0E036C806DE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0EE60199-E4D9-4E8C-9A19-8369DE18DF9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2C3F143B-9E47-44DB-8232-F915916A4B85}"/>
                    </a:ext>
                  </a:extLst>
                </p:cNvPr>
                <p:cNvGrpSpPr/>
                <p:nvPr/>
              </p:nvGrpSpPr>
              <p:grpSpPr>
                <a:xfrm>
                  <a:off x="2133382" y="3868737"/>
                  <a:ext cx="360000" cy="252000"/>
                  <a:chOff x="1777340" y="3837070"/>
                  <a:chExt cx="360000" cy="252000"/>
                </a:xfrm>
              </p:grpSpPr>
              <p:cxnSp>
                <p:nvCxnSpPr>
                  <p:cNvPr id="85" name="Přímá spojnice 84">
                    <a:extLst>
                      <a:ext uri="{FF2B5EF4-FFF2-40B4-BE49-F238E27FC236}">
                        <a16:creationId xmlns:a16="http://schemas.microsoft.com/office/drawing/2014/main" id="{FD52A33A-3A52-4D8F-A525-DE28125735F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13E5099C-BECC-4980-9F5D-43F18F93C6F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9E2C7670-47CC-4749-8E56-63C4BFB9713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FE4A3E08-79EC-408C-B5F1-53637D8FFFC3}"/>
                    </a:ext>
                  </a:extLst>
                </p:cNvPr>
                <p:cNvGrpSpPr/>
                <p:nvPr/>
              </p:nvGrpSpPr>
              <p:grpSpPr>
                <a:xfrm>
                  <a:off x="3205468" y="3868737"/>
                  <a:ext cx="360000" cy="252000"/>
                  <a:chOff x="1777340" y="3837070"/>
                  <a:chExt cx="360000" cy="252000"/>
                </a:xfrm>
              </p:grpSpPr>
              <p:cxnSp>
                <p:nvCxnSpPr>
                  <p:cNvPr id="82" name="Přímá spojnice 81">
                    <a:extLst>
                      <a:ext uri="{FF2B5EF4-FFF2-40B4-BE49-F238E27FC236}">
                        <a16:creationId xmlns:a16="http://schemas.microsoft.com/office/drawing/2014/main" id="{71684C91-7792-4627-A5CF-807A71C4C86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996D7337-6F3B-436B-90D8-F0D0B2B7C38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8E2221-EAAA-4EEF-8316-63A551EEFD5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FDB4B57C-D158-476B-810B-A1BB494ADF14}"/>
                    </a:ext>
                  </a:extLst>
                </p:cNvPr>
                <p:cNvGrpSpPr/>
                <p:nvPr/>
              </p:nvGrpSpPr>
              <p:grpSpPr>
                <a:xfrm>
                  <a:off x="2845468" y="3868737"/>
                  <a:ext cx="360000" cy="252000"/>
                  <a:chOff x="1777340" y="3837070"/>
                  <a:chExt cx="360000" cy="252000"/>
                </a:xfrm>
              </p:grpSpPr>
              <p:cxnSp>
                <p:nvCxnSpPr>
                  <p:cNvPr id="79" name="Přímá spojnice 78">
                    <a:extLst>
                      <a:ext uri="{FF2B5EF4-FFF2-40B4-BE49-F238E27FC236}">
                        <a16:creationId xmlns:a16="http://schemas.microsoft.com/office/drawing/2014/main" id="{CD5E0290-8A2F-4957-863A-53457466462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08AEED38-EE66-407E-9BF6-A273FB51522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EC908405-8F27-41C7-99D3-D7A09C82D3C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6A0BE12A-1FA5-4ED8-B722-565D4636D887}"/>
                    </a:ext>
                  </a:extLst>
                </p:cNvPr>
                <p:cNvGrpSpPr/>
                <p:nvPr/>
              </p:nvGrpSpPr>
              <p:grpSpPr>
                <a:xfrm>
                  <a:off x="2491405" y="3868737"/>
                  <a:ext cx="360000" cy="252000"/>
                  <a:chOff x="1777340" y="3837070"/>
                  <a:chExt cx="360000" cy="252000"/>
                </a:xfrm>
              </p:grpSpPr>
              <p:cxnSp>
                <p:nvCxnSpPr>
                  <p:cNvPr id="76" name="Přímá spojnice 75">
                    <a:extLst>
                      <a:ext uri="{FF2B5EF4-FFF2-40B4-BE49-F238E27FC236}">
                        <a16:creationId xmlns:a16="http://schemas.microsoft.com/office/drawing/2014/main" id="{D65DFB76-1A8B-45EF-BB23-A40AC023C31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7BCCB73A-2430-49DE-B6AD-7B2EBDFC47E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BD720F92-6BE4-4D53-8428-995979981CB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0" name="Skupina 49">
                <a:extLst>
                  <a:ext uri="{FF2B5EF4-FFF2-40B4-BE49-F238E27FC236}">
                    <a16:creationId xmlns:a16="http://schemas.microsoft.com/office/drawing/2014/main" id="{166A8D26-B211-4907-AA68-AB063E07408B}"/>
                  </a:ext>
                </a:extLst>
              </p:cNvPr>
              <p:cNvGrpSpPr/>
              <p:nvPr/>
            </p:nvGrpSpPr>
            <p:grpSpPr>
              <a:xfrm>
                <a:off x="3558882" y="3868737"/>
                <a:ext cx="1792086" cy="252000"/>
                <a:chOff x="1773382" y="3868737"/>
                <a:chExt cx="1792086" cy="252000"/>
              </a:xfrm>
            </p:grpSpPr>
            <p:grpSp>
              <p:nvGrpSpPr>
                <p:cNvPr id="51" name="Skupina 50">
                  <a:extLst>
                    <a:ext uri="{FF2B5EF4-FFF2-40B4-BE49-F238E27FC236}">
                      <a16:creationId xmlns:a16="http://schemas.microsoft.com/office/drawing/2014/main" id="{D0D07E55-0125-46AD-85C8-35B93D6CC92F}"/>
                    </a:ext>
                  </a:extLst>
                </p:cNvPr>
                <p:cNvGrpSpPr/>
                <p:nvPr/>
              </p:nvGrpSpPr>
              <p:grpSpPr>
                <a:xfrm>
                  <a:off x="1773382" y="3868737"/>
                  <a:ext cx="360000" cy="252000"/>
                  <a:chOff x="1777340" y="3837070"/>
                  <a:chExt cx="360000" cy="252000"/>
                </a:xfrm>
              </p:grpSpPr>
              <p:cxnSp>
                <p:nvCxnSpPr>
                  <p:cNvPr id="68" name="Přímá spojnice 67">
                    <a:extLst>
                      <a:ext uri="{FF2B5EF4-FFF2-40B4-BE49-F238E27FC236}">
                        <a16:creationId xmlns:a16="http://schemas.microsoft.com/office/drawing/2014/main" id="{1FC78355-11E6-4E7F-A21E-53CEE608F3E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89BEF8A6-7D7F-48E5-BBA0-0638BE8B8D6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83272A5B-EB37-450F-AECE-48C24A5BC98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00B7F439-AA81-463A-A8C5-5E281FD11AE4}"/>
                    </a:ext>
                  </a:extLst>
                </p:cNvPr>
                <p:cNvGrpSpPr/>
                <p:nvPr/>
              </p:nvGrpSpPr>
              <p:grpSpPr>
                <a:xfrm>
                  <a:off x="2133382" y="3868737"/>
                  <a:ext cx="360000" cy="252000"/>
                  <a:chOff x="1777340" y="3837070"/>
                  <a:chExt cx="360000" cy="252000"/>
                </a:xfrm>
              </p:grpSpPr>
              <p:cxnSp>
                <p:nvCxnSpPr>
                  <p:cNvPr id="65" name="Přímá spojnice 64">
                    <a:extLst>
                      <a:ext uri="{FF2B5EF4-FFF2-40B4-BE49-F238E27FC236}">
                        <a16:creationId xmlns:a16="http://schemas.microsoft.com/office/drawing/2014/main" id="{7AB769D0-23A2-4FB8-8541-D7F3E7ACE83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3920AE8E-80B8-45E2-AD9F-B3301EB84CA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2DDB385A-45C6-4412-9874-093171234F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8156EAD2-8E81-489D-9616-08AF29C2DE94}"/>
                    </a:ext>
                  </a:extLst>
                </p:cNvPr>
                <p:cNvGrpSpPr/>
                <p:nvPr/>
              </p:nvGrpSpPr>
              <p:grpSpPr>
                <a:xfrm>
                  <a:off x="3205468" y="3868737"/>
                  <a:ext cx="360000" cy="252000"/>
                  <a:chOff x="1777340" y="3837070"/>
                  <a:chExt cx="360000" cy="252000"/>
                </a:xfrm>
              </p:grpSpPr>
              <p:cxnSp>
                <p:nvCxnSpPr>
                  <p:cNvPr id="62" name="Přímá spojnice 61">
                    <a:extLst>
                      <a:ext uri="{FF2B5EF4-FFF2-40B4-BE49-F238E27FC236}">
                        <a16:creationId xmlns:a16="http://schemas.microsoft.com/office/drawing/2014/main" id="{F208B38F-DFDE-46F6-8B6D-3FAD2992B50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219FBD36-13C8-4CFB-A6A8-64A9B333FF1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FB599CC6-C8AC-4B69-90B1-D85148006FB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0E099740-6DFA-49B7-AA13-A5FF49EF1549}"/>
                    </a:ext>
                  </a:extLst>
                </p:cNvPr>
                <p:cNvGrpSpPr/>
                <p:nvPr/>
              </p:nvGrpSpPr>
              <p:grpSpPr>
                <a:xfrm>
                  <a:off x="2845468" y="3868737"/>
                  <a:ext cx="360000" cy="252000"/>
                  <a:chOff x="1777340" y="3837070"/>
                  <a:chExt cx="360000" cy="252000"/>
                </a:xfrm>
              </p:grpSpPr>
              <p:cxnSp>
                <p:nvCxnSpPr>
                  <p:cNvPr id="59" name="Přímá spojnice 58">
                    <a:extLst>
                      <a:ext uri="{FF2B5EF4-FFF2-40B4-BE49-F238E27FC236}">
                        <a16:creationId xmlns:a16="http://schemas.microsoft.com/office/drawing/2014/main" id="{BAB5373B-12F5-42CF-829D-47BB4E6FA63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164D57FC-D7F5-4D62-86B5-9A4ADA1F07C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2D3D8EE4-37AE-4623-9C2A-E92B5A262CF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8AD22641-FE21-40C6-B9DE-293B3073E3FA}"/>
                    </a:ext>
                  </a:extLst>
                </p:cNvPr>
                <p:cNvGrpSpPr/>
                <p:nvPr/>
              </p:nvGrpSpPr>
              <p:grpSpPr>
                <a:xfrm>
                  <a:off x="2491405" y="3868737"/>
                  <a:ext cx="360000" cy="252000"/>
                  <a:chOff x="1777340" y="3837070"/>
                  <a:chExt cx="360000" cy="252000"/>
                </a:xfrm>
              </p:grpSpPr>
              <p:cxnSp>
                <p:nvCxnSpPr>
                  <p:cNvPr id="56" name="Přímá spojnice 55">
                    <a:extLst>
                      <a:ext uri="{FF2B5EF4-FFF2-40B4-BE49-F238E27FC236}">
                        <a16:creationId xmlns:a16="http://schemas.microsoft.com/office/drawing/2014/main" id="{2A4417F0-1F7C-4A36-B04D-31C89DFA145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F1341985-92A1-4C77-8D6D-44EE55825B3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12F5AE53-20FA-4317-8462-045433575F9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6" name="Skupina 5">
              <a:extLst>
                <a:ext uri="{FF2B5EF4-FFF2-40B4-BE49-F238E27FC236}">
                  <a16:creationId xmlns:a16="http://schemas.microsoft.com/office/drawing/2014/main" id="{F687ACF0-54D9-4B1A-9D30-A6F4C590EE6D}"/>
                </a:ext>
              </a:extLst>
            </p:cNvPr>
            <p:cNvGrpSpPr/>
            <p:nvPr/>
          </p:nvGrpSpPr>
          <p:grpSpPr>
            <a:xfrm>
              <a:off x="7368435" y="4981059"/>
              <a:ext cx="3600000" cy="252000"/>
              <a:chOff x="1773382" y="3868737"/>
              <a:chExt cx="3577586" cy="252000"/>
            </a:xfrm>
          </p:grpSpPr>
          <p:grpSp>
            <p:nvGrpSpPr>
              <p:cNvPr id="7" name="Skupina 6">
                <a:extLst>
                  <a:ext uri="{FF2B5EF4-FFF2-40B4-BE49-F238E27FC236}">
                    <a16:creationId xmlns:a16="http://schemas.microsoft.com/office/drawing/2014/main" id="{D1844A75-4774-4513-AB70-84D5FAAF1B0F}"/>
                  </a:ext>
                </a:extLst>
              </p:cNvPr>
              <p:cNvGrpSpPr/>
              <p:nvPr/>
            </p:nvGrpSpPr>
            <p:grpSpPr>
              <a:xfrm>
                <a:off x="1773382" y="3868737"/>
                <a:ext cx="1792086" cy="252000"/>
                <a:chOff x="1773382" y="3868737"/>
                <a:chExt cx="1792086" cy="252000"/>
              </a:xfrm>
            </p:grpSpPr>
            <p:grpSp>
              <p:nvGrpSpPr>
                <p:cNvPr id="29" name="Skupina 28">
                  <a:extLst>
                    <a:ext uri="{FF2B5EF4-FFF2-40B4-BE49-F238E27FC236}">
                      <a16:creationId xmlns:a16="http://schemas.microsoft.com/office/drawing/2014/main" id="{127C0E8A-8CDA-4893-8263-F1AFD4B4F77E}"/>
                    </a:ext>
                  </a:extLst>
                </p:cNvPr>
                <p:cNvGrpSpPr/>
                <p:nvPr/>
              </p:nvGrpSpPr>
              <p:grpSpPr>
                <a:xfrm>
                  <a:off x="1773382" y="3868737"/>
                  <a:ext cx="360000" cy="252000"/>
                  <a:chOff x="1777340" y="3837070"/>
                  <a:chExt cx="360000" cy="252000"/>
                </a:xfrm>
              </p:grpSpPr>
              <p:cxnSp>
                <p:nvCxnSpPr>
                  <p:cNvPr id="46" name="Přímá spojnice 45">
                    <a:extLst>
                      <a:ext uri="{FF2B5EF4-FFF2-40B4-BE49-F238E27FC236}">
                        <a16:creationId xmlns:a16="http://schemas.microsoft.com/office/drawing/2014/main" id="{92FFFE49-1D62-4454-AFB5-95CB49DB174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B6FF338C-6070-45D7-8102-367BF270E1F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37F6511C-46C6-43EB-B6E8-B76E9405931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95875A14-905F-4E50-9632-71EB3660B284}"/>
                    </a:ext>
                  </a:extLst>
                </p:cNvPr>
                <p:cNvGrpSpPr/>
                <p:nvPr/>
              </p:nvGrpSpPr>
              <p:grpSpPr>
                <a:xfrm>
                  <a:off x="2133382" y="3868737"/>
                  <a:ext cx="360000" cy="252000"/>
                  <a:chOff x="1777340" y="3837070"/>
                  <a:chExt cx="360000" cy="252000"/>
                </a:xfrm>
              </p:grpSpPr>
              <p:cxnSp>
                <p:nvCxnSpPr>
                  <p:cNvPr id="43" name="Přímá spojnice 42">
                    <a:extLst>
                      <a:ext uri="{FF2B5EF4-FFF2-40B4-BE49-F238E27FC236}">
                        <a16:creationId xmlns:a16="http://schemas.microsoft.com/office/drawing/2014/main" id="{7F32142B-559F-4007-AA7F-1EA4CC03C58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809D4C33-6FEB-4954-A868-C89FE63A02C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DBDB81D2-9383-4514-8C8E-E26F3DF190A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97125D6-EFDD-49FB-9175-A0979E24EAC2}"/>
                    </a:ext>
                  </a:extLst>
                </p:cNvPr>
                <p:cNvGrpSpPr/>
                <p:nvPr/>
              </p:nvGrpSpPr>
              <p:grpSpPr>
                <a:xfrm>
                  <a:off x="3205468" y="3868737"/>
                  <a:ext cx="360000" cy="252000"/>
                  <a:chOff x="1777340" y="3837070"/>
                  <a:chExt cx="360000" cy="252000"/>
                </a:xfrm>
              </p:grpSpPr>
              <p:cxnSp>
                <p:nvCxnSpPr>
                  <p:cNvPr id="40" name="Přímá spojnice 39">
                    <a:extLst>
                      <a:ext uri="{FF2B5EF4-FFF2-40B4-BE49-F238E27FC236}">
                        <a16:creationId xmlns:a16="http://schemas.microsoft.com/office/drawing/2014/main" id="{80931873-98B5-4E7E-A0E5-59E5B4D5EBA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17C7C247-309E-43AB-BE7B-75103433534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3CA61DB9-D06A-438E-A604-8C96793F703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29012B4E-7C9A-488D-A843-1E3D34BCD5C3}"/>
                    </a:ext>
                  </a:extLst>
                </p:cNvPr>
                <p:cNvGrpSpPr/>
                <p:nvPr/>
              </p:nvGrpSpPr>
              <p:grpSpPr>
                <a:xfrm>
                  <a:off x="2845468" y="3868737"/>
                  <a:ext cx="360000" cy="252000"/>
                  <a:chOff x="1777340" y="3837070"/>
                  <a:chExt cx="360000" cy="252000"/>
                </a:xfrm>
              </p:grpSpPr>
              <p:cxnSp>
                <p:nvCxnSpPr>
                  <p:cNvPr id="37" name="Přímá spojnice 36">
                    <a:extLst>
                      <a:ext uri="{FF2B5EF4-FFF2-40B4-BE49-F238E27FC236}">
                        <a16:creationId xmlns:a16="http://schemas.microsoft.com/office/drawing/2014/main" id="{397E647B-FE8E-4A85-B546-0DE5EAA41E0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9AE4E9FD-73E1-4C87-94F5-FC80BC5A269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3407CABA-82BB-430F-8FCA-9DA39C7F2E3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16F96A27-29F6-44C6-BCF3-283052853ACC}"/>
                    </a:ext>
                  </a:extLst>
                </p:cNvPr>
                <p:cNvGrpSpPr/>
                <p:nvPr/>
              </p:nvGrpSpPr>
              <p:grpSpPr>
                <a:xfrm>
                  <a:off x="2491405" y="3868737"/>
                  <a:ext cx="360000" cy="252000"/>
                  <a:chOff x="1777340" y="3837070"/>
                  <a:chExt cx="360000" cy="252000"/>
                </a:xfrm>
              </p:grpSpPr>
              <p:cxnSp>
                <p:nvCxnSpPr>
                  <p:cNvPr id="34" name="Přímá spojnice 33">
                    <a:extLst>
                      <a:ext uri="{FF2B5EF4-FFF2-40B4-BE49-F238E27FC236}">
                        <a16:creationId xmlns:a16="http://schemas.microsoft.com/office/drawing/2014/main" id="{410266D1-B22A-4B08-A0CC-79E9299A722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DBAC0F9B-871A-4D6C-8A44-F3C8EB4A0A8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15009183-A357-444D-B719-BC09B6A2A2F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8" name="Skupina 7">
                <a:extLst>
                  <a:ext uri="{FF2B5EF4-FFF2-40B4-BE49-F238E27FC236}">
                    <a16:creationId xmlns:a16="http://schemas.microsoft.com/office/drawing/2014/main" id="{8F0C266E-F310-49D3-9F3A-B7CEBABE7630}"/>
                  </a:ext>
                </a:extLst>
              </p:cNvPr>
              <p:cNvGrpSpPr/>
              <p:nvPr/>
            </p:nvGrpSpPr>
            <p:grpSpPr>
              <a:xfrm>
                <a:off x="3558882" y="3868737"/>
                <a:ext cx="1792086" cy="252000"/>
                <a:chOff x="1773382" y="3868737"/>
                <a:chExt cx="1792086" cy="252000"/>
              </a:xfrm>
            </p:grpSpPr>
            <p:grpSp>
              <p:nvGrpSpPr>
                <p:cNvPr id="9" name="Skupina 8">
                  <a:extLst>
                    <a:ext uri="{FF2B5EF4-FFF2-40B4-BE49-F238E27FC236}">
                      <a16:creationId xmlns:a16="http://schemas.microsoft.com/office/drawing/2014/main" id="{FB4798C3-942C-4F8B-BA19-CE89CBAB4FEC}"/>
                    </a:ext>
                  </a:extLst>
                </p:cNvPr>
                <p:cNvGrpSpPr/>
                <p:nvPr/>
              </p:nvGrpSpPr>
              <p:grpSpPr>
                <a:xfrm>
                  <a:off x="1773382" y="3868737"/>
                  <a:ext cx="360000" cy="252000"/>
                  <a:chOff x="1777340" y="3837070"/>
                  <a:chExt cx="360000" cy="252000"/>
                </a:xfrm>
              </p:grpSpPr>
              <p:cxnSp>
                <p:nvCxnSpPr>
                  <p:cNvPr id="26" name="Přímá spojnice 25">
                    <a:extLst>
                      <a:ext uri="{FF2B5EF4-FFF2-40B4-BE49-F238E27FC236}">
                        <a16:creationId xmlns:a16="http://schemas.microsoft.com/office/drawing/2014/main" id="{BE2987B4-E7BE-4AF3-AEF9-CBB3DED213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913E65EF-847D-4A24-AA64-EEC2A3DFF20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B4073D5B-519B-4599-A547-97FC533ABF4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7252545F-E6B8-4865-9F6E-ED6C87762067}"/>
                    </a:ext>
                  </a:extLst>
                </p:cNvPr>
                <p:cNvGrpSpPr/>
                <p:nvPr/>
              </p:nvGrpSpPr>
              <p:grpSpPr>
                <a:xfrm>
                  <a:off x="2133382" y="3868737"/>
                  <a:ext cx="360000" cy="252000"/>
                  <a:chOff x="1777340" y="3837070"/>
                  <a:chExt cx="360000" cy="252000"/>
                </a:xfrm>
              </p:grpSpPr>
              <p:cxnSp>
                <p:nvCxnSpPr>
                  <p:cNvPr id="23" name="Přímá spojnice 22">
                    <a:extLst>
                      <a:ext uri="{FF2B5EF4-FFF2-40B4-BE49-F238E27FC236}">
                        <a16:creationId xmlns:a16="http://schemas.microsoft.com/office/drawing/2014/main" id="{31DBD565-6096-4219-9817-65BF001E8FB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3726A2C9-4F49-42A8-9E2C-22B2DBB48C1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504060C0-2ADD-4A75-A34A-67C96606BF0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4CB7F7D1-6645-4CAE-8F25-87EFA55CC0E6}"/>
                    </a:ext>
                  </a:extLst>
                </p:cNvPr>
                <p:cNvGrpSpPr/>
                <p:nvPr/>
              </p:nvGrpSpPr>
              <p:grpSpPr>
                <a:xfrm>
                  <a:off x="3205468" y="3868737"/>
                  <a:ext cx="360000" cy="252000"/>
                  <a:chOff x="1777340" y="3837070"/>
                  <a:chExt cx="360000" cy="252000"/>
                </a:xfrm>
              </p:grpSpPr>
              <p:cxnSp>
                <p:nvCxnSpPr>
                  <p:cNvPr id="20" name="Přímá spojnice 19">
                    <a:extLst>
                      <a:ext uri="{FF2B5EF4-FFF2-40B4-BE49-F238E27FC236}">
                        <a16:creationId xmlns:a16="http://schemas.microsoft.com/office/drawing/2014/main" id="{E21C7DDE-0574-4730-90F6-3A5DEFE5BD3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E3283C7C-6F5E-4456-8B2C-490FC7A2109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A533A04D-FE3A-42DD-B2B5-96422D3867D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EB826EDF-CFC5-440F-B3FB-820142D5B48A}"/>
                    </a:ext>
                  </a:extLst>
                </p:cNvPr>
                <p:cNvGrpSpPr/>
                <p:nvPr/>
              </p:nvGrpSpPr>
              <p:grpSpPr>
                <a:xfrm>
                  <a:off x="2845468" y="3868737"/>
                  <a:ext cx="360000" cy="252000"/>
                  <a:chOff x="1777340" y="3837070"/>
                  <a:chExt cx="360000" cy="252000"/>
                </a:xfrm>
              </p:grpSpPr>
              <p:cxnSp>
                <p:nvCxnSpPr>
                  <p:cNvPr id="17" name="Přímá spojnice 16">
                    <a:extLst>
                      <a:ext uri="{FF2B5EF4-FFF2-40B4-BE49-F238E27FC236}">
                        <a16:creationId xmlns:a16="http://schemas.microsoft.com/office/drawing/2014/main" id="{130CED0A-355D-4C48-A38E-9F2371A39A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B20CCF4A-F42D-4642-8E30-A6AEDA71375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97FF9295-900D-43C8-9E04-20E3EB61C76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96BAFD0C-4422-4031-995D-72D5FF4BA0AE}"/>
                    </a:ext>
                  </a:extLst>
                </p:cNvPr>
                <p:cNvGrpSpPr/>
                <p:nvPr/>
              </p:nvGrpSpPr>
              <p:grpSpPr>
                <a:xfrm>
                  <a:off x="2491405" y="3868737"/>
                  <a:ext cx="360000" cy="252000"/>
                  <a:chOff x="1777340" y="3837070"/>
                  <a:chExt cx="360000" cy="252000"/>
                </a:xfrm>
              </p:grpSpPr>
              <p:cxnSp>
                <p:nvCxnSpPr>
                  <p:cNvPr id="14" name="Přímá spojnice 13">
                    <a:extLst>
                      <a:ext uri="{FF2B5EF4-FFF2-40B4-BE49-F238E27FC236}">
                        <a16:creationId xmlns:a16="http://schemas.microsoft.com/office/drawing/2014/main" id="{A9520F00-CF42-4760-8593-83CF877D6DE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8C9C7FB9-C954-402A-99ED-5F1E4DF3CC9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393C4D4B-241A-4A33-B777-CAE28FAD94E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1" name="Textfeld 3">
            <a:extLst>
              <a:ext uri="{FF2B5EF4-FFF2-40B4-BE49-F238E27FC236}">
                <a16:creationId xmlns:a16="http://schemas.microsoft.com/office/drawing/2014/main" id="{22A645DF-B5DA-4497-9525-3B975D5BB08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623CB794-35D7-4B34-B98B-07BF3B41D216}"/>
              </a:ext>
            </a:extLst>
          </p:cNvPr>
          <p:cNvSpPr txBox="1"/>
          <p:nvPr/>
        </p:nvSpPr>
        <p:spPr>
          <a:xfrm>
            <a:off x="2273773" y="397124"/>
            <a:ext cx="5358455" cy="646331"/>
          </a:xfrm>
          <a:prstGeom prst="rect">
            <a:avLst/>
          </a:prstGeom>
          <a:noFill/>
        </p:spPr>
        <p:txBody>
          <a:bodyPr wrap="none" rtlCol="0">
            <a:spAutoFit/>
          </a:bodyPr>
          <a:lstStyle/>
          <a:p>
            <a:r>
              <a:rPr lang="en-GB" sz="3600" dirty="0"/>
              <a:t>What can a convex lens do?</a:t>
            </a:r>
          </a:p>
        </p:txBody>
      </p:sp>
      <p:sp>
        <p:nvSpPr>
          <p:cNvPr id="141" name="Rechteck 3">
            <a:extLst>
              <a:ext uri="{FF2B5EF4-FFF2-40B4-BE49-F238E27FC236}">
                <a16:creationId xmlns:a16="http://schemas.microsoft.com/office/drawing/2014/main" id="{5AB63236-9FAD-4FF8-8402-720B43C763D0}"/>
              </a:ext>
            </a:extLst>
          </p:cNvPr>
          <p:cNvSpPr/>
          <p:nvPr/>
        </p:nvSpPr>
        <p:spPr>
          <a:xfrm>
            <a:off x="294219" y="5861950"/>
            <a:ext cx="2892462" cy="646331"/>
          </a:xfrm>
          <a:prstGeom prst="rect">
            <a:avLst/>
          </a:prstGeom>
        </p:spPr>
        <p:txBody>
          <a:bodyPr wrap="square">
            <a:spAutoFit/>
          </a:bodyPr>
          <a:lstStyle/>
          <a:p>
            <a:r>
              <a:rPr lang="en-GB" sz="1200" b="1" dirty="0"/>
              <a:t>Object distance (</a:t>
            </a:r>
            <a:r>
              <a:rPr lang="en-GB" sz="1200" b="1" i="1" dirty="0"/>
              <a:t>g</a:t>
            </a:r>
            <a:r>
              <a:rPr lang="en-GB" sz="1200" b="1" dirty="0"/>
              <a:t>)</a:t>
            </a:r>
          </a:p>
          <a:p>
            <a:pPr lvl="0"/>
            <a:r>
              <a:rPr lang="en-GB" sz="1200" dirty="0"/>
              <a:t>The distance between the object and the lens</a:t>
            </a:r>
          </a:p>
        </p:txBody>
      </p:sp>
      <p:grpSp>
        <p:nvGrpSpPr>
          <p:cNvPr id="143" name="Skupina 142">
            <a:extLst>
              <a:ext uri="{FF2B5EF4-FFF2-40B4-BE49-F238E27FC236}">
                <a16:creationId xmlns:a16="http://schemas.microsoft.com/office/drawing/2014/main" id="{03D0A8BE-8ABB-44A4-82B5-50BF5A22D6E5}"/>
              </a:ext>
            </a:extLst>
          </p:cNvPr>
          <p:cNvGrpSpPr/>
          <p:nvPr/>
        </p:nvGrpSpPr>
        <p:grpSpPr>
          <a:xfrm>
            <a:off x="578805" y="1639574"/>
            <a:ext cx="4975798" cy="3894517"/>
            <a:chOff x="663772" y="1563326"/>
            <a:chExt cx="4975798" cy="3894517"/>
          </a:xfrm>
        </p:grpSpPr>
        <p:grpSp>
          <p:nvGrpSpPr>
            <p:cNvPr id="93" name="Skupina 92">
              <a:extLst>
                <a:ext uri="{FF2B5EF4-FFF2-40B4-BE49-F238E27FC236}">
                  <a16:creationId xmlns:a16="http://schemas.microsoft.com/office/drawing/2014/main" id="{C71D230D-811B-4EC5-9F6C-C39E7E0D01F0}"/>
                </a:ext>
              </a:extLst>
            </p:cNvPr>
            <p:cNvGrpSpPr/>
            <p:nvPr/>
          </p:nvGrpSpPr>
          <p:grpSpPr>
            <a:xfrm>
              <a:off x="663772" y="1890886"/>
              <a:ext cx="4132887" cy="939777"/>
              <a:chOff x="4385463" y="941289"/>
              <a:chExt cx="4132887" cy="939777"/>
            </a:xfrm>
          </p:grpSpPr>
          <p:cxnSp>
            <p:nvCxnSpPr>
              <p:cNvPr id="105" name="Přímá spojnice 104">
                <a:extLst>
                  <a:ext uri="{FF2B5EF4-FFF2-40B4-BE49-F238E27FC236}">
                    <a16:creationId xmlns:a16="http://schemas.microsoft.com/office/drawing/2014/main" id="{859C781A-C22A-4B0B-875C-FA99ED372621}"/>
                  </a:ext>
                </a:extLst>
              </p:cNvPr>
              <p:cNvCxnSpPr>
                <a:cxnSpLocks/>
              </p:cNvCxnSpPr>
              <p:nvPr/>
            </p:nvCxnSpPr>
            <p:spPr>
              <a:xfrm>
                <a:off x="7559891" y="94891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6" name="Přímá spojnice 95">
                <a:extLst>
                  <a:ext uri="{FF2B5EF4-FFF2-40B4-BE49-F238E27FC236}">
                    <a16:creationId xmlns:a16="http://schemas.microsoft.com/office/drawing/2014/main" id="{37C5DEF7-D418-42F4-BCDD-DBE34B3BC02B}"/>
                  </a:ext>
                </a:extLst>
              </p:cNvPr>
              <p:cNvCxnSpPr>
                <a:cxnSpLocks/>
              </p:cNvCxnSpPr>
              <p:nvPr/>
            </p:nvCxnSpPr>
            <p:spPr>
              <a:xfrm>
                <a:off x="5781599" y="96396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4" name="Přímá spojnice 103">
                <a:extLst>
                  <a:ext uri="{FF2B5EF4-FFF2-40B4-BE49-F238E27FC236}">
                    <a16:creationId xmlns:a16="http://schemas.microsoft.com/office/drawing/2014/main" id="{6153E6B6-350A-4414-9613-09ACDF0EA57C}"/>
                  </a:ext>
                </a:extLst>
              </p:cNvPr>
              <p:cNvCxnSpPr>
                <a:cxnSpLocks/>
              </p:cNvCxnSpPr>
              <p:nvPr/>
            </p:nvCxnSpPr>
            <p:spPr>
              <a:xfrm>
                <a:off x="4860565" y="96396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6" name="Přímá spojnice 105">
                <a:extLst>
                  <a:ext uri="{FF2B5EF4-FFF2-40B4-BE49-F238E27FC236}">
                    <a16:creationId xmlns:a16="http://schemas.microsoft.com/office/drawing/2014/main" id="{D8D6E1A8-08AE-4A83-8F7A-A6EA217754CF}"/>
                  </a:ext>
                </a:extLst>
              </p:cNvPr>
              <p:cNvCxnSpPr>
                <a:cxnSpLocks/>
              </p:cNvCxnSpPr>
              <p:nvPr/>
            </p:nvCxnSpPr>
            <p:spPr>
              <a:xfrm>
                <a:off x="8486340" y="94891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4" name="Přímá spojnice 93">
                <a:extLst>
                  <a:ext uri="{FF2B5EF4-FFF2-40B4-BE49-F238E27FC236}">
                    <a16:creationId xmlns:a16="http://schemas.microsoft.com/office/drawing/2014/main" id="{AD9BFDD8-5869-4A7D-A5F9-18F535FA7C17}"/>
                  </a:ext>
                </a:extLst>
              </p:cNvPr>
              <p:cNvCxnSpPr>
                <a:cxnSpLocks/>
              </p:cNvCxnSpPr>
              <p:nvPr/>
            </p:nvCxnSpPr>
            <p:spPr>
              <a:xfrm>
                <a:off x="4385463" y="1417413"/>
                <a:ext cx="4132887"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5" name="Přímá spojnice se šipkou 94">
                <a:extLst>
                  <a:ext uri="{FF2B5EF4-FFF2-40B4-BE49-F238E27FC236}">
                    <a16:creationId xmlns:a16="http://schemas.microsoft.com/office/drawing/2014/main" id="{F480FA7E-3A25-4E48-B92C-5EC52891C440}"/>
                  </a:ext>
                </a:extLst>
              </p:cNvPr>
              <p:cNvCxnSpPr>
                <a:cxnSpLocks/>
              </p:cNvCxnSpPr>
              <p:nvPr/>
            </p:nvCxnSpPr>
            <p:spPr>
              <a:xfrm>
                <a:off x="6670626" y="941289"/>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439E71A2-5B1A-492A-9A2C-77F8077D8019}"/>
                  </a:ext>
                </a:extLst>
              </p:cNvPr>
              <p:cNvCxnSpPr>
                <a:cxnSpLocks/>
                <a:stCxn id="103" idx="0"/>
              </p:cNvCxnSpPr>
              <p:nvPr/>
            </p:nvCxnSpPr>
            <p:spPr>
              <a:xfrm>
                <a:off x="4497078" y="1038911"/>
                <a:ext cx="2162138" cy="63766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6200ED9D-7F37-4AA6-BB4E-3981A4A20857}"/>
                  </a:ext>
                </a:extLst>
              </p:cNvPr>
              <p:cNvCxnSpPr>
                <a:cxnSpLocks/>
                <a:endCxn id="101" idx="0"/>
              </p:cNvCxnSpPr>
              <p:nvPr/>
            </p:nvCxnSpPr>
            <p:spPr>
              <a:xfrm>
                <a:off x="6664350" y="1038911"/>
                <a:ext cx="1502787" cy="6376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Přímá spojnice 98">
                <a:extLst>
                  <a:ext uri="{FF2B5EF4-FFF2-40B4-BE49-F238E27FC236}">
                    <a16:creationId xmlns:a16="http://schemas.microsoft.com/office/drawing/2014/main" id="{147D938D-87F0-4D0F-8C7F-0D9113E51BDF}"/>
                  </a:ext>
                </a:extLst>
              </p:cNvPr>
              <p:cNvCxnSpPr>
                <a:cxnSpLocks/>
                <a:stCxn id="103" idx="0"/>
                <a:endCxn id="101" idx="0"/>
              </p:cNvCxnSpPr>
              <p:nvPr/>
            </p:nvCxnSpPr>
            <p:spPr>
              <a:xfrm>
                <a:off x="4497078" y="1038911"/>
                <a:ext cx="3670059" cy="63766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Přímá spojnice 99">
                <a:extLst>
                  <a:ext uri="{FF2B5EF4-FFF2-40B4-BE49-F238E27FC236}">
                    <a16:creationId xmlns:a16="http://schemas.microsoft.com/office/drawing/2014/main" id="{BE2D904D-3ECB-4638-B057-69C43AF56F55}"/>
                  </a:ext>
                </a:extLst>
              </p:cNvPr>
              <p:cNvCxnSpPr>
                <a:cxnSpLocks/>
                <a:endCxn id="101" idx="0"/>
              </p:cNvCxnSpPr>
              <p:nvPr/>
            </p:nvCxnSpPr>
            <p:spPr>
              <a:xfrm flipV="1">
                <a:off x="6633808" y="1676571"/>
                <a:ext cx="1533329" cy="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1" name="Šipka: nahoru 100">
                <a:extLst>
                  <a:ext uri="{FF2B5EF4-FFF2-40B4-BE49-F238E27FC236}">
                    <a16:creationId xmlns:a16="http://schemas.microsoft.com/office/drawing/2014/main" id="{7192A76D-B696-47E0-BE8F-7AE613C2256E}"/>
                  </a:ext>
                </a:extLst>
              </p:cNvPr>
              <p:cNvSpPr/>
              <p:nvPr/>
            </p:nvSpPr>
            <p:spPr>
              <a:xfrm flipV="1">
                <a:off x="8136537" y="1417412"/>
                <a:ext cx="61200" cy="259159"/>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2" name="Přímá spojnice 101">
                <a:extLst>
                  <a:ext uri="{FF2B5EF4-FFF2-40B4-BE49-F238E27FC236}">
                    <a16:creationId xmlns:a16="http://schemas.microsoft.com/office/drawing/2014/main" id="{AA43D792-E537-4ADE-A19B-84537ABA0DD5}"/>
                  </a:ext>
                </a:extLst>
              </p:cNvPr>
              <p:cNvCxnSpPr>
                <a:cxnSpLocks/>
                <a:stCxn id="103" idx="0"/>
              </p:cNvCxnSpPr>
              <p:nvPr/>
            </p:nvCxnSpPr>
            <p:spPr>
              <a:xfrm>
                <a:off x="4497078" y="1038911"/>
                <a:ext cx="21735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Šipka: nahoru 102">
                <a:extLst>
                  <a:ext uri="{FF2B5EF4-FFF2-40B4-BE49-F238E27FC236}">
                    <a16:creationId xmlns:a16="http://schemas.microsoft.com/office/drawing/2014/main" id="{9CBFD4E0-83F8-4A66-990E-BD1F870FE656}"/>
                  </a:ext>
                </a:extLst>
              </p:cNvPr>
              <p:cNvSpPr/>
              <p:nvPr/>
            </p:nvSpPr>
            <p:spPr>
              <a:xfrm>
                <a:off x="4443078" y="1038911"/>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7" name="Skupina 106">
              <a:extLst>
                <a:ext uri="{FF2B5EF4-FFF2-40B4-BE49-F238E27FC236}">
                  <a16:creationId xmlns:a16="http://schemas.microsoft.com/office/drawing/2014/main" id="{714092D2-234C-417E-83E7-6294519081BE}"/>
                </a:ext>
              </a:extLst>
            </p:cNvPr>
            <p:cNvGrpSpPr/>
            <p:nvPr/>
          </p:nvGrpSpPr>
          <p:grpSpPr>
            <a:xfrm>
              <a:off x="663772" y="2896442"/>
              <a:ext cx="4132887" cy="939777"/>
              <a:chOff x="4385462" y="2265206"/>
              <a:chExt cx="4132887" cy="939777"/>
            </a:xfrm>
          </p:grpSpPr>
          <p:cxnSp>
            <p:nvCxnSpPr>
              <p:cNvPr id="110" name="Přímá spojnice 109">
                <a:extLst>
                  <a:ext uri="{FF2B5EF4-FFF2-40B4-BE49-F238E27FC236}">
                    <a16:creationId xmlns:a16="http://schemas.microsoft.com/office/drawing/2014/main" id="{052C174D-4586-448B-A303-957DA70B1DA9}"/>
                  </a:ext>
                </a:extLst>
              </p:cNvPr>
              <p:cNvCxnSpPr>
                <a:cxnSpLocks/>
              </p:cNvCxnSpPr>
              <p:nvPr/>
            </p:nvCxnSpPr>
            <p:spPr>
              <a:xfrm>
                <a:off x="5781598" y="2287884"/>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1" name="Přímá spojnice 110">
                <a:extLst>
                  <a:ext uri="{FF2B5EF4-FFF2-40B4-BE49-F238E27FC236}">
                    <a16:creationId xmlns:a16="http://schemas.microsoft.com/office/drawing/2014/main" id="{55DE6C14-721F-4542-A7D4-001430AA2236}"/>
                  </a:ext>
                </a:extLst>
              </p:cNvPr>
              <p:cNvCxnSpPr>
                <a:cxnSpLocks/>
              </p:cNvCxnSpPr>
              <p:nvPr/>
            </p:nvCxnSpPr>
            <p:spPr>
              <a:xfrm>
                <a:off x="4860564" y="2287884"/>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D88ADA89-4372-4C1F-A87B-B8D9DEF607F7}"/>
                  </a:ext>
                </a:extLst>
              </p:cNvPr>
              <p:cNvCxnSpPr>
                <a:cxnSpLocks/>
              </p:cNvCxnSpPr>
              <p:nvPr/>
            </p:nvCxnSpPr>
            <p:spPr>
              <a:xfrm>
                <a:off x="7559890" y="2272828"/>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53FD6FD0-003A-4A20-A48F-109B5CAEDF66}"/>
                  </a:ext>
                </a:extLst>
              </p:cNvPr>
              <p:cNvCxnSpPr>
                <a:cxnSpLocks/>
              </p:cNvCxnSpPr>
              <p:nvPr/>
            </p:nvCxnSpPr>
            <p:spPr>
              <a:xfrm>
                <a:off x="8486339" y="2272828"/>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8" name="Přímá spojnice 107">
                <a:extLst>
                  <a:ext uri="{FF2B5EF4-FFF2-40B4-BE49-F238E27FC236}">
                    <a16:creationId xmlns:a16="http://schemas.microsoft.com/office/drawing/2014/main" id="{CC7164BE-8944-468C-B518-1EF56150C2BD}"/>
                  </a:ext>
                </a:extLst>
              </p:cNvPr>
              <p:cNvCxnSpPr>
                <a:cxnSpLocks/>
              </p:cNvCxnSpPr>
              <p:nvPr/>
            </p:nvCxnSpPr>
            <p:spPr>
              <a:xfrm flipV="1">
                <a:off x="4385462" y="2735286"/>
                <a:ext cx="4132887" cy="6245"/>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09" name="Přímá spojnice se šipkou 108">
                <a:extLst>
                  <a:ext uri="{FF2B5EF4-FFF2-40B4-BE49-F238E27FC236}">
                    <a16:creationId xmlns:a16="http://schemas.microsoft.com/office/drawing/2014/main" id="{E84BE2E7-0302-4C3F-81AC-622E516D5B45}"/>
                  </a:ext>
                </a:extLst>
              </p:cNvPr>
              <p:cNvCxnSpPr>
                <a:cxnSpLocks/>
              </p:cNvCxnSpPr>
              <p:nvPr/>
            </p:nvCxnSpPr>
            <p:spPr>
              <a:xfrm>
                <a:off x="6670625" y="2265206"/>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B208B09F-586A-46EF-A231-08001A6C943B}"/>
                  </a:ext>
                </a:extLst>
              </p:cNvPr>
              <p:cNvCxnSpPr>
                <a:cxnSpLocks/>
                <a:stCxn id="120" idx="0"/>
              </p:cNvCxnSpPr>
              <p:nvPr/>
            </p:nvCxnSpPr>
            <p:spPr>
              <a:xfrm flipV="1">
                <a:off x="4860355" y="2368002"/>
                <a:ext cx="1803994" cy="72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AE12D52E-8254-4830-AFC0-6134C8E74744}"/>
                  </a:ext>
                </a:extLst>
              </p:cNvPr>
              <p:cNvCxnSpPr>
                <a:cxnSpLocks/>
                <a:endCxn id="119" idx="0"/>
              </p:cNvCxnSpPr>
              <p:nvPr/>
            </p:nvCxnSpPr>
            <p:spPr>
              <a:xfrm>
                <a:off x="6655433" y="3118004"/>
                <a:ext cx="1808916" cy="203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D94A05F4-F50F-483A-84C3-31055C35414B}"/>
                  </a:ext>
                </a:extLst>
              </p:cNvPr>
              <p:cNvCxnSpPr>
                <a:cxnSpLocks/>
                <a:stCxn id="120" idx="0"/>
              </p:cNvCxnSpPr>
              <p:nvPr/>
            </p:nvCxnSpPr>
            <p:spPr>
              <a:xfrm>
                <a:off x="4860355" y="2375286"/>
                <a:ext cx="1810270" cy="74168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0F0A3CD8-AC80-4750-B36A-99057F1D7232}"/>
                  </a:ext>
                </a:extLst>
              </p:cNvPr>
              <p:cNvCxnSpPr>
                <a:cxnSpLocks/>
                <a:endCxn id="119" idx="0"/>
              </p:cNvCxnSpPr>
              <p:nvPr/>
            </p:nvCxnSpPr>
            <p:spPr>
              <a:xfrm>
                <a:off x="6655433" y="2364938"/>
                <a:ext cx="1808916" cy="7550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C3F2964C-DB32-49A0-9164-D820452AB829}"/>
                  </a:ext>
                </a:extLst>
              </p:cNvPr>
              <p:cNvCxnSpPr>
                <a:cxnSpLocks/>
                <a:stCxn id="120" idx="0"/>
                <a:endCxn id="119" idx="0"/>
              </p:cNvCxnSpPr>
              <p:nvPr/>
            </p:nvCxnSpPr>
            <p:spPr>
              <a:xfrm>
                <a:off x="4860355" y="2375286"/>
                <a:ext cx="3603994" cy="7447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Šipka: nahoru 118">
                <a:extLst>
                  <a:ext uri="{FF2B5EF4-FFF2-40B4-BE49-F238E27FC236}">
                    <a16:creationId xmlns:a16="http://schemas.microsoft.com/office/drawing/2014/main" id="{EC47161E-F2A3-4493-8597-FE676B6DDA6C}"/>
                  </a:ext>
                </a:extLst>
              </p:cNvPr>
              <p:cNvSpPr/>
              <p:nvPr/>
            </p:nvSpPr>
            <p:spPr>
              <a:xfrm flipV="1">
                <a:off x="8410349" y="2760034"/>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Šipka: nahoru 119">
                <a:extLst>
                  <a:ext uri="{FF2B5EF4-FFF2-40B4-BE49-F238E27FC236}">
                    <a16:creationId xmlns:a16="http://schemas.microsoft.com/office/drawing/2014/main" id="{87FE799A-938D-4C66-B7F1-DD281E37A854}"/>
                  </a:ext>
                </a:extLst>
              </p:cNvPr>
              <p:cNvSpPr/>
              <p:nvPr/>
            </p:nvSpPr>
            <p:spPr>
              <a:xfrm>
                <a:off x="4806355" y="2375286"/>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Skupina 120">
              <a:extLst>
                <a:ext uri="{FF2B5EF4-FFF2-40B4-BE49-F238E27FC236}">
                  <a16:creationId xmlns:a16="http://schemas.microsoft.com/office/drawing/2014/main" id="{9A183F3F-82AF-49E9-AA16-D8962A2A8B55}"/>
                </a:ext>
              </a:extLst>
            </p:cNvPr>
            <p:cNvGrpSpPr/>
            <p:nvPr/>
          </p:nvGrpSpPr>
          <p:grpSpPr>
            <a:xfrm>
              <a:off x="667248" y="3903756"/>
              <a:ext cx="4972322" cy="1554087"/>
              <a:chOff x="4385462" y="3437650"/>
              <a:chExt cx="4972322" cy="1554087"/>
            </a:xfrm>
          </p:grpSpPr>
          <p:cxnSp>
            <p:nvCxnSpPr>
              <p:cNvPr id="124" name="Přímá spojnice 123">
                <a:extLst>
                  <a:ext uri="{FF2B5EF4-FFF2-40B4-BE49-F238E27FC236}">
                    <a16:creationId xmlns:a16="http://schemas.microsoft.com/office/drawing/2014/main" id="{36C7C58D-0BF8-4713-AA31-C8AE3C331AD4}"/>
                  </a:ext>
                </a:extLst>
              </p:cNvPr>
              <p:cNvCxnSpPr>
                <a:cxnSpLocks/>
              </p:cNvCxnSpPr>
              <p:nvPr/>
            </p:nvCxnSpPr>
            <p:spPr>
              <a:xfrm>
                <a:off x="7550786"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5" name="Přímá spojnice 124">
                <a:extLst>
                  <a:ext uri="{FF2B5EF4-FFF2-40B4-BE49-F238E27FC236}">
                    <a16:creationId xmlns:a16="http://schemas.microsoft.com/office/drawing/2014/main" id="{E7E5BAEA-1421-4AB3-B132-AF9DF66A01FD}"/>
                  </a:ext>
                </a:extLst>
              </p:cNvPr>
              <p:cNvCxnSpPr>
                <a:cxnSpLocks/>
              </p:cNvCxnSpPr>
              <p:nvPr/>
            </p:nvCxnSpPr>
            <p:spPr>
              <a:xfrm>
                <a:off x="8477235"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6034445B-A88F-4969-BB20-FF20420C19AB}"/>
                  </a:ext>
                </a:extLst>
              </p:cNvPr>
              <p:cNvCxnSpPr>
                <a:cxnSpLocks/>
              </p:cNvCxnSpPr>
              <p:nvPr/>
            </p:nvCxnSpPr>
            <p:spPr>
              <a:xfrm>
                <a:off x="5781598"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7" name="Přímá spojnice 126">
                <a:extLst>
                  <a:ext uri="{FF2B5EF4-FFF2-40B4-BE49-F238E27FC236}">
                    <a16:creationId xmlns:a16="http://schemas.microsoft.com/office/drawing/2014/main" id="{85F0C2BD-06C2-490E-8C56-88405FA3D7B4}"/>
                  </a:ext>
                </a:extLst>
              </p:cNvPr>
              <p:cNvCxnSpPr>
                <a:cxnSpLocks/>
              </p:cNvCxnSpPr>
              <p:nvPr/>
            </p:nvCxnSpPr>
            <p:spPr>
              <a:xfrm>
                <a:off x="4860564"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78EAA525-0A72-47D0-86C1-1B61E3BD032D}"/>
                  </a:ext>
                </a:extLst>
              </p:cNvPr>
              <p:cNvCxnSpPr>
                <a:cxnSpLocks/>
              </p:cNvCxnSpPr>
              <p:nvPr/>
            </p:nvCxnSpPr>
            <p:spPr>
              <a:xfrm>
                <a:off x="4385462" y="4250171"/>
                <a:ext cx="497232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23" name="Přímá spojnice se šipkou 122">
                <a:extLst>
                  <a:ext uri="{FF2B5EF4-FFF2-40B4-BE49-F238E27FC236}">
                    <a16:creationId xmlns:a16="http://schemas.microsoft.com/office/drawing/2014/main" id="{B6A1519F-DB69-4883-9CA8-5C3431EA39BF}"/>
                  </a:ext>
                </a:extLst>
              </p:cNvPr>
              <p:cNvCxnSpPr>
                <a:cxnSpLocks/>
              </p:cNvCxnSpPr>
              <p:nvPr/>
            </p:nvCxnSpPr>
            <p:spPr>
              <a:xfrm>
                <a:off x="6664349" y="3437650"/>
                <a:ext cx="0" cy="155408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Přímá spojnice 127">
                <a:extLst>
                  <a:ext uri="{FF2B5EF4-FFF2-40B4-BE49-F238E27FC236}">
                    <a16:creationId xmlns:a16="http://schemas.microsoft.com/office/drawing/2014/main" id="{06DE9947-091A-42AE-BF38-62CA91785D7F}"/>
                  </a:ext>
                </a:extLst>
              </p:cNvPr>
              <p:cNvCxnSpPr>
                <a:cxnSpLocks/>
              </p:cNvCxnSpPr>
              <p:nvPr/>
            </p:nvCxnSpPr>
            <p:spPr>
              <a:xfrm>
                <a:off x="5285461" y="3876641"/>
                <a:ext cx="1378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Přímá spojnice 128">
                <a:extLst>
                  <a:ext uri="{FF2B5EF4-FFF2-40B4-BE49-F238E27FC236}">
                    <a16:creationId xmlns:a16="http://schemas.microsoft.com/office/drawing/2014/main" id="{A6194E10-9196-43EB-B2DB-3787D3618CE8}"/>
                  </a:ext>
                </a:extLst>
              </p:cNvPr>
              <p:cNvCxnSpPr>
                <a:cxnSpLocks/>
                <a:endCxn id="133" idx="0"/>
              </p:cNvCxnSpPr>
              <p:nvPr/>
            </p:nvCxnSpPr>
            <p:spPr>
              <a:xfrm flipV="1">
                <a:off x="6667977" y="4948360"/>
                <a:ext cx="2590807" cy="805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Přímá spojnice 129">
                <a:extLst>
                  <a:ext uri="{FF2B5EF4-FFF2-40B4-BE49-F238E27FC236}">
                    <a16:creationId xmlns:a16="http://schemas.microsoft.com/office/drawing/2014/main" id="{CE3571D9-7D8B-4962-A922-0AF24EC7D15E}"/>
                  </a:ext>
                </a:extLst>
              </p:cNvPr>
              <p:cNvCxnSpPr>
                <a:cxnSpLocks/>
              </p:cNvCxnSpPr>
              <p:nvPr/>
            </p:nvCxnSpPr>
            <p:spPr>
              <a:xfrm>
                <a:off x="5285461" y="3880605"/>
                <a:ext cx="1378887" cy="10758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E872F6CC-A703-48DC-A349-03F1E24A36CB}"/>
                  </a:ext>
                </a:extLst>
              </p:cNvPr>
              <p:cNvCxnSpPr>
                <a:cxnSpLocks/>
                <a:endCxn id="133" idx="0"/>
              </p:cNvCxnSpPr>
              <p:nvPr/>
            </p:nvCxnSpPr>
            <p:spPr>
              <a:xfrm>
                <a:off x="6658073" y="3869138"/>
                <a:ext cx="2600711" cy="10792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F6D9DBA9-52FE-4F53-B546-B131E817B53C}"/>
                  </a:ext>
                </a:extLst>
              </p:cNvPr>
              <p:cNvCxnSpPr>
                <a:cxnSpLocks/>
                <a:endCxn id="133" idx="0"/>
              </p:cNvCxnSpPr>
              <p:nvPr/>
            </p:nvCxnSpPr>
            <p:spPr>
              <a:xfrm>
                <a:off x="5305444" y="3883614"/>
                <a:ext cx="3953340" cy="10647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3" name="Šipka: nahoru 132">
                <a:extLst>
                  <a:ext uri="{FF2B5EF4-FFF2-40B4-BE49-F238E27FC236}">
                    <a16:creationId xmlns:a16="http://schemas.microsoft.com/office/drawing/2014/main" id="{17609A23-2859-4CD9-BED5-71A44D7612CE}"/>
                  </a:ext>
                </a:extLst>
              </p:cNvPr>
              <p:cNvSpPr/>
              <p:nvPr/>
            </p:nvSpPr>
            <p:spPr>
              <a:xfrm flipV="1">
                <a:off x="9159784" y="4259424"/>
                <a:ext cx="198000" cy="688936"/>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Šipka: nahoru 133">
                <a:extLst>
                  <a:ext uri="{FF2B5EF4-FFF2-40B4-BE49-F238E27FC236}">
                    <a16:creationId xmlns:a16="http://schemas.microsoft.com/office/drawing/2014/main" id="{D13A6E70-D435-431A-BF5D-EC4929520D02}"/>
                  </a:ext>
                </a:extLst>
              </p:cNvPr>
              <p:cNvSpPr/>
              <p:nvPr/>
            </p:nvSpPr>
            <p:spPr>
              <a:xfrm>
                <a:off x="5231461" y="3876641"/>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5" name="TextovéPole 134">
              <a:extLst>
                <a:ext uri="{FF2B5EF4-FFF2-40B4-BE49-F238E27FC236}">
                  <a16:creationId xmlns:a16="http://schemas.microsoft.com/office/drawing/2014/main" id="{22BB1B5E-A88F-4A7B-8713-0992C5EC16CA}"/>
                </a:ext>
              </a:extLst>
            </p:cNvPr>
            <p:cNvSpPr txBox="1"/>
            <p:nvPr/>
          </p:nvSpPr>
          <p:spPr>
            <a:xfrm>
              <a:off x="1165838" y="1565338"/>
              <a:ext cx="886781" cy="276999"/>
            </a:xfrm>
            <a:prstGeom prst="rect">
              <a:avLst/>
            </a:prstGeom>
            <a:noFill/>
          </p:spPr>
          <p:txBody>
            <a:bodyPr wrap="none" rtlCol="0">
              <a:spAutoFit/>
            </a:bodyPr>
            <a:lstStyle/>
            <a:p>
              <a:r>
                <a:rPr lang="en-GB" sz="1200"/>
                <a:t>Object side</a:t>
              </a:r>
            </a:p>
          </p:txBody>
        </p:sp>
        <p:sp>
          <p:nvSpPr>
            <p:cNvPr id="136" name="TextovéPole 135">
              <a:extLst>
                <a:ext uri="{FF2B5EF4-FFF2-40B4-BE49-F238E27FC236}">
                  <a16:creationId xmlns:a16="http://schemas.microsoft.com/office/drawing/2014/main" id="{F054AFD6-0639-4550-905D-C17699644F49}"/>
                </a:ext>
              </a:extLst>
            </p:cNvPr>
            <p:cNvSpPr txBox="1"/>
            <p:nvPr/>
          </p:nvSpPr>
          <p:spPr>
            <a:xfrm>
              <a:off x="3545402" y="1563326"/>
              <a:ext cx="856645" cy="276999"/>
            </a:xfrm>
            <a:prstGeom prst="rect">
              <a:avLst/>
            </a:prstGeom>
            <a:noFill/>
          </p:spPr>
          <p:txBody>
            <a:bodyPr wrap="none" rtlCol="0">
              <a:spAutoFit/>
            </a:bodyPr>
            <a:lstStyle/>
            <a:p>
              <a:r>
                <a:rPr lang="en-GB" sz="1200"/>
                <a:t>Image side</a:t>
              </a:r>
            </a:p>
          </p:txBody>
        </p:sp>
        <p:sp>
          <p:nvSpPr>
            <p:cNvPr id="137" name="Obdélník 136">
              <a:extLst>
                <a:ext uri="{FF2B5EF4-FFF2-40B4-BE49-F238E27FC236}">
                  <a16:creationId xmlns:a16="http://schemas.microsoft.com/office/drawing/2014/main" id="{B9FFA7BA-06DC-4553-AC3D-9B91263B0733}"/>
                </a:ext>
              </a:extLst>
            </p:cNvPr>
            <p:cNvSpPr/>
            <p:nvPr/>
          </p:nvSpPr>
          <p:spPr>
            <a:xfrm>
              <a:off x="3668706" y="5167090"/>
              <a:ext cx="231154" cy="276999"/>
            </a:xfrm>
            <a:prstGeom prst="rect">
              <a:avLst/>
            </a:prstGeom>
          </p:spPr>
          <p:txBody>
            <a:bodyPr wrap="none">
              <a:spAutoFit/>
            </a:bodyPr>
            <a:lstStyle/>
            <a:p>
              <a:r>
                <a:rPr lang="en-GB" sz="1200" i="1"/>
                <a:t>f</a:t>
              </a:r>
              <a:endParaRPr lang="en-GB" sz="1200"/>
            </a:p>
          </p:txBody>
        </p:sp>
        <p:sp>
          <p:nvSpPr>
            <p:cNvPr id="138" name="Obdélník 137">
              <a:extLst>
                <a:ext uri="{FF2B5EF4-FFF2-40B4-BE49-F238E27FC236}">
                  <a16:creationId xmlns:a16="http://schemas.microsoft.com/office/drawing/2014/main" id="{BB4E8BB5-309E-4BAE-B942-3C607E5803BD}"/>
                </a:ext>
              </a:extLst>
            </p:cNvPr>
            <p:cNvSpPr/>
            <p:nvPr/>
          </p:nvSpPr>
          <p:spPr>
            <a:xfrm>
              <a:off x="1922804" y="5165473"/>
              <a:ext cx="231154" cy="276999"/>
            </a:xfrm>
            <a:prstGeom prst="rect">
              <a:avLst/>
            </a:prstGeom>
          </p:spPr>
          <p:txBody>
            <a:bodyPr wrap="none">
              <a:spAutoFit/>
            </a:bodyPr>
            <a:lstStyle/>
            <a:p>
              <a:r>
                <a:rPr lang="en-GB" sz="1200" i="1"/>
                <a:t>f</a:t>
              </a:r>
              <a:endParaRPr lang="en-GB" sz="1200"/>
            </a:p>
          </p:txBody>
        </p:sp>
        <p:sp>
          <p:nvSpPr>
            <p:cNvPr id="139" name="Obdélník 138">
              <a:extLst>
                <a:ext uri="{FF2B5EF4-FFF2-40B4-BE49-F238E27FC236}">
                  <a16:creationId xmlns:a16="http://schemas.microsoft.com/office/drawing/2014/main" id="{B5C4A101-5DFD-451F-97DB-6522A4C08E81}"/>
                </a:ext>
              </a:extLst>
            </p:cNvPr>
            <p:cNvSpPr/>
            <p:nvPr/>
          </p:nvSpPr>
          <p:spPr>
            <a:xfrm>
              <a:off x="4527636" y="5163366"/>
              <a:ext cx="386644" cy="276999"/>
            </a:xfrm>
            <a:prstGeom prst="rect">
              <a:avLst/>
            </a:prstGeom>
          </p:spPr>
          <p:txBody>
            <a:bodyPr wrap="none">
              <a:spAutoFit/>
            </a:bodyPr>
            <a:lstStyle/>
            <a:p>
              <a:r>
                <a:rPr lang="en-GB" sz="1200" i="1"/>
                <a:t>2×f</a:t>
              </a:r>
              <a:endParaRPr lang="en-GB" sz="1200"/>
            </a:p>
          </p:txBody>
        </p:sp>
        <p:sp>
          <p:nvSpPr>
            <p:cNvPr id="140" name="Obdélník 139">
              <a:extLst>
                <a:ext uri="{FF2B5EF4-FFF2-40B4-BE49-F238E27FC236}">
                  <a16:creationId xmlns:a16="http://schemas.microsoft.com/office/drawing/2014/main" id="{88C375AB-262E-4CCC-BD59-17DD9BF4AA49}"/>
                </a:ext>
              </a:extLst>
            </p:cNvPr>
            <p:cNvSpPr/>
            <p:nvPr/>
          </p:nvSpPr>
          <p:spPr>
            <a:xfrm>
              <a:off x="926583" y="5170374"/>
              <a:ext cx="386644" cy="276999"/>
            </a:xfrm>
            <a:prstGeom prst="rect">
              <a:avLst/>
            </a:prstGeom>
          </p:spPr>
          <p:txBody>
            <a:bodyPr wrap="none">
              <a:spAutoFit/>
            </a:bodyPr>
            <a:lstStyle/>
            <a:p>
              <a:r>
                <a:rPr lang="en-GB" sz="1200" i="1"/>
                <a:t>2×f</a:t>
              </a:r>
              <a:endParaRPr lang="en-GB" sz="1200"/>
            </a:p>
          </p:txBody>
        </p:sp>
        <p:sp>
          <p:nvSpPr>
            <p:cNvPr id="144" name="Obdélník 173">
              <a:extLst>
                <a:ext uri="{FF2B5EF4-FFF2-40B4-BE49-F238E27FC236}">
                  <a16:creationId xmlns:a16="http://schemas.microsoft.com/office/drawing/2014/main" id="{37F34265-B12E-4555-B321-D795DDD7A520}"/>
                </a:ext>
              </a:extLst>
            </p:cNvPr>
            <p:cNvSpPr/>
            <p:nvPr/>
          </p:nvSpPr>
          <p:spPr>
            <a:xfrm>
              <a:off x="2301310" y="5165350"/>
              <a:ext cx="263214" cy="276999"/>
            </a:xfrm>
            <a:prstGeom prst="rect">
              <a:avLst/>
            </a:prstGeom>
          </p:spPr>
          <p:txBody>
            <a:bodyPr wrap="none">
              <a:spAutoFit/>
            </a:bodyPr>
            <a:lstStyle/>
            <a:p>
              <a:r>
                <a:rPr lang="en-GB" sz="1200" i="1"/>
                <a:t>g</a:t>
              </a:r>
              <a:endParaRPr lang="en-GB" sz="1200"/>
            </a:p>
          </p:txBody>
        </p:sp>
        <p:sp>
          <p:nvSpPr>
            <p:cNvPr id="145" name="Obdélník 173">
              <a:extLst>
                <a:ext uri="{FF2B5EF4-FFF2-40B4-BE49-F238E27FC236}">
                  <a16:creationId xmlns:a16="http://schemas.microsoft.com/office/drawing/2014/main" id="{8A363CF4-3289-4CDD-8BA2-8F79AB040ECF}"/>
                </a:ext>
              </a:extLst>
            </p:cNvPr>
            <p:cNvSpPr/>
            <p:nvPr/>
          </p:nvSpPr>
          <p:spPr>
            <a:xfrm>
              <a:off x="4117070" y="5165708"/>
              <a:ext cx="263214" cy="276999"/>
            </a:xfrm>
            <a:prstGeom prst="rect">
              <a:avLst/>
            </a:prstGeom>
          </p:spPr>
          <p:txBody>
            <a:bodyPr wrap="none">
              <a:spAutoFit/>
            </a:bodyPr>
            <a:lstStyle/>
            <a:p>
              <a:r>
                <a:rPr lang="en-GB" sz="1200" i="1"/>
                <a:t>b</a:t>
              </a:r>
              <a:endParaRPr lang="en-GB" sz="1200"/>
            </a:p>
          </p:txBody>
        </p:sp>
        <p:sp>
          <p:nvSpPr>
            <p:cNvPr id="146" name="Levá složená závorka 145">
              <a:extLst>
                <a:ext uri="{FF2B5EF4-FFF2-40B4-BE49-F238E27FC236}">
                  <a16:creationId xmlns:a16="http://schemas.microsoft.com/office/drawing/2014/main" id="{3C9F6C9D-64FC-4C11-AE3E-CD4D39B41FE2}"/>
                </a:ext>
              </a:extLst>
            </p:cNvPr>
            <p:cNvSpPr/>
            <p:nvPr/>
          </p:nvSpPr>
          <p:spPr>
            <a:xfrm rot="5400000" flipH="1">
              <a:off x="4087993" y="3583699"/>
              <a:ext cx="305233" cy="2599897"/>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7" name="Levá složená závorka 146">
              <a:extLst>
                <a:ext uri="{FF2B5EF4-FFF2-40B4-BE49-F238E27FC236}">
                  <a16:creationId xmlns:a16="http://schemas.microsoft.com/office/drawing/2014/main" id="{5AD44E18-D45F-4C6F-BC11-EB43DD8E99F6}"/>
                </a:ext>
              </a:extLst>
            </p:cNvPr>
            <p:cNvSpPr/>
            <p:nvPr/>
          </p:nvSpPr>
          <p:spPr>
            <a:xfrm rot="5400000" flipH="1">
              <a:off x="2104426" y="4201777"/>
              <a:ext cx="305233" cy="1379591"/>
            </a:xfrm>
            <a:prstGeom prst="leftBrace">
              <a:avLst>
                <a:gd name="adj1" fmla="val 53910"/>
                <a:gd name="adj2" fmla="val 37682"/>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48" name="Obdélník 147">
            <a:extLst>
              <a:ext uri="{FF2B5EF4-FFF2-40B4-BE49-F238E27FC236}">
                <a16:creationId xmlns:a16="http://schemas.microsoft.com/office/drawing/2014/main" id="{9EF7DE64-495B-47CA-A6E0-758A686B7C58}"/>
              </a:ext>
            </a:extLst>
          </p:cNvPr>
          <p:cNvSpPr/>
          <p:nvPr/>
        </p:nvSpPr>
        <p:spPr>
          <a:xfrm>
            <a:off x="494946" y="1032760"/>
            <a:ext cx="8838882" cy="338554"/>
          </a:xfrm>
          <a:prstGeom prst="rect">
            <a:avLst/>
          </a:prstGeom>
        </p:spPr>
        <p:txBody>
          <a:bodyPr wrap="square">
            <a:spAutoFit/>
          </a:bodyPr>
          <a:lstStyle/>
          <a:p>
            <a:r>
              <a:rPr lang="en-GB" sz="1600" dirty="0"/>
              <a:t>With a convex lens depend the image properties strongly on the position of the object. </a:t>
            </a:r>
          </a:p>
        </p:txBody>
      </p:sp>
      <p:sp>
        <p:nvSpPr>
          <p:cNvPr id="151" name="TextovéPole 150">
            <a:extLst>
              <a:ext uri="{FF2B5EF4-FFF2-40B4-BE49-F238E27FC236}">
                <a16:creationId xmlns:a16="http://schemas.microsoft.com/office/drawing/2014/main" id="{7A4465A6-4BFE-47A7-8B75-23D49AFC6F2A}"/>
              </a:ext>
            </a:extLst>
          </p:cNvPr>
          <p:cNvSpPr txBox="1"/>
          <p:nvPr/>
        </p:nvSpPr>
        <p:spPr>
          <a:xfrm>
            <a:off x="5752011" y="1631126"/>
            <a:ext cx="3773133" cy="1015663"/>
          </a:xfrm>
          <a:prstGeom prst="rect">
            <a:avLst/>
          </a:prstGeom>
          <a:noFill/>
        </p:spPr>
        <p:txBody>
          <a:bodyPr wrap="square" rtlCol="0">
            <a:spAutoFit/>
          </a:bodyPr>
          <a:lstStyle/>
          <a:p>
            <a:r>
              <a:rPr lang="en-GB" sz="1200" dirty="0"/>
              <a:t>When the object distance </a:t>
            </a:r>
            <a:r>
              <a:rPr lang="en-GB" sz="1200" i="1" dirty="0"/>
              <a:t>g</a:t>
            </a:r>
            <a:r>
              <a:rPr lang="en-GB" sz="1200" dirty="0"/>
              <a:t> is more than twice the focal length, then the image is… </a:t>
            </a:r>
          </a:p>
          <a:p>
            <a:pPr marL="171450" indent="-171450">
              <a:buFont typeface="Calibri" panose="020F0502020204030204" pitchFamily="34" charset="0"/>
              <a:buChar char="→"/>
            </a:pPr>
            <a:r>
              <a:rPr lang="en-GB" sz="1200" dirty="0"/>
              <a:t>inverted </a:t>
            </a:r>
          </a:p>
          <a:p>
            <a:pPr marL="171450" indent="-171450">
              <a:buFont typeface="Calibri" panose="020F0502020204030204" pitchFamily="34" charset="0"/>
              <a:buChar char="→"/>
            </a:pPr>
            <a:r>
              <a:rPr lang="en-GB" sz="1200" dirty="0"/>
              <a:t>smaller</a:t>
            </a:r>
          </a:p>
          <a:p>
            <a:pPr marL="171450" indent="-171450">
              <a:buFont typeface="Calibri" panose="020F0502020204030204" pitchFamily="34" charset="0"/>
              <a:buChar char="→"/>
            </a:pPr>
            <a:r>
              <a:rPr lang="en-GB" sz="1200" dirty="0"/>
              <a:t>real</a:t>
            </a:r>
          </a:p>
        </p:txBody>
      </p:sp>
      <p:sp>
        <p:nvSpPr>
          <p:cNvPr id="152" name="TextovéPole 174">
            <a:extLst>
              <a:ext uri="{FF2B5EF4-FFF2-40B4-BE49-F238E27FC236}">
                <a16:creationId xmlns:a16="http://schemas.microsoft.com/office/drawing/2014/main" id="{805603AB-73E2-40BD-B06D-3F4C6B13921C}"/>
              </a:ext>
            </a:extLst>
          </p:cNvPr>
          <p:cNvSpPr txBox="1"/>
          <p:nvPr/>
        </p:nvSpPr>
        <p:spPr>
          <a:xfrm>
            <a:off x="5706418" y="3087983"/>
            <a:ext cx="4207741" cy="1015663"/>
          </a:xfrm>
          <a:prstGeom prst="rect">
            <a:avLst/>
          </a:prstGeom>
          <a:noFill/>
        </p:spPr>
        <p:txBody>
          <a:bodyPr wrap="square" rtlCol="0">
            <a:spAutoFit/>
          </a:bodyPr>
          <a:lstStyle/>
          <a:p>
            <a:r>
              <a:rPr lang="en-GB" sz="1200" dirty="0"/>
              <a:t>When the object distance </a:t>
            </a:r>
            <a:r>
              <a:rPr lang="en-GB" sz="1200" i="1" dirty="0"/>
              <a:t>g</a:t>
            </a:r>
            <a:r>
              <a:rPr lang="en-GB" sz="1200" dirty="0"/>
              <a:t> is exactly twice the focal length , then the image is…</a:t>
            </a:r>
          </a:p>
          <a:p>
            <a:pPr marL="171450" indent="-171450">
              <a:buFont typeface="Calibri" panose="020F0502020204030204" pitchFamily="34" charset="0"/>
              <a:buChar char="→"/>
            </a:pPr>
            <a:r>
              <a:rPr lang="en-GB" sz="1200" dirty="0"/>
              <a:t>inverted </a:t>
            </a:r>
          </a:p>
          <a:p>
            <a:pPr marL="171450" indent="-171450">
              <a:buFont typeface="Calibri" panose="020F0502020204030204" pitchFamily="34" charset="0"/>
              <a:buChar char="→"/>
            </a:pPr>
            <a:r>
              <a:rPr lang="en-GB" sz="1200" dirty="0"/>
              <a:t>Same size </a:t>
            </a:r>
          </a:p>
          <a:p>
            <a:pPr marL="171450" indent="-171450">
              <a:buFont typeface="Calibri" panose="020F0502020204030204" pitchFamily="34" charset="0"/>
              <a:buChar char="→"/>
            </a:pPr>
            <a:r>
              <a:rPr lang="en-GB" sz="1200" dirty="0"/>
              <a:t>real</a:t>
            </a:r>
          </a:p>
        </p:txBody>
      </p:sp>
      <p:sp>
        <p:nvSpPr>
          <p:cNvPr id="153" name="TextovéPole 174">
            <a:extLst>
              <a:ext uri="{FF2B5EF4-FFF2-40B4-BE49-F238E27FC236}">
                <a16:creationId xmlns:a16="http://schemas.microsoft.com/office/drawing/2014/main" id="{64280E0A-96BE-40E4-B8F2-2374F6504CEA}"/>
              </a:ext>
            </a:extLst>
          </p:cNvPr>
          <p:cNvSpPr txBox="1"/>
          <p:nvPr/>
        </p:nvSpPr>
        <p:spPr>
          <a:xfrm>
            <a:off x="5752011" y="4360174"/>
            <a:ext cx="3885528" cy="1015663"/>
          </a:xfrm>
          <a:prstGeom prst="rect">
            <a:avLst/>
          </a:prstGeom>
          <a:noFill/>
        </p:spPr>
        <p:txBody>
          <a:bodyPr wrap="square" rtlCol="0">
            <a:spAutoFit/>
          </a:bodyPr>
          <a:lstStyle/>
          <a:p>
            <a:r>
              <a:rPr lang="en-GB" sz="1200" dirty="0"/>
              <a:t>When the object distance </a:t>
            </a:r>
            <a:r>
              <a:rPr lang="en-GB" sz="1200" i="1" dirty="0"/>
              <a:t>g</a:t>
            </a:r>
            <a:r>
              <a:rPr lang="en-GB" sz="1200" dirty="0"/>
              <a:t> is more than the focal length but less than twice the focal length, then the image is…</a:t>
            </a:r>
          </a:p>
          <a:p>
            <a:pPr marL="171450" lvl="0" indent="-171450">
              <a:buFont typeface="Calibri" panose="020F0502020204030204" pitchFamily="34" charset="0"/>
              <a:buChar char="→"/>
            </a:pPr>
            <a:r>
              <a:rPr lang="en-GB" sz="1200" dirty="0">
                <a:solidFill>
                  <a:prstClr val="black"/>
                </a:solidFill>
              </a:rPr>
              <a:t>inverted </a:t>
            </a:r>
          </a:p>
          <a:p>
            <a:pPr marL="171450" lvl="0" indent="-171450">
              <a:buFont typeface="Calibri" panose="020F0502020204030204" pitchFamily="34" charset="0"/>
              <a:buChar char="→"/>
            </a:pPr>
            <a:r>
              <a:rPr lang="en-GB" sz="1200" dirty="0">
                <a:solidFill>
                  <a:prstClr val="black"/>
                </a:solidFill>
              </a:rPr>
              <a:t>larger </a:t>
            </a:r>
          </a:p>
          <a:p>
            <a:pPr marL="171450" lvl="0" indent="-171450">
              <a:buFont typeface="Calibri" panose="020F0502020204030204" pitchFamily="34" charset="0"/>
              <a:buChar char="→"/>
            </a:pPr>
            <a:r>
              <a:rPr lang="en-GB" sz="1200" dirty="0">
                <a:solidFill>
                  <a:prstClr val="black"/>
                </a:solidFill>
              </a:rPr>
              <a:t>real</a:t>
            </a:r>
          </a:p>
        </p:txBody>
      </p:sp>
      <p:sp>
        <p:nvSpPr>
          <p:cNvPr id="154" name="Rechteck 3">
            <a:extLst>
              <a:ext uri="{FF2B5EF4-FFF2-40B4-BE49-F238E27FC236}">
                <a16:creationId xmlns:a16="http://schemas.microsoft.com/office/drawing/2014/main" id="{01498B02-C424-46D1-A024-7988D2AB600C}"/>
              </a:ext>
            </a:extLst>
          </p:cNvPr>
          <p:cNvSpPr/>
          <p:nvPr/>
        </p:nvSpPr>
        <p:spPr>
          <a:xfrm>
            <a:off x="3131750" y="5878764"/>
            <a:ext cx="2559614" cy="646331"/>
          </a:xfrm>
          <a:prstGeom prst="rect">
            <a:avLst/>
          </a:prstGeom>
        </p:spPr>
        <p:txBody>
          <a:bodyPr wrap="square">
            <a:spAutoFit/>
          </a:bodyPr>
          <a:lstStyle/>
          <a:p>
            <a:r>
              <a:rPr lang="en-GB" sz="1200" b="1" dirty="0"/>
              <a:t>Image distance (</a:t>
            </a:r>
            <a:r>
              <a:rPr lang="en-GB" sz="1200" b="1" i="1" dirty="0"/>
              <a:t>b</a:t>
            </a:r>
            <a:r>
              <a:rPr lang="en-GB" sz="1200" b="1" dirty="0"/>
              <a:t>)</a:t>
            </a:r>
          </a:p>
          <a:p>
            <a:pPr lvl="0"/>
            <a:r>
              <a:rPr lang="en-GB" sz="1200" dirty="0"/>
              <a:t>The distance between the image and the</a:t>
            </a:r>
          </a:p>
        </p:txBody>
      </p:sp>
      <p:pic>
        <p:nvPicPr>
          <p:cNvPr id="155" name="Grafik 193" descr="Präsentation mit Checkliste">
            <a:extLst>
              <a:ext uri="{FF2B5EF4-FFF2-40B4-BE49-F238E27FC236}">
                <a16:creationId xmlns:a16="http://schemas.microsoft.com/office/drawing/2014/main" id="{F4169BC1-7449-426E-A4C5-DA858FE375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sp>
        <p:nvSpPr>
          <p:cNvPr id="156" name="Obdélník 155">
            <a:extLst>
              <a:ext uri="{FF2B5EF4-FFF2-40B4-BE49-F238E27FC236}">
                <a16:creationId xmlns:a16="http://schemas.microsoft.com/office/drawing/2014/main" id="{A8D28FFF-596B-4FBB-A3DC-338F7FA2E80D}"/>
              </a:ext>
            </a:extLst>
          </p:cNvPr>
          <p:cNvSpPr/>
          <p:nvPr/>
        </p:nvSpPr>
        <p:spPr>
          <a:xfrm>
            <a:off x="5752012" y="5817030"/>
            <a:ext cx="3381858" cy="584775"/>
          </a:xfrm>
          <a:prstGeom prst="rect">
            <a:avLst/>
          </a:prstGeom>
        </p:spPr>
        <p:txBody>
          <a:bodyPr wrap="square">
            <a:spAutoFit/>
          </a:bodyPr>
          <a:lstStyle/>
          <a:p>
            <a:r>
              <a:rPr lang="en-GB" sz="1600" dirty="0"/>
              <a:t>Convex lenses can produce a real image that can be seen on a screen. </a:t>
            </a:r>
          </a:p>
        </p:txBody>
      </p:sp>
    </p:spTree>
    <p:extLst>
      <p:ext uri="{BB962C8B-B14F-4D97-AF65-F5344CB8AC3E}">
        <p14:creationId xmlns:p14="http://schemas.microsoft.com/office/powerpoint/2010/main" val="3167102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EF6127D1-F26B-431F-B7BE-38060382C1D6}"/>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47688D05-356D-4309-A787-4EAE91DEABA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4" name="Skupina 3">
            <a:extLst>
              <a:ext uri="{FF2B5EF4-FFF2-40B4-BE49-F238E27FC236}">
                <a16:creationId xmlns:a16="http://schemas.microsoft.com/office/drawing/2014/main" id="{6E713C8B-E710-48E2-BB25-432F3B47D38E}"/>
              </a:ext>
            </a:extLst>
          </p:cNvPr>
          <p:cNvGrpSpPr/>
          <p:nvPr/>
        </p:nvGrpSpPr>
        <p:grpSpPr>
          <a:xfrm rot="10800000" flipH="1">
            <a:off x="1953668" y="128031"/>
            <a:ext cx="7771153" cy="271990"/>
            <a:chOff x="3768436" y="4981059"/>
            <a:chExt cx="7199999" cy="252000"/>
          </a:xfrm>
        </p:grpSpPr>
        <p:grpSp>
          <p:nvGrpSpPr>
            <p:cNvPr id="5" name="Skupina 4">
              <a:extLst>
                <a:ext uri="{FF2B5EF4-FFF2-40B4-BE49-F238E27FC236}">
                  <a16:creationId xmlns:a16="http://schemas.microsoft.com/office/drawing/2014/main" id="{59D86E3B-B1A1-4A8A-BC6C-FDA8181ED305}"/>
                </a:ext>
              </a:extLst>
            </p:cNvPr>
            <p:cNvGrpSpPr/>
            <p:nvPr/>
          </p:nvGrpSpPr>
          <p:grpSpPr>
            <a:xfrm>
              <a:off x="3768436" y="4981059"/>
              <a:ext cx="3600000" cy="252000"/>
              <a:chOff x="1773382" y="3868737"/>
              <a:chExt cx="3577586" cy="252000"/>
            </a:xfrm>
          </p:grpSpPr>
          <p:grpSp>
            <p:nvGrpSpPr>
              <p:cNvPr id="49" name="Skupina 48">
                <a:extLst>
                  <a:ext uri="{FF2B5EF4-FFF2-40B4-BE49-F238E27FC236}">
                    <a16:creationId xmlns:a16="http://schemas.microsoft.com/office/drawing/2014/main" id="{E2F88F59-F5C6-4865-BA1A-E38765427BEF}"/>
                  </a:ext>
                </a:extLst>
              </p:cNvPr>
              <p:cNvGrpSpPr/>
              <p:nvPr/>
            </p:nvGrpSpPr>
            <p:grpSpPr>
              <a:xfrm>
                <a:off x="1773382" y="3868737"/>
                <a:ext cx="1792086" cy="252000"/>
                <a:chOff x="1773382" y="3868737"/>
                <a:chExt cx="1792086" cy="252000"/>
              </a:xfrm>
            </p:grpSpPr>
            <p:grpSp>
              <p:nvGrpSpPr>
                <p:cNvPr id="71" name="Skupina 70">
                  <a:extLst>
                    <a:ext uri="{FF2B5EF4-FFF2-40B4-BE49-F238E27FC236}">
                      <a16:creationId xmlns:a16="http://schemas.microsoft.com/office/drawing/2014/main" id="{EF00470E-31F8-4535-9B5B-2D5C863F2BB0}"/>
                    </a:ext>
                  </a:extLst>
                </p:cNvPr>
                <p:cNvGrpSpPr/>
                <p:nvPr/>
              </p:nvGrpSpPr>
              <p:grpSpPr>
                <a:xfrm>
                  <a:off x="1773382" y="3868737"/>
                  <a:ext cx="360000" cy="252000"/>
                  <a:chOff x="1777340" y="3837070"/>
                  <a:chExt cx="360000" cy="252000"/>
                </a:xfrm>
              </p:grpSpPr>
              <p:cxnSp>
                <p:nvCxnSpPr>
                  <p:cNvPr id="88" name="Přímá spojnice 87">
                    <a:extLst>
                      <a:ext uri="{FF2B5EF4-FFF2-40B4-BE49-F238E27FC236}">
                        <a16:creationId xmlns:a16="http://schemas.microsoft.com/office/drawing/2014/main" id="{A63BDCA3-EEA4-453E-91F6-B6A435D448E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48F4B337-42A9-41AA-BE04-D27AA86467F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9C0179AB-D3CC-4936-9CA5-E9C3C29D229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3D8F82D6-AB1F-454F-B744-BE5FD5CE07F8}"/>
                    </a:ext>
                  </a:extLst>
                </p:cNvPr>
                <p:cNvGrpSpPr/>
                <p:nvPr/>
              </p:nvGrpSpPr>
              <p:grpSpPr>
                <a:xfrm>
                  <a:off x="2133382" y="3868737"/>
                  <a:ext cx="360000" cy="252000"/>
                  <a:chOff x="1777340" y="3837070"/>
                  <a:chExt cx="360000" cy="252000"/>
                </a:xfrm>
              </p:grpSpPr>
              <p:cxnSp>
                <p:nvCxnSpPr>
                  <p:cNvPr id="85" name="Přímá spojnice 84">
                    <a:extLst>
                      <a:ext uri="{FF2B5EF4-FFF2-40B4-BE49-F238E27FC236}">
                        <a16:creationId xmlns:a16="http://schemas.microsoft.com/office/drawing/2014/main" id="{15DF2A61-3180-459A-93D6-7E077E32562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F97EB6FE-96D2-4A28-8A6A-BD0AE79E4F3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E30EEC62-EA58-452E-8DD6-F00D0FF7641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4BC5B1A9-CC94-4089-90AB-40C678485631}"/>
                    </a:ext>
                  </a:extLst>
                </p:cNvPr>
                <p:cNvGrpSpPr/>
                <p:nvPr/>
              </p:nvGrpSpPr>
              <p:grpSpPr>
                <a:xfrm>
                  <a:off x="3205468" y="3868737"/>
                  <a:ext cx="360000" cy="252000"/>
                  <a:chOff x="1777340" y="3837070"/>
                  <a:chExt cx="360000" cy="252000"/>
                </a:xfrm>
              </p:grpSpPr>
              <p:cxnSp>
                <p:nvCxnSpPr>
                  <p:cNvPr id="82" name="Přímá spojnice 81">
                    <a:extLst>
                      <a:ext uri="{FF2B5EF4-FFF2-40B4-BE49-F238E27FC236}">
                        <a16:creationId xmlns:a16="http://schemas.microsoft.com/office/drawing/2014/main" id="{FCE61442-A07A-4E18-87A2-0C097D1F6FF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84FAAC12-E698-44F3-AABC-C9A819BA797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E204FCD4-6719-4B0F-A2ED-A2170944BCE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F40836DF-C533-44BF-A4DC-9C7FBE4AE78F}"/>
                    </a:ext>
                  </a:extLst>
                </p:cNvPr>
                <p:cNvGrpSpPr/>
                <p:nvPr/>
              </p:nvGrpSpPr>
              <p:grpSpPr>
                <a:xfrm>
                  <a:off x="2845468" y="3868737"/>
                  <a:ext cx="360000" cy="252000"/>
                  <a:chOff x="1777340" y="3837070"/>
                  <a:chExt cx="360000" cy="252000"/>
                </a:xfrm>
              </p:grpSpPr>
              <p:cxnSp>
                <p:nvCxnSpPr>
                  <p:cNvPr id="79" name="Přímá spojnice 78">
                    <a:extLst>
                      <a:ext uri="{FF2B5EF4-FFF2-40B4-BE49-F238E27FC236}">
                        <a16:creationId xmlns:a16="http://schemas.microsoft.com/office/drawing/2014/main" id="{98D45F6F-9679-40A1-A4EB-EA3EBE84426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BC638ECE-B10E-46EF-8A43-FF5121FA787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9A180272-52D6-48DC-BC7C-A41AD15FFA2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7E5A1B03-34E5-403A-AD39-49064B56D130}"/>
                    </a:ext>
                  </a:extLst>
                </p:cNvPr>
                <p:cNvGrpSpPr/>
                <p:nvPr/>
              </p:nvGrpSpPr>
              <p:grpSpPr>
                <a:xfrm>
                  <a:off x="2491405" y="3868737"/>
                  <a:ext cx="360000" cy="252000"/>
                  <a:chOff x="1777340" y="3837070"/>
                  <a:chExt cx="360000" cy="252000"/>
                </a:xfrm>
              </p:grpSpPr>
              <p:cxnSp>
                <p:nvCxnSpPr>
                  <p:cNvPr id="76" name="Přímá spojnice 75">
                    <a:extLst>
                      <a:ext uri="{FF2B5EF4-FFF2-40B4-BE49-F238E27FC236}">
                        <a16:creationId xmlns:a16="http://schemas.microsoft.com/office/drawing/2014/main" id="{B2A40DBB-FE56-448A-A8B3-13FAF7DE281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D484D91E-7C6E-477A-900D-339C5E8F79E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58FE6352-2602-45AE-BB0C-67E35B3C356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0" name="Skupina 49">
                <a:extLst>
                  <a:ext uri="{FF2B5EF4-FFF2-40B4-BE49-F238E27FC236}">
                    <a16:creationId xmlns:a16="http://schemas.microsoft.com/office/drawing/2014/main" id="{F7D659F5-0BE1-4803-A62F-00B4498C2EE3}"/>
                  </a:ext>
                </a:extLst>
              </p:cNvPr>
              <p:cNvGrpSpPr/>
              <p:nvPr/>
            </p:nvGrpSpPr>
            <p:grpSpPr>
              <a:xfrm>
                <a:off x="3558882" y="3868737"/>
                <a:ext cx="1792086" cy="252000"/>
                <a:chOff x="1773382" y="3868737"/>
                <a:chExt cx="1792086" cy="252000"/>
              </a:xfrm>
            </p:grpSpPr>
            <p:grpSp>
              <p:nvGrpSpPr>
                <p:cNvPr id="51" name="Skupina 50">
                  <a:extLst>
                    <a:ext uri="{FF2B5EF4-FFF2-40B4-BE49-F238E27FC236}">
                      <a16:creationId xmlns:a16="http://schemas.microsoft.com/office/drawing/2014/main" id="{E28197ED-0728-4D52-8E12-69157ACA89F1}"/>
                    </a:ext>
                  </a:extLst>
                </p:cNvPr>
                <p:cNvGrpSpPr/>
                <p:nvPr/>
              </p:nvGrpSpPr>
              <p:grpSpPr>
                <a:xfrm>
                  <a:off x="1773382" y="3868737"/>
                  <a:ext cx="360000" cy="252000"/>
                  <a:chOff x="1777340" y="3837070"/>
                  <a:chExt cx="360000" cy="252000"/>
                </a:xfrm>
              </p:grpSpPr>
              <p:cxnSp>
                <p:nvCxnSpPr>
                  <p:cNvPr id="68" name="Přímá spojnice 67">
                    <a:extLst>
                      <a:ext uri="{FF2B5EF4-FFF2-40B4-BE49-F238E27FC236}">
                        <a16:creationId xmlns:a16="http://schemas.microsoft.com/office/drawing/2014/main" id="{11E775C0-2A43-4ADD-860B-59B125A0DB4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63B3E040-2BAD-4C15-9A22-EF4005F3A3B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87680E0F-D8EA-4696-906B-8933656A37A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F019CA0A-2426-4FF5-84AC-E3D9A720E2CB}"/>
                    </a:ext>
                  </a:extLst>
                </p:cNvPr>
                <p:cNvGrpSpPr/>
                <p:nvPr/>
              </p:nvGrpSpPr>
              <p:grpSpPr>
                <a:xfrm>
                  <a:off x="2133382" y="3868737"/>
                  <a:ext cx="360000" cy="252000"/>
                  <a:chOff x="1777340" y="3837070"/>
                  <a:chExt cx="360000" cy="252000"/>
                </a:xfrm>
              </p:grpSpPr>
              <p:cxnSp>
                <p:nvCxnSpPr>
                  <p:cNvPr id="65" name="Přímá spojnice 64">
                    <a:extLst>
                      <a:ext uri="{FF2B5EF4-FFF2-40B4-BE49-F238E27FC236}">
                        <a16:creationId xmlns:a16="http://schemas.microsoft.com/office/drawing/2014/main" id="{22F04A9B-3452-4690-9F51-F12D36CD0D5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1F454B79-040A-4F3A-8F96-92C2288D854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EA9E9E8B-322E-4A12-A28E-273239FB0B5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D8D3B064-F4E6-4F44-A8CD-BFCBB5CE741C}"/>
                    </a:ext>
                  </a:extLst>
                </p:cNvPr>
                <p:cNvGrpSpPr/>
                <p:nvPr/>
              </p:nvGrpSpPr>
              <p:grpSpPr>
                <a:xfrm>
                  <a:off x="3205468" y="3868737"/>
                  <a:ext cx="360000" cy="252000"/>
                  <a:chOff x="1777340" y="3837070"/>
                  <a:chExt cx="360000" cy="252000"/>
                </a:xfrm>
              </p:grpSpPr>
              <p:cxnSp>
                <p:nvCxnSpPr>
                  <p:cNvPr id="62" name="Přímá spojnice 61">
                    <a:extLst>
                      <a:ext uri="{FF2B5EF4-FFF2-40B4-BE49-F238E27FC236}">
                        <a16:creationId xmlns:a16="http://schemas.microsoft.com/office/drawing/2014/main" id="{CE35E687-D71A-498F-B477-84385B21FE6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AF171405-6F68-47D0-95CD-516492487E3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3FD3112F-1527-4357-9981-96D24A336B6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44679DC0-AB08-483D-8E03-6C03A9250E33}"/>
                    </a:ext>
                  </a:extLst>
                </p:cNvPr>
                <p:cNvGrpSpPr/>
                <p:nvPr/>
              </p:nvGrpSpPr>
              <p:grpSpPr>
                <a:xfrm>
                  <a:off x="2845468" y="3868737"/>
                  <a:ext cx="360000" cy="252000"/>
                  <a:chOff x="1777340" y="3837070"/>
                  <a:chExt cx="360000" cy="252000"/>
                </a:xfrm>
              </p:grpSpPr>
              <p:cxnSp>
                <p:nvCxnSpPr>
                  <p:cNvPr id="59" name="Přímá spojnice 58">
                    <a:extLst>
                      <a:ext uri="{FF2B5EF4-FFF2-40B4-BE49-F238E27FC236}">
                        <a16:creationId xmlns:a16="http://schemas.microsoft.com/office/drawing/2014/main" id="{DFFD442F-0AD2-479A-80BB-99F04ED289D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6F0EE3A2-3E5E-461F-84FA-E34D9CC0C5F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6A92E3BB-7433-4965-80CB-E139DC3EBF1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20090EF3-362F-4753-B71C-5DD517646AB0}"/>
                    </a:ext>
                  </a:extLst>
                </p:cNvPr>
                <p:cNvGrpSpPr/>
                <p:nvPr/>
              </p:nvGrpSpPr>
              <p:grpSpPr>
                <a:xfrm>
                  <a:off x="2491405" y="3868737"/>
                  <a:ext cx="360000" cy="252000"/>
                  <a:chOff x="1777340" y="3837070"/>
                  <a:chExt cx="360000" cy="252000"/>
                </a:xfrm>
              </p:grpSpPr>
              <p:cxnSp>
                <p:nvCxnSpPr>
                  <p:cNvPr id="56" name="Přímá spojnice 55">
                    <a:extLst>
                      <a:ext uri="{FF2B5EF4-FFF2-40B4-BE49-F238E27FC236}">
                        <a16:creationId xmlns:a16="http://schemas.microsoft.com/office/drawing/2014/main" id="{FF70AE16-33AB-4B77-8B1E-A8D5C4C737C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038DDBC3-A558-4A71-98DC-306DBA8C1F9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3DE57CFD-C5E8-4B89-A46E-EE8B8888F00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6" name="Skupina 5">
              <a:extLst>
                <a:ext uri="{FF2B5EF4-FFF2-40B4-BE49-F238E27FC236}">
                  <a16:creationId xmlns:a16="http://schemas.microsoft.com/office/drawing/2014/main" id="{C6DB5308-82F1-49C9-9242-2E9BEE05433F}"/>
                </a:ext>
              </a:extLst>
            </p:cNvPr>
            <p:cNvGrpSpPr/>
            <p:nvPr/>
          </p:nvGrpSpPr>
          <p:grpSpPr>
            <a:xfrm>
              <a:off x="7368435" y="4981059"/>
              <a:ext cx="3600000" cy="252000"/>
              <a:chOff x="1773382" y="3868737"/>
              <a:chExt cx="3577586" cy="252000"/>
            </a:xfrm>
          </p:grpSpPr>
          <p:grpSp>
            <p:nvGrpSpPr>
              <p:cNvPr id="7" name="Skupina 6">
                <a:extLst>
                  <a:ext uri="{FF2B5EF4-FFF2-40B4-BE49-F238E27FC236}">
                    <a16:creationId xmlns:a16="http://schemas.microsoft.com/office/drawing/2014/main" id="{BA126FC1-A06E-4E02-ACE7-D81110A62517}"/>
                  </a:ext>
                </a:extLst>
              </p:cNvPr>
              <p:cNvGrpSpPr/>
              <p:nvPr/>
            </p:nvGrpSpPr>
            <p:grpSpPr>
              <a:xfrm>
                <a:off x="1773382" y="3868737"/>
                <a:ext cx="1792086" cy="252000"/>
                <a:chOff x="1773382" y="3868737"/>
                <a:chExt cx="1792086" cy="252000"/>
              </a:xfrm>
            </p:grpSpPr>
            <p:grpSp>
              <p:nvGrpSpPr>
                <p:cNvPr id="29" name="Skupina 28">
                  <a:extLst>
                    <a:ext uri="{FF2B5EF4-FFF2-40B4-BE49-F238E27FC236}">
                      <a16:creationId xmlns:a16="http://schemas.microsoft.com/office/drawing/2014/main" id="{62C3BCC1-4FB9-4D2E-8282-CCB3A8397623}"/>
                    </a:ext>
                  </a:extLst>
                </p:cNvPr>
                <p:cNvGrpSpPr/>
                <p:nvPr/>
              </p:nvGrpSpPr>
              <p:grpSpPr>
                <a:xfrm>
                  <a:off x="1773382" y="3868737"/>
                  <a:ext cx="360000" cy="252000"/>
                  <a:chOff x="1777340" y="3837070"/>
                  <a:chExt cx="360000" cy="252000"/>
                </a:xfrm>
              </p:grpSpPr>
              <p:cxnSp>
                <p:nvCxnSpPr>
                  <p:cNvPr id="46" name="Přímá spojnice 45">
                    <a:extLst>
                      <a:ext uri="{FF2B5EF4-FFF2-40B4-BE49-F238E27FC236}">
                        <a16:creationId xmlns:a16="http://schemas.microsoft.com/office/drawing/2014/main" id="{1AC12627-8465-4EF5-8913-C963F2F7878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4AF8193B-1001-4E5B-825D-17BF06CEE3D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8674D98F-B31D-47CC-8670-7548B38594E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59D8B763-F7C9-4591-A9B0-0D697AE25B0B}"/>
                    </a:ext>
                  </a:extLst>
                </p:cNvPr>
                <p:cNvGrpSpPr/>
                <p:nvPr/>
              </p:nvGrpSpPr>
              <p:grpSpPr>
                <a:xfrm>
                  <a:off x="2133382" y="3868737"/>
                  <a:ext cx="360000" cy="252000"/>
                  <a:chOff x="1777340" y="3837070"/>
                  <a:chExt cx="360000" cy="252000"/>
                </a:xfrm>
              </p:grpSpPr>
              <p:cxnSp>
                <p:nvCxnSpPr>
                  <p:cNvPr id="43" name="Přímá spojnice 42">
                    <a:extLst>
                      <a:ext uri="{FF2B5EF4-FFF2-40B4-BE49-F238E27FC236}">
                        <a16:creationId xmlns:a16="http://schemas.microsoft.com/office/drawing/2014/main" id="{A16C6941-938A-4396-AA43-96849CAA8C7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BBDF049D-2613-40F3-B9A3-B9401A4CC4C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3464DA2C-719E-46E2-8592-CEB614BD26B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B655B66B-0DFC-47A9-BF20-516B8F521B3B}"/>
                    </a:ext>
                  </a:extLst>
                </p:cNvPr>
                <p:cNvGrpSpPr/>
                <p:nvPr/>
              </p:nvGrpSpPr>
              <p:grpSpPr>
                <a:xfrm>
                  <a:off x="3205468" y="3868737"/>
                  <a:ext cx="360000" cy="252000"/>
                  <a:chOff x="1777340" y="3837070"/>
                  <a:chExt cx="360000" cy="252000"/>
                </a:xfrm>
              </p:grpSpPr>
              <p:cxnSp>
                <p:nvCxnSpPr>
                  <p:cNvPr id="40" name="Přímá spojnice 39">
                    <a:extLst>
                      <a:ext uri="{FF2B5EF4-FFF2-40B4-BE49-F238E27FC236}">
                        <a16:creationId xmlns:a16="http://schemas.microsoft.com/office/drawing/2014/main" id="{A5EBFEEC-2443-4BD0-8C05-C7D7BCDD5E4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6A5285A1-7462-44F0-848A-84C4D9C8BD8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838F576E-4BE0-4832-8140-98EBFFF0B74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0A4769F6-FBF6-4060-9EEC-644D041484FB}"/>
                    </a:ext>
                  </a:extLst>
                </p:cNvPr>
                <p:cNvGrpSpPr/>
                <p:nvPr/>
              </p:nvGrpSpPr>
              <p:grpSpPr>
                <a:xfrm>
                  <a:off x="2845468" y="3868737"/>
                  <a:ext cx="360000" cy="252000"/>
                  <a:chOff x="1777340" y="3837070"/>
                  <a:chExt cx="360000" cy="252000"/>
                </a:xfrm>
              </p:grpSpPr>
              <p:cxnSp>
                <p:nvCxnSpPr>
                  <p:cNvPr id="37" name="Přímá spojnice 36">
                    <a:extLst>
                      <a:ext uri="{FF2B5EF4-FFF2-40B4-BE49-F238E27FC236}">
                        <a16:creationId xmlns:a16="http://schemas.microsoft.com/office/drawing/2014/main" id="{05078576-DADC-4413-9B26-ACA681B172B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6DC9CD15-8D6E-4158-BEEC-72735ED2FC7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410C33A8-CE45-4FA8-919E-5BFEA14CFE2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02C8848F-FCA1-4602-81EB-B717256C7FF0}"/>
                    </a:ext>
                  </a:extLst>
                </p:cNvPr>
                <p:cNvGrpSpPr/>
                <p:nvPr/>
              </p:nvGrpSpPr>
              <p:grpSpPr>
                <a:xfrm>
                  <a:off x="2491405" y="3868737"/>
                  <a:ext cx="360000" cy="252000"/>
                  <a:chOff x="1777340" y="3837070"/>
                  <a:chExt cx="360000" cy="252000"/>
                </a:xfrm>
              </p:grpSpPr>
              <p:cxnSp>
                <p:nvCxnSpPr>
                  <p:cNvPr id="34" name="Přímá spojnice 33">
                    <a:extLst>
                      <a:ext uri="{FF2B5EF4-FFF2-40B4-BE49-F238E27FC236}">
                        <a16:creationId xmlns:a16="http://schemas.microsoft.com/office/drawing/2014/main" id="{6A614C9B-0A40-4113-9E1C-A21B459CD4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A8594F2A-D3D5-452B-B061-75C80FA5857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3C99A80D-B2A0-4EFB-986F-EDE933A18DE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8" name="Skupina 7">
                <a:extLst>
                  <a:ext uri="{FF2B5EF4-FFF2-40B4-BE49-F238E27FC236}">
                    <a16:creationId xmlns:a16="http://schemas.microsoft.com/office/drawing/2014/main" id="{1F61BBB4-8A40-49E1-A818-9C6460E0578D}"/>
                  </a:ext>
                </a:extLst>
              </p:cNvPr>
              <p:cNvGrpSpPr/>
              <p:nvPr/>
            </p:nvGrpSpPr>
            <p:grpSpPr>
              <a:xfrm>
                <a:off x="3558882" y="3868737"/>
                <a:ext cx="1792086" cy="252000"/>
                <a:chOff x="1773382" y="3868737"/>
                <a:chExt cx="1792086" cy="252000"/>
              </a:xfrm>
            </p:grpSpPr>
            <p:grpSp>
              <p:nvGrpSpPr>
                <p:cNvPr id="9" name="Skupina 8">
                  <a:extLst>
                    <a:ext uri="{FF2B5EF4-FFF2-40B4-BE49-F238E27FC236}">
                      <a16:creationId xmlns:a16="http://schemas.microsoft.com/office/drawing/2014/main" id="{2DD14259-AB7C-4C93-BD95-8C7CE0101211}"/>
                    </a:ext>
                  </a:extLst>
                </p:cNvPr>
                <p:cNvGrpSpPr/>
                <p:nvPr/>
              </p:nvGrpSpPr>
              <p:grpSpPr>
                <a:xfrm>
                  <a:off x="1773382" y="3868737"/>
                  <a:ext cx="360000" cy="252000"/>
                  <a:chOff x="1777340" y="3837070"/>
                  <a:chExt cx="360000" cy="252000"/>
                </a:xfrm>
              </p:grpSpPr>
              <p:cxnSp>
                <p:nvCxnSpPr>
                  <p:cNvPr id="26" name="Přímá spojnice 25">
                    <a:extLst>
                      <a:ext uri="{FF2B5EF4-FFF2-40B4-BE49-F238E27FC236}">
                        <a16:creationId xmlns:a16="http://schemas.microsoft.com/office/drawing/2014/main" id="{3E0ED3E4-1F50-4005-8746-99F17E1CE83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CC8C5F9A-C0FE-4D7E-A267-79426229721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80EE5CFD-9D7C-4AB0-9738-77FD7CA2A28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74A588D5-C721-4913-A17E-BD142A6989EF}"/>
                    </a:ext>
                  </a:extLst>
                </p:cNvPr>
                <p:cNvGrpSpPr/>
                <p:nvPr/>
              </p:nvGrpSpPr>
              <p:grpSpPr>
                <a:xfrm>
                  <a:off x="2133382" y="3868737"/>
                  <a:ext cx="360000" cy="252000"/>
                  <a:chOff x="1777340" y="3837070"/>
                  <a:chExt cx="360000" cy="252000"/>
                </a:xfrm>
              </p:grpSpPr>
              <p:cxnSp>
                <p:nvCxnSpPr>
                  <p:cNvPr id="23" name="Přímá spojnice 22">
                    <a:extLst>
                      <a:ext uri="{FF2B5EF4-FFF2-40B4-BE49-F238E27FC236}">
                        <a16:creationId xmlns:a16="http://schemas.microsoft.com/office/drawing/2014/main" id="{D55F710C-71FD-49F3-917B-3F126C29469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AAC4ABEA-375A-4B94-9E2D-47980FE8642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54E06E35-0F79-4B13-8AB7-FC68C664891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2DB83161-44D7-4B4E-A57C-C3015044EBBD}"/>
                    </a:ext>
                  </a:extLst>
                </p:cNvPr>
                <p:cNvGrpSpPr/>
                <p:nvPr/>
              </p:nvGrpSpPr>
              <p:grpSpPr>
                <a:xfrm>
                  <a:off x="3205468" y="3868737"/>
                  <a:ext cx="360000" cy="252000"/>
                  <a:chOff x="1777340" y="3837070"/>
                  <a:chExt cx="360000" cy="252000"/>
                </a:xfrm>
              </p:grpSpPr>
              <p:cxnSp>
                <p:nvCxnSpPr>
                  <p:cNvPr id="20" name="Přímá spojnice 19">
                    <a:extLst>
                      <a:ext uri="{FF2B5EF4-FFF2-40B4-BE49-F238E27FC236}">
                        <a16:creationId xmlns:a16="http://schemas.microsoft.com/office/drawing/2014/main" id="{0D3A3958-57D6-49E1-94B5-9B4603AD4A1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AB0A5515-AA8D-4BDB-85FF-8583A5F75E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0C07CDC4-56E9-4228-AE41-B8DE16EA3A3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A402C37C-27C7-4F4E-AAD6-08F5E8B9B52B}"/>
                    </a:ext>
                  </a:extLst>
                </p:cNvPr>
                <p:cNvGrpSpPr/>
                <p:nvPr/>
              </p:nvGrpSpPr>
              <p:grpSpPr>
                <a:xfrm>
                  <a:off x="2845468" y="3868737"/>
                  <a:ext cx="360000" cy="252000"/>
                  <a:chOff x="1777340" y="3837070"/>
                  <a:chExt cx="360000" cy="252000"/>
                </a:xfrm>
              </p:grpSpPr>
              <p:cxnSp>
                <p:nvCxnSpPr>
                  <p:cNvPr id="17" name="Přímá spojnice 16">
                    <a:extLst>
                      <a:ext uri="{FF2B5EF4-FFF2-40B4-BE49-F238E27FC236}">
                        <a16:creationId xmlns:a16="http://schemas.microsoft.com/office/drawing/2014/main" id="{B7216209-8CBD-4B6C-9F6E-5CA41789418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B5F99EDF-AF9B-432F-AC44-E1266992691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C02111B4-B17E-4EFB-9292-77951B70F3E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6DE11F73-85AF-46A7-84E6-F5BF073018DB}"/>
                    </a:ext>
                  </a:extLst>
                </p:cNvPr>
                <p:cNvGrpSpPr/>
                <p:nvPr/>
              </p:nvGrpSpPr>
              <p:grpSpPr>
                <a:xfrm>
                  <a:off x="2491405" y="3868737"/>
                  <a:ext cx="360000" cy="252000"/>
                  <a:chOff x="1777340" y="3837070"/>
                  <a:chExt cx="360000" cy="252000"/>
                </a:xfrm>
              </p:grpSpPr>
              <p:cxnSp>
                <p:nvCxnSpPr>
                  <p:cNvPr id="14" name="Přímá spojnice 13">
                    <a:extLst>
                      <a:ext uri="{FF2B5EF4-FFF2-40B4-BE49-F238E27FC236}">
                        <a16:creationId xmlns:a16="http://schemas.microsoft.com/office/drawing/2014/main" id="{C556A3AC-D82A-4262-889A-51786C09E4A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FF06AFE3-799B-4528-BB2D-E90C4CB6C7F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9939447E-D875-4113-9FB8-F1353CD0586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1" name="Textfeld 3">
            <a:extLst>
              <a:ext uri="{FF2B5EF4-FFF2-40B4-BE49-F238E27FC236}">
                <a16:creationId xmlns:a16="http://schemas.microsoft.com/office/drawing/2014/main" id="{1571C866-FCC3-4A99-88D8-92950D60F99D}"/>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C08C9F2C-4D57-4094-989D-EF169804CC4D}"/>
              </a:ext>
            </a:extLst>
          </p:cNvPr>
          <p:cNvSpPr txBox="1"/>
          <p:nvPr/>
        </p:nvSpPr>
        <p:spPr>
          <a:xfrm>
            <a:off x="1343198" y="420544"/>
            <a:ext cx="7219605" cy="646331"/>
          </a:xfrm>
          <a:prstGeom prst="rect">
            <a:avLst/>
          </a:prstGeom>
          <a:noFill/>
        </p:spPr>
        <p:txBody>
          <a:bodyPr wrap="none" rtlCol="0">
            <a:spAutoFit/>
          </a:bodyPr>
          <a:lstStyle/>
          <a:p>
            <a:r>
              <a:rPr lang="en-GB" sz="3600" dirty="0"/>
              <a:t>How does the magnifying glass work?</a:t>
            </a:r>
          </a:p>
        </p:txBody>
      </p:sp>
      <p:sp>
        <p:nvSpPr>
          <p:cNvPr id="117" name="TextovéPole 116">
            <a:extLst>
              <a:ext uri="{FF2B5EF4-FFF2-40B4-BE49-F238E27FC236}">
                <a16:creationId xmlns:a16="http://schemas.microsoft.com/office/drawing/2014/main" id="{C5BA1401-392E-4715-BF7A-F72D8CE1E7B9}"/>
              </a:ext>
            </a:extLst>
          </p:cNvPr>
          <p:cNvSpPr txBox="1"/>
          <p:nvPr/>
        </p:nvSpPr>
        <p:spPr>
          <a:xfrm>
            <a:off x="4753643" y="1182764"/>
            <a:ext cx="2924968" cy="338554"/>
          </a:xfrm>
          <a:prstGeom prst="rect">
            <a:avLst/>
          </a:prstGeom>
          <a:noFill/>
        </p:spPr>
        <p:txBody>
          <a:bodyPr wrap="none" rtlCol="0">
            <a:spAutoFit/>
          </a:bodyPr>
          <a:lstStyle/>
          <a:p>
            <a:r>
              <a:rPr lang="en-GB" sz="1600" b="1" dirty="0"/>
              <a:t>The effect of a magnifying glass!</a:t>
            </a:r>
          </a:p>
        </p:txBody>
      </p:sp>
      <p:grpSp>
        <p:nvGrpSpPr>
          <p:cNvPr id="125" name="Skupina 124">
            <a:extLst>
              <a:ext uri="{FF2B5EF4-FFF2-40B4-BE49-F238E27FC236}">
                <a16:creationId xmlns:a16="http://schemas.microsoft.com/office/drawing/2014/main" id="{E63B1F85-FC77-4C45-A202-BAFE1669C11E}"/>
              </a:ext>
            </a:extLst>
          </p:cNvPr>
          <p:cNvGrpSpPr/>
          <p:nvPr/>
        </p:nvGrpSpPr>
        <p:grpSpPr>
          <a:xfrm>
            <a:off x="573273" y="1314675"/>
            <a:ext cx="4894667" cy="2038765"/>
            <a:chOff x="573273" y="1314675"/>
            <a:chExt cx="4894667" cy="2038765"/>
          </a:xfrm>
        </p:grpSpPr>
        <p:cxnSp>
          <p:nvCxnSpPr>
            <p:cNvPr id="107" name="Přímá spojnice 106">
              <a:extLst>
                <a:ext uri="{FF2B5EF4-FFF2-40B4-BE49-F238E27FC236}">
                  <a16:creationId xmlns:a16="http://schemas.microsoft.com/office/drawing/2014/main" id="{BB2FDF61-CE7F-46EA-88C7-1B8C8C387021}"/>
                </a:ext>
              </a:extLst>
            </p:cNvPr>
            <p:cNvCxnSpPr>
              <a:cxnSpLocks/>
            </p:cNvCxnSpPr>
            <p:nvPr/>
          </p:nvCxnSpPr>
          <p:spPr>
            <a:xfrm>
              <a:off x="3721348" y="185761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8" name="Přímá spojnice 107">
              <a:extLst>
                <a:ext uri="{FF2B5EF4-FFF2-40B4-BE49-F238E27FC236}">
                  <a16:creationId xmlns:a16="http://schemas.microsoft.com/office/drawing/2014/main" id="{CB863676-6868-482E-B2B4-01713D67D44C}"/>
                </a:ext>
              </a:extLst>
            </p:cNvPr>
            <p:cNvCxnSpPr>
              <a:cxnSpLocks/>
            </p:cNvCxnSpPr>
            <p:nvPr/>
          </p:nvCxnSpPr>
          <p:spPr>
            <a:xfrm>
              <a:off x="4647797" y="185761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9" name="Přímá spojnice 108">
              <a:extLst>
                <a:ext uri="{FF2B5EF4-FFF2-40B4-BE49-F238E27FC236}">
                  <a16:creationId xmlns:a16="http://schemas.microsoft.com/office/drawing/2014/main" id="{AD8D1C3B-04A3-4F54-8CAE-8122E66DC2FB}"/>
                </a:ext>
              </a:extLst>
            </p:cNvPr>
            <p:cNvCxnSpPr>
              <a:cxnSpLocks/>
            </p:cNvCxnSpPr>
            <p:nvPr/>
          </p:nvCxnSpPr>
          <p:spPr>
            <a:xfrm>
              <a:off x="1952160" y="187267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05064563-967A-44B6-955E-59BB60B9E795}"/>
                </a:ext>
              </a:extLst>
            </p:cNvPr>
            <p:cNvCxnSpPr>
              <a:cxnSpLocks/>
            </p:cNvCxnSpPr>
            <p:nvPr/>
          </p:nvCxnSpPr>
          <p:spPr>
            <a:xfrm>
              <a:off x="1031126" y="187267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4" name="Přímá spojnice 93">
              <a:extLst>
                <a:ext uri="{FF2B5EF4-FFF2-40B4-BE49-F238E27FC236}">
                  <a16:creationId xmlns:a16="http://schemas.microsoft.com/office/drawing/2014/main" id="{40281AF9-E02D-4719-8314-924CF95C1D9B}"/>
                </a:ext>
              </a:extLst>
            </p:cNvPr>
            <p:cNvCxnSpPr>
              <a:cxnSpLocks/>
            </p:cNvCxnSpPr>
            <p:nvPr/>
          </p:nvCxnSpPr>
          <p:spPr>
            <a:xfrm>
              <a:off x="573273" y="2322675"/>
              <a:ext cx="4097183"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5" name="Přímá spojnice se šipkou 94">
              <a:extLst>
                <a:ext uri="{FF2B5EF4-FFF2-40B4-BE49-F238E27FC236}">
                  <a16:creationId xmlns:a16="http://schemas.microsoft.com/office/drawing/2014/main" id="{6D76AC60-1084-42C5-B107-69EC47521CE4}"/>
                </a:ext>
              </a:extLst>
            </p:cNvPr>
            <p:cNvCxnSpPr>
              <a:cxnSpLocks/>
            </p:cNvCxnSpPr>
            <p:nvPr/>
          </p:nvCxnSpPr>
          <p:spPr>
            <a:xfrm flipH="1">
              <a:off x="2851965" y="1314675"/>
              <a:ext cx="196" cy="2016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Přímá spojnice 95">
              <a:extLst>
                <a:ext uri="{FF2B5EF4-FFF2-40B4-BE49-F238E27FC236}">
                  <a16:creationId xmlns:a16="http://schemas.microsoft.com/office/drawing/2014/main" id="{A61F0DDE-5246-423B-B55D-8B9F42E79755}"/>
                </a:ext>
              </a:extLst>
            </p:cNvPr>
            <p:cNvCxnSpPr>
              <a:cxnSpLocks/>
            </p:cNvCxnSpPr>
            <p:nvPr/>
          </p:nvCxnSpPr>
          <p:spPr>
            <a:xfrm>
              <a:off x="2844514" y="1944172"/>
              <a:ext cx="1663812" cy="6899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5A5ABF09-4016-487C-A8D5-FF33ADE669E3}"/>
                </a:ext>
              </a:extLst>
            </p:cNvPr>
            <p:cNvCxnSpPr>
              <a:cxnSpLocks/>
              <a:stCxn id="104" idx="0"/>
            </p:cNvCxnSpPr>
            <p:nvPr/>
          </p:nvCxnSpPr>
          <p:spPr>
            <a:xfrm>
              <a:off x="2317386" y="1944172"/>
              <a:ext cx="5347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DCBDB0E0-D238-462F-A0BD-51D784B7B18C}"/>
                </a:ext>
              </a:extLst>
            </p:cNvPr>
            <p:cNvCxnSpPr>
              <a:cxnSpLocks/>
            </p:cNvCxnSpPr>
            <p:nvPr/>
          </p:nvCxnSpPr>
          <p:spPr>
            <a:xfrm>
              <a:off x="2317386" y="1948191"/>
              <a:ext cx="1290942" cy="92445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Přímá spojnice 98">
              <a:extLst>
                <a:ext uri="{FF2B5EF4-FFF2-40B4-BE49-F238E27FC236}">
                  <a16:creationId xmlns:a16="http://schemas.microsoft.com/office/drawing/2014/main" id="{BFB6F8EA-FC19-4890-9B0E-F5E4A7671E0D}"/>
                </a:ext>
              </a:extLst>
            </p:cNvPr>
            <p:cNvCxnSpPr>
              <a:cxnSpLocks/>
              <a:stCxn id="101" idx="0"/>
            </p:cNvCxnSpPr>
            <p:nvPr/>
          </p:nvCxnSpPr>
          <p:spPr>
            <a:xfrm>
              <a:off x="1497421" y="1371674"/>
              <a:ext cx="816337" cy="576592"/>
            </a:xfrm>
            <a:prstGeom prst="line">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00" name="Přímá spojnice 99">
              <a:extLst>
                <a:ext uri="{FF2B5EF4-FFF2-40B4-BE49-F238E27FC236}">
                  <a16:creationId xmlns:a16="http://schemas.microsoft.com/office/drawing/2014/main" id="{2390DAA4-88CD-4133-BA23-F31FC0A1C997}"/>
                </a:ext>
              </a:extLst>
            </p:cNvPr>
            <p:cNvCxnSpPr>
              <a:cxnSpLocks/>
              <a:stCxn id="101" idx="0"/>
            </p:cNvCxnSpPr>
            <p:nvPr/>
          </p:nvCxnSpPr>
          <p:spPr>
            <a:xfrm>
              <a:off x="1497421" y="1371674"/>
              <a:ext cx="1350917" cy="58061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01" name="Šipka: nahoru 100">
              <a:extLst>
                <a:ext uri="{FF2B5EF4-FFF2-40B4-BE49-F238E27FC236}">
                  <a16:creationId xmlns:a16="http://schemas.microsoft.com/office/drawing/2014/main" id="{4D9E7F5D-B834-448D-B465-DB4B25B54517}"/>
                </a:ext>
              </a:extLst>
            </p:cNvPr>
            <p:cNvSpPr/>
            <p:nvPr/>
          </p:nvSpPr>
          <p:spPr>
            <a:xfrm>
              <a:off x="1357021" y="1371674"/>
              <a:ext cx="280800" cy="941749"/>
            </a:xfrm>
            <a:prstGeom prst="upArrow">
              <a:avLst>
                <a:gd name="adj1" fmla="val 50000"/>
                <a:gd name="adj2" fmla="val 97239"/>
              </a:avLst>
            </a:prstGeom>
            <a:pattFill prst="lgCheck">
              <a:fgClr>
                <a:schemeClr val="bg1"/>
              </a:fgClr>
              <a:bgClr>
                <a:srgbClr val="73BD00"/>
              </a:bgClr>
            </a:pattFill>
            <a:ln>
              <a:solidFill>
                <a:srgbClr val="00A07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2" name="Přímá spojnice 101">
              <a:extLst>
                <a:ext uri="{FF2B5EF4-FFF2-40B4-BE49-F238E27FC236}">
                  <a16:creationId xmlns:a16="http://schemas.microsoft.com/office/drawing/2014/main" id="{B2E4741C-3750-445F-BCB0-335B1DCD08D5}"/>
                </a:ext>
              </a:extLst>
            </p:cNvPr>
            <p:cNvCxnSpPr>
              <a:cxnSpLocks/>
              <a:stCxn id="101" idx="0"/>
            </p:cNvCxnSpPr>
            <p:nvPr/>
          </p:nvCxnSpPr>
          <p:spPr>
            <a:xfrm>
              <a:off x="1497421" y="1371674"/>
              <a:ext cx="1347093" cy="0"/>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Přímá spojnice 102">
              <a:extLst>
                <a:ext uri="{FF2B5EF4-FFF2-40B4-BE49-F238E27FC236}">
                  <a16:creationId xmlns:a16="http://schemas.microsoft.com/office/drawing/2014/main" id="{876037E6-8729-4B71-845E-37D085F83D6B}"/>
                </a:ext>
              </a:extLst>
            </p:cNvPr>
            <p:cNvCxnSpPr>
              <a:cxnSpLocks/>
              <a:stCxn id="104" idx="0"/>
            </p:cNvCxnSpPr>
            <p:nvPr/>
          </p:nvCxnSpPr>
          <p:spPr>
            <a:xfrm flipV="1">
              <a:off x="2317386" y="1375694"/>
              <a:ext cx="530952" cy="56847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 name="Šipka: nahoru 103">
              <a:extLst>
                <a:ext uri="{FF2B5EF4-FFF2-40B4-BE49-F238E27FC236}">
                  <a16:creationId xmlns:a16="http://schemas.microsoft.com/office/drawing/2014/main" id="{EC0CACB5-5E72-4FB1-85ED-C83BFD33C8BC}"/>
                </a:ext>
              </a:extLst>
            </p:cNvPr>
            <p:cNvSpPr/>
            <p:nvPr/>
          </p:nvSpPr>
          <p:spPr>
            <a:xfrm>
              <a:off x="2263386" y="1944172"/>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5" name="Přímá spojnice 104">
              <a:extLst>
                <a:ext uri="{FF2B5EF4-FFF2-40B4-BE49-F238E27FC236}">
                  <a16:creationId xmlns:a16="http://schemas.microsoft.com/office/drawing/2014/main" id="{52E93328-7658-404A-8566-C90FDF4032C3}"/>
                </a:ext>
              </a:extLst>
            </p:cNvPr>
            <p:cNvCxnSpPr>
              <a:cxnSpLocks/>
            </p:cNvCxnSpPr>
            <p:nvPr/>
          </p:nvCxnSpPr>
          <p:spPr>
            <a:xfrm>
              <a:off x="2844514" y="1371674"/>
              <a:ext cx="1347093"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6" name="Přímá spojnice 105">
              <a:extLst>
                <a:ext uri="{FF2B5EF4-FFF2-40B4-BE49-F238E27FC236}">
                  <a16:creationId xmlns:a16="http://schemas.microsoft.com/office/drawing/2014/main" id="{A260DAA3-8700-44F1-8992-33FF3D9FDF3E}"/>
                </a:ext>
              </a:extLst>
            </p:cNvPr>
            <p:cNvCxnSpPr>
              <a:cxnSpLocks/>
            </p:cNvCxnSpPr>
            <p:nvPr/>
          </p:nvCxnSpPr>
          <p:spPr>
            <a:xfrm flipV="1">
              <a:off x="1952160" y="1944172"/>
              <a:ext cx="365225" cy="378503"/>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1" name="TextovéPole 110">
              <a:extLst>
                <a:ext uri="{FF2B5EF4-FFF2-40B4-BE49-F238E27FC236}">
                  <a16:creationId xmlns:a16="http://schemas.microsoft.com/office/drawing/2014/main" id="{A6E67C5B-2DA5-40B7-9BED-DA4273EB89D0}"/>
                </a:ext>
              </a:extLst>
            </p:cNvPr>
            <p:cNvSpPr txBox="1"/>
            <p:nvPr/>
          </p:nvSpPr>
          <p:spPr>
            <a:xfrm>
              <a:off x="1071645" y="3076441"/>
              <a:ext cx="886781" cy="276999"/>
            </a:xfrm>
            <a:prstGeom prst="rect">
              <a:avLst/>
            </a:prstGeom>
            <a:noFill/>
          </p:spPr>
          <p:txBody>
            <a:bodyPr wrap="none" rtlCol="0">
              <a:spAutoFit/>
            </a:bodyPr>
            <a:lstStyle/>
            <a:p>
              <a:r>
                <a:rPr lang="en-GB" sz="1200"/>
                <a:t>Object side</a:t>
              </a:r>
            </a:p>
          </p:txBody>
        </p:sp>
        <p:sp>
          <p:nvSpPr>
            <p:cNvPr id="112" name="TextovéPole 111">
              <a:extLst>
                <a:ext uri="{FF2B5EF4-FFF2-40B4-BE49-F238E27FC236}">
                  <a16:creationId xmlns:a16="http://schemas.microsoft.com/office/drawing/2014/main" id="{3D338603-D4C1-41C1-A782-11CA64EC17A0}"/>
                </a:ext>
              </a:extLst>
            </p:cNvPr>
            <p:cNvSpPr txBox="1"/>
            <p:nvPr/>
          </p:nvSpPr>
          <p:spPr>
            <a:xfrm>
              <a:off x="3451209" y="3074429"/>
              <a:ext cx="856645" cy="276999"/>
            </a:xfrm>
            <a:prstGeom prst="rect">
              <a:avLst/>
            </a:prstGeom>
            <a:noFill/>
          </p:spPr>
          <p:txBody>
            <a:bodyPr wrap="none" rtlCol="0">
              <a:spAutoFit/>
            </a:bodyPr>
            <a:lstStyle/>
            <a:p>
              <a:r>
                <a:rPr lang="en-GB" sz="1200"/>
                <a:t>Image side</a:t>
              </a:r>
            </a:p>
          </p:txBody>
        </p:sp>
        <p:sp>
          <p:nvSpPr>
            <p:cNvPr id="113" name="Obdélník 112">
              <a:extLst>
                <a:ext uri="{FF2B5EF4-FFF2-40B4-BE49-F238E27FC236}">
                  <a16:creationId xmlns:a16="http://schemas.microsoft.com/office/drawing/2014/main" id="{2E8AD461-3261-4908-B71C-0653C5C545B3}"/>
                </a:ext>
              </a:extLst>
            </p:cNvPr>
            <p:cNvSpPr/>
            <p:nvPr/>
          </p:nvSpPr>
          <p:spPr>
            <a:xfrm>
              <a:off x="3574513" y="2745481"/>
              <a:ext cx="231154" cy="276999"/>
            </a:xfrm>
            <a:prstGeom prst="rect">
              <a:avLst/>
            </a:prstGeom>
          </p:spPr>
          <p:txBody>
            <a:bodyPr wrap="none">
              <a:spAutoFit/>
            </a:bodyPr>
            <a:lstStyle/>
            <a:p>
              <a:r>
                <a:rPr lang="en-GB" sz="1200" i="1"/>
                <a:t>f</a:t>
              </a:r>
              <a:endParaRPr lang="en-GB" sz="1200"/>
            </a:p>
          </p:txBody>
        </p:sp>
        <p:sp>
          <p:nvSpPr>
            <p:cNvPr id="114" name="Obdélník 113">
              <a:extLst>
                <a:ext uri="{FF2B5EF4-FFF2-40B4-BE49-F238E27FC236}">
                  <a16:creationId xmlns:a16="http://schemas.microsoft.com/office/drawing/2014/main" id="{7189D7C3-33DA-4B09-9FE9-5B77E6E6394A}"/>
                </a:ext>
              </a:extLst>
            </p:cNvPr>
            <p:cNvSpPr/>
            <p:nvPr/>
          </p:nvSpPr>
          <p:spPr>
            <a:xfrm>
              <a:off x="1828611" y="2743864"/>
              <a:ext cx="231154" cy="276999"/>
            </a:xfrm>
            <a:prstGeom prst="rect">
              <a:avLst/>
            </a:prstGeom>
          </p:spPr>
          <p:txBody>
            <a:bodyPr wrap="none">
              <a:spAutoFit/>
            </a:bodyPr>
            <a:lstStyle/>
            <a:p>
              <a:r>
                <a:rPr lang="en-GB" sz="1200" i="1"/>
                <a:t>f</a:t>
              </a:r>
              <a:endParaRPr lang="en-GB" sz="1200"/>
            </a:p>
          </p:txBody>
        </p:sp>
        <p:sp>
          <p:nvSpPr>
            <p:cNvPr id="115" name="Obdélník 114">
              <a:extLst>
                <a:ext uri="{FF2B5EF4-FFF2-40B4-BE49-F238E27FC236}">
                  <a16:creationId xmlns:a16="http://schemas.microsoft.com/office/drawing/2014/main" id="{868904BF-C78D-4C93-A5FB-1661902EED48}"/>
                </a:ext>
              </a:extLst>
            </p:cNvPr>
            <p:cNvSpPr/>
            <p:nvPr/>
          </p:nvSpPr>
          <p:spPr>
            <a:xfrm>
              <a:off x="4433443" y="2741757"/>
              <a:ext cx="386644" cy="276999"/>
            </a:xfrm>
            <a:prstGeom prst="rect">
              <a:avLst/>
            </a:prstGeom>
          </p:spPr>
          <p:txBody>
            <a:bodyPr wrap="none">
              <a:spAutoFit/>
            </a:bodyPr>
            <a:lstStyle/>
            <a:p>
              <a:r>
                <a:rPr lang="en-GB" sz="1200" i="1"/>
                <a:t>2×f</a:t>
              </a:r>
              <a:endParaRPr lang="en-GB" sz="1200"/>
            </a:p>
          </p:txBody>
        </p:sp>
        <p:sp>
          <p:nvSpPr>
            <p:cNvPr id="116" name="Obdélník 115">
              <a:extLst>
                <a:ext uri="{FF2B5EF4-FFF2-40B4-BE49-F238E27FC236}">
                  <a16:creationId xmlns:a16="http://schemas.microsoft.com/office/drawing/2014/main" id="{1D52773C-299E-43BF-8956-A1BA356367E6}"/>
                </a:ext>
              </a:extLst>
            </p:cNvPr>
            <p:cNvSpPr/>
            <p:nvPr/>
          </p:nvSpPr>
          <p:spPr>
            <a:xfrm>
              <a:off x="832390" y="2748765"/>
              <a:ext cx="386644" cy="276999"/>
            </a:xfrm>
            <a:prstGeom prst="rect">
              <a:avLst/>
            </a:prstGeom>
          </p:spPr>
          <p:txBody>
            <a:bodyPr wrap="none">
              <a:spAutoFit/>
            </a:bodyPr>
            <a:lstStyle/>
            <a:p>
              <a:r>
                <a:rPr lang="en-GB" sz="1200" i="1"/>
                <a:t>2×f</a:t>
              </a:r>
              <a:endParaRPr lang="en-GB" sz="1200"/>
            </a:p>
          </p:txBody>
        </p:sp>
        <p:grpSp>
          <p:nvGrpSpPr>
            <p:cNvPr id="118" name="Skupina 117">
              <a:extLst>
                <a:ext uri="{FF2B5EF4-FFF2-40B4-BE49-F238E27FC236}">
                  <a16:creationId xmlns:a16="http://schemas.microsoft.com/office/drawing/2014/main" id="{0C471549-A51B-4EA8-A168-CED499A5A452}"/>
                </a:ext>
              </a:extLst>
            </p:cNvPr>
            <p:cNvGrpSpPr/>
            <p:nvPr/>
          </p:nvGrpSpPr>
          <p:grpSpPr>
            <a:xfrm>
              <a:off x="4747940" y="1746557"/>
              <a:ext cx="720000" cy="1085196"/>
              <a:chOff x="8881807" y="1767048"/>
              <a:chExt cx="720000" cy="1085196"/>
            </a:xfrm>
          </p:grpSpPr>
          <p:sp>
            <p:nvSpPr>
              <p:cNvPr id="119" name="Částečný kruh 118">
                <a:extLst>
                  <a:ext uri="{FF2B5EF4-FFF2-40B4-BE49-F238E27FC236}">
                    <a16:creationId xmlns:a16="http://schemas.microsoft.com/office/drawing/2014/main" id="{6BB0A695-0758-4D66-A497-D9A1871BE284}"/>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0" name="Ovál 119">
                <a:extLst>
                  <a:ext uri="{FF2B5EF4-FFF2-40B4-BE49-F238E27FC236}">
                    <a16:creationId xmlns:a16="http://schemas.microsoft.com/office/drawing/2014/main" id="{1CB1598D-96B9-4887-8D46-DC51666CC1EB}"/>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ál 120">
                <a:extLst>
                  <a:ext uri="{FF2B5EF4-FFF2-40B4-BE49-F238E27FC236}">
                    <a16:creationId xmlns:a16="http://schemas.microsoft.com/office/drawing/2014/main" id="{169B0EDB-E99E-4889-B901-F827A20020B3}"/>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blouk 121">
                <a:extLst>
                  <a:ext uri="{FF2B5EF4-FFF2-40B4-BE49-F238E27FC236}">
                    <a16:creationId xmlns:a16="http://schemas.microsoft.com/office/drawing/2014/main" id="{8DECB7D6-6F80-42DA-ADA7-05BB0717FADA}"/>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3" name="Oblouk 122">
                <a:extLst>
                  <a:ext uri="{FF2B5EF4-FFF2-40B4-BE49-F238E27FC236}">
                    <a16:creationId xmlns:a16="http://schemas.microsoft.com/office/drawing/2014/main" id="{B8D0EAAC-BC11-4B92-9529-8AF9EB4AF7EE}"/>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129" name="Skupina 128">
            <a:extLst>
              <a:ext uri="{FF2B5EF4-FFF2-40B4-BE49-F238E27FC236}">
                <a16:creationId xmlns:a16="http://schemas.microsoft.com/office/drawing/2014/main" id="{2E4358E0-B801-4063-9FDF-91D23972E9F1}"/>
              </a:ext>
            </a:extLst>
          </p:cNvPr>
          <p:cNvGrpSpPr/>
          <p:nvPr/>
        </p:nvGrpSpPr>
        <p:grpSpPr>
          <a:xfrm>
            <a:off x="559216" y="5199180"/>
            <a:ext cx="1570679" cy="865433"/>
            <a:chOff x="-30061" y="3009762"/>
            <a:chExt cx="1570679" cy="865433"/>
          </a:xfrm>
        </p:grpSpPr>
        <p:sp>
          <p:nvSpPr>
            <p:cNvPr id="130" name="TextovéPole 129">
              <a:extLst>
                <a:ext uri="{FF2B5EF4-FFF2-40B4-BE49-F238E27FC236}">
                  <a16:creationId xmlns:a16="http://schemas.microsoft.com/office/drawing/2014/main" id="{FC95E5A8-54A7-41B5-91E9-B1D7394ADF05}"/>
                </a:ext>
              </a:extLst>
            </p:cNvPr>
            <p:cNvSpPr txBox="1"/>
            <p:nvPr/>
          </p:nvSpPr>
          <p:spPr>
            <a:xfrm flipH="1">
              <a:off x="-30061" y="3009762"/>
              <a:ext cx="1328762" cy="338554"/>
            </a:xfrm>
            <a:prstGeom prst="rect">
              <a:avLst/>
            </a:prstGeom>
            <a:noFill/>
          </p:spPr>
          <p:txBody>
            <a:bodyPr wrap="none" rtlCol="0">
              <a:spAutoFit/>
            </a:bodyPr>
            <a:lstStyle/>
            <a:p>
              <a:r>
                <a:rPr lang="en-GB" sz="1600"/>
                <a:t>Magnification</a:t>
              </a:r>
            </a:p>
          </p:txBody>
        </p:sp>
        <mc:AlternateContent xmlns:mc="http://schemas.openxmlformats.org/markup-compatibility/2006">
          <mc:Choice xmlns:a14="http://schemas.microsoft.com/office/drawing/2010/main" Requires="a14">
            <p:sp>
              <p:nvSpPr>
                <p:cNvPr id="131" name="TextovéPole 130">
                  <a:extLst>
                    <a:ext uri="{FF2B5EF4-FFF2-40B4-BE49-F238E27FC236}">
                      <a16:creationId xmlns:a16="http://schemas.microsoft.com/office/drawing/2014/main" id="{7C248D73-3885-4BDF-B5D4-4A87363CD007}"/>
                    </a:ext>
                  </a:extLst>
                </p:cNvPr>
                <p:cNvSpPr txBox="1"/>
                <p:nvPr/>
              </p:nvSpPr>
              <p:spPr>
                <a:xfrm>
                  <a:off x="268731" y="3364414"/>
                  <a:ext cx="1271887" cy="510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cs-CZ"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250 </m:t>
                            </m:r>
                            <m:r>
                              <a:rPr lang="en-GB" sz="1600" b="0" i="1" smtClean="0">
                                <a:latin typeface="Cambria Math" panose="02040503050406030204" pitchFamily="18" charset="0"/>
                              </a:rPr>
                              <m:t>𝑚𝑚</m:t>
                            </m:r>
                          </m:num>
                          <m:den>
                            <m:r>
                              <a:rPr lang="en-GB" sz="1600" b="0" i="1" smtClean="0">
                                <a:latin typeface="Cambria Math" panose="02040503050406030204" pitchFamily="18" charset="0"/>
                              </a:rPr>
                              <m:t>𝑓</m:t>
                            </m:r>
                          </m:den>
                        </m:f>
                      </m:oMath>
                    </m:oMathPara>
                  </a14:m>
                  <a:endParaRPr lang="en-GB" sz="1600" dirty="0"/>
                </a:p>
              </p:txBody>
            </p:sp>
          </mc:Choice>
          <mc:Fallback>
            <p:sp>
              <p:nvSpPr>
                <p:cNvPr id="131" name="TextovéPole 130">
                  <a:extLst>
                    <a:ext uri="{FF2B5EF4-FFF2-40B4-BE49-F238E27FC236}">
                      <a16:creationId xmlns:a16="http://schemas.microsoft.com/office/drawing/2014/main" id="{7C248D73-3885-4BDF-B5D4-4A87363CD007}"/>
                    </a:ext>
                  </a:extLst>
                </p:cNvPr>
                <p:cNvSpPr txBox="1">
                  <a:spLocks noRot="1" noChangeAspect="1" noMove="1" noResize="1" noEditPoints="1" noAdjustHandles="1" noChangeArrowheads="1" noChangeShapeType="1" noTextEdit="1"/>
                </p:cNvSpPr>
                <p:nvPr/>
              </p:nvSpPr>
              <p:spPr>
                <a:xfrm>
                  <a:off x="268731" y="3364414"/>
                  <a:ext cx="1271887" cy="510781"/>
                </a:xfrm>
                <a:prstGeom prst="rect">
                  <a:avLst/>
                </a:prstGeom>
                <a:blipFill>
                  <a:blip r:embed="rId3"/>
                  <a:stretch>
                    <a:fillRect/>
                  </a:stretch>
                </a:blipFill>
              </p:spPr>
              <p:txBody>
                <a:bodyPr/>
                <a:lstStyle/>
                <a:p>
                  <a:r>
                    <a:rPr lang="en-GB">
                      <a:noFill/>
                    </a:rPr>
                    <a:t> </a:t>
                  </a:r>
                </a:p>
              </p:txBody>
            </p:sp>
          </mc:Fallback>
        </mc:AlternateContent>
      </p:grpSp>
      <p:sp>
        <p:nvSpPr>
          <p:cNvPr id="132" name="TextovéPole 131">
            <a:extLst>
              <a:ext uri="{FF2B5EF4-FFF2-40B4-BE49-F238E27FC236}">
                <a16:creationId xmlns:a16="http://schemas.microsoft.com/office/drawing/2014/main" id="{824261D8-1F3D-43DA-B1E7-4201819A1F84}"/>
              </a:ext>
            </a:extLst>
          </p:cNvPr>
          <p:cNvSpPr txBox="1"/>
          <p:nvPr/>
        </p:nvSpPr>
        <p:spPr>
          <a:xfrm>
            <a:off x="1103990" y="4225755"/>
            <a:ext cx="2457012" cy="584775"/>
          </a:xfrm>
          <a:prstGeom prst="rect">
            <a:avLst/>
          </a:prstGeom>
          <a:noFill/>
        </p:spPr>
        <p:txBody>
          <a:bodyPr wrap="square" rtlCol="0">
            <a:spAutoFit/>
          </a:bodyPr>
          <a:lstStyle/>
          <a:p>
            <a:r>
              <a:rPr lang="en-GB" sz="1600" dirty="0"/>
              <a:t>Calculate the magnification of the magnifying glass</a:t>
            </a:r>
          </a:p>
        </p:txBody>
      </p:sp>
      <p:sp>
        <p:nvSpPr>
          <p:cNvPr id="133" name="TextovéPole 132">
            <a:extLst>
              <a:ext uri="{FF2B5EF4-FFF2-40B4-BE49-F238E27FC236}">
                <a16:creationId xmlns:a16="http://schemas.microsoft.com/office/drawing/2014/main" id="{8AF06725-8A9E-47F3-9904-D1786886CA58}"/>
              </a:ext>
            </a:extLst>
          </p:cNvPr>
          <p:cNvSpPr txBox="1"/>
          <p:nvPr/>
        </p:nvSpPr>
        <p:spPr>
          <a:xfrm>
            <a:off x="2660073" y="5499687"/>
            <a:ext cx="4807132" cy="584775"/>
          </a:xfrm>
          <a:prstGeom prst="rect">
            <a:avLst/>
          </a:prstGeom>
          <a:noFill/>
        </p:spPr>
        <p:txBody>
          <a:bodyPr wrap="square" rtlCol="0">
            <a:spAutoFit/>
          </a:bodyPr>
          <a:lstStyle/>
          <a:p>
            <a:r>
              <a:rPr lang="en-GB" sz="1600" dirty="0"/>
              <a:t>250 mm is so called conventional near-point distance. It is given by accommodation properties of the eye. </a:t>
            </a:r>
          </a:p>
        </p:txBody>
      </p:sp>
      <p:grpSp>
        <p:nvGrpSpPr>
          <p:cNvPr id="134" name="Skupina 133">
            <a:extLst>
              <a:ext uri="{FF2B5EF4-FFF2-40B4-BE49-F238E27FC236}">
                <a16:creationId xmlns:a16="http://schemas.microsoft.com/office/drawing/2014/main" id="{322C2B1B-3EF9-4928-8C3B-D40B56B90954}"/>
              </a:ext>
            </a:extLst>
          </p:cNvPr>
          <p:cNvGrpSpPr/>
          <p:nvPr/>
        </p:nvGrpSpPr>
        <p:grpSpPr>
          <a:xfrm>
            <a:off x="3161093" y="3505100"/>
            <a:ext cx="6130584" cy="1981226"/>
            <a:chOff x="2280759" y="4655233"/>
            <a:chExt cx="6130584" cy="1981226"/>
          </a:xfrm>
        </p:grpSpPr>
        <p:sp>
          <p:nvSpPr>
            <p:cNvPr id="135" name="Eingebuchteter Richtungspfeil 191">
              <a:extLst>
                <a:ext uri="{FF2B5EF4-FFF2-40B4-BE49-F238E27FC236}">
                  <a16:creationId xmlns:a16="http://schemas.microsoft.com/office/drawing/2014/main" id="{193C1D3F-8C4B-4063-ABBA-7E893B281D60}"/>
                </a:ext>
              </a:extLst>
            </p:cNvPr>
            <p:cNvSpPr/>
            <p:nvPr/>
          </p:nvSpPr>
          <p:spPr>
            <a:xfrm>
              <a:off x="2280759" y="4655235"/>
              <a:ext cx="6099467" cy="1981224"/>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The magnifying glass is the simplest optical device, built with a single convex lens with the right focal length. So how does the 40 mm lens magnify the tiny letters? When the object is in front of the focal point (closer than 40 mm to the lens), the lens creates an virtual image that is magnified and lies behind the object. The eye observes the magnified image through the lens. </a:t>
              </a:r>
            </a:p>
          </p:txBody>
        </p:sp>
        <p:sp>
          <p:nvSpPr>
            <p:cNvPr id="136" name="Rechteck 192">
              <a:extLst>
                <a:ext uri="{FF2B5EF4-FFF2-40B4-BE49-F238E27FC236}">
                  <a16:creationId xmlns:a16="http://schemas.microsoft.com/office/drawing/2014/main" id="{5A526BAB-69D2-453C-824A-6C4DB1D0697E}"/>
                </a:ext>
              </a:extLst>
            </p:cNvPr>
            <p:cNvSpPr/>
            <p:nvPr/>
          </p:nvSpPr>
          <p:spPr>
            <a:xfrm>
              <a:off x="7358967" y="4655233"/>
              <a:ext cx="1052376" cy="1981224"/>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7" name="Skupina 136">
              <a:extLst>
                <a:ext uri="{FF2B5EF4-FFF2-40B4-BE49-F238E27FC236}">
                  <a16:creationId xmlns:a16="http://schemas.microsoft.com/office/drawing/2014/main" id="{FFDE21AB-A8D0-4DE8-9EA7-A792E7EBBAE7}"/>
                </a:ext>
              </a:extLst>
            </p:cNvPr>
            <p:cNvGrpSpPr/>
            <p:nvPr/>
          </p:nvGrpSpPr>
          <p:grpSpPr>
            <a:xfrm>
              <a:off x="7620755" y="5381043"/>
              <a:ext cx="530155" cy="530155"/>
              <a:chOff x="8260906" y="5389334"/>
              <a:chExt cx="530155" cy="530155"/>
            </a:xfrm>
          </p:grpSpPr>
          <p:sp>
            <p:nvSpPr>
              <p:cNvPr id="138" name="Oval 189">
                <a:extLst>
                  <a:ext uri="{FF2B5EF4-FFF2-40B4-BE49-F238E27FC236}">
                    <a16:creationId xmlns:a16="http://schemas.microsoft.com/office/drawing/2014/main" id="{6A2E3E5C-C97F-44C3-BC36-0D5774CF46D2}"/>
                  </a:ext>
                </a:extLst>
              </p:cNvPr>
              <p:cNvSpPr>
                <a:spLocks noChangeAspect="1"/>
              </p:cNvSpPr>
              <p:nvPr/>
            </p:nvSpPr>
            <p:spPr>
              <a:xfrm>
                <a:off x="8260906" y="5389334"/>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9" name="Grafik 190" descr="Ausrufezeichen">
                <a:extLst>
                  <a:ext uri="{FF2B5EF4-FFF2-40B4-BE49-F238E27FC236}">
                    <a16:creationId xmlns:a16="http://schemas.microsoft.com/office/drawing/2014/main" id="{C6B4FA43-2C46-4F4C-9597-39ECBAD2D9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2864" y="5477497"/>
                <a:ext cx="366238" cy="366238"/>
              </a:xfrm>
              <a:prstGeom prst="rect">
                <a:avLst/>
              </a:prstGeom>
            </p:spPr>
          </p:pic>
        </p:grpSp>
      </p:grpSp>
      <p:sp>
        <p:nvSpPr>
          <p:cNvPr id="140" name="TextovéPole 174">
            <a:extLst>
              <a:ext uri="{FF2B5EF4-FFF2-40B4-BE49-F238E27FC236}">
                <a16:creationId xmlns:a16="http://schemas.microsoft.com/office/drawing/2014/main" id="{27BE06CA-7F8B-443A-B764-A66D1E3477A4}"/>
              </a:ext>
            </a:extLst>
          </p:cNvPr>
          <p:cNvSpPr txBox="1"/>
          <p:nvPr/>
        </p:nvSpPr>
        <p:spPr>
          <a:xfrm>
            <a:off x="5426116" y="1605326"/>
            <a:ext cx="3885528" cy="1015663"/>
          </a:xfrm>
          <a:prstGeom prst="rect">
            <a:avLst/>
          </a:prstGeom>
          <a:noFill/>
        </p:spPr>
        <p:txBody>
          <a:bodyPr wrap="square" rtlCol="0">
            <a:spAutoFit/>
          </a:bodyPr>
          <a:lstStyle/>
          <a:p>
            <a:r>
              <a:rPr lang="en-GB" sz="1200" dirty="0"/>
              <a:t>When the object distance </a:t>
            </a:r>
            <a:r>
              <a:rPr lang="en-GB" sz="1200" i="1" dirty="0"/>
              <a:t>g</a:t>
            </a:r>
            <a:r>
              <a:rPr lang="en-GB" sz="1200" dirty="0"/>
              <a:t> is less than the focal length, then the image is…</a:t>
            </a:r>
          </a:p>
          <a:p>
            <a:pPr marL="171450" lvl="0" indent="-171450">
              <a:buFont typeface="Calibri" panose="020F0502020204030204" pitchFamily="34" charset="0"/>
              <a:buChar char="→"/>
            </a:pPr>
            <a:r>
              <a:rPr lang="en-GB" sz="1200" dirty="0">
                <a:solidFill>
                  <a:prstClr val="black"/>
                </a:solidFill>
              </a:rPr>
              <a:t>upright</a:t>
            </a:r>
          </a:p>
          <a:p>
            <a:pPr marL="171450" lvl="0" indent="-171450">
              <a:buFont typeface="Calibri" panose="020F0502020204030204" pitchFamily="34" charset="0"/>
              <a:buChar char="→"/>
            </a:pPr>
            <a:r>
              <a:rPr lang="en-GB" sz="1200" dirty="0">
                <a:solidFill>
                  <a:prstClr val="black"/>
                </a:solidFill>
              </a:rPr>
              <a:t>larger </a:t>
            </a:r>
          </a:p>
          <a:p>
            <a:pPr marL="171450" lvl="0" indent="-171450">
              <a:buFont typeface="Calibri" panose="020F0502020204030204" pitchFamily="34" charset="0"/>
              <a:buChar char="→"/>
            </a:pPr>
            <a:r>
              <a:rPr lang="en-GB" sz="1200" dirty="0">
                <a:solidFill>
                  <a:prstClr val="black"/>
                </a:solidFill>
              </a:rPr>
              <a:t>virtual</a:t>
            </a:r>
          </a:p>
        </p:txBody>
      </p:sp>
      <p:grpSp>
        <p:nvGrpSpPr>
          <p:cNvPr id="141" name="Skupina 140">
            <a:extLst>
              <a:ext uri="{FF2B5EF4-FFF2-40B4-BE49-F238E27FC236}">
                <a16:creationId xmlns:a16="http://schemas.microsoft.com/office/drawing/2014/main" id="{A4555514-B629-40BB-9A7A-8CDFB615848E}"/>
              </a:ext>
            </a:extLst>
          </p:cNvPr>
          <p:cNvGrpSpPr>
            <a:grpSpLocks noChangeAspect="1"/>
          </p:cNvGrpSpPr>
          <p:nvPr/>
        </p:nvGrpSpPr>
        <p:grpSpPr>
          <a:xfrm>
            <a:off x="305240" y="4128344"/>
            <a:ext cx="731209" cy="680400"/>
            <a:chOff x="3435680" y="2934154"/>
            <a:chExt cx="982683" cy="914400"/>
          </a:xfrm>
        </p:grpSpPr>
        <p:pic>
          <p:nvPicPr>
            <p:cNvPr id="142" name="Grafický objekt 141" descr="Tužka">
              <a:extLst>
                <a:ext uri="{FF2B5EF4-FFF2-40B4-BE49-F238E27FC236}">
                  <a16:creationId xmlns:a16="http://schemas.microsoft.com/office/drawing/2014/main" id="{4609CB5D-FC2A-4500-9CCD-D6F79BA599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2880" y="3128612"/>
              <a:ext cx="525483" cy="525483"/>
            </a:xfrm>
            <a:prstGeom prst="rect">
              <a:avLst/>
            </a:prstGeom>
          </p:spPr>
        </p:pic>
        <p:pic>
          <p:nvPicPr>
            <p:cNvPr id="143" name="Grafický objekt 142" descr="Papír">
              <a:extLst>
                <a:ext uri="{FF2B5EF4-FFF2-40B4-BE49-F238E27FC236}">
                  <a16:creationId xmlns:a16="http://schemas.microsoft.com/office/drawing/2014/main" id="{C016C3C1-9573-4748-AB12-56F1C8FDBC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680" y="2934154"/>
              <a:ext cx="914400" cy="914400"/>
            </a:xfrm>
            <a:prstGeom prst="rect">
              <a:avLst/>
            </a:prstGeom>
          </p:spPr>
        </p:pic>
      </p:grpSp>
      <p:pic>
        <p:nvPicPr>
          <p:cNvPr id="144" name="Grafik 193" descr="Präsentation mit Checkliste">
            <a:extLst>
              <a:ext uri="{FF2B5EF4-FFF2-40B4-BE49-F238E27FC236}">
                <a16:creationId xmlns:a16="http://schemas.microsoft.com/office/drawing/2014/main" id="{3AECD4A2-3973-46DF-BB0E-A9AC672A0C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607" y="207011"/>
            <a:ext cx="680400" cy="680400"/>
          </a:xfrm>
          <a:prstGeom prst="rect">
            <a:avLst/>
          </a:prstGeom>
        </p:spPr>
      </p:pic>
    </p:spTree>
    <p:extLst>
      <p:ext uri="{BB962C8B-B14F-4D97-AF65-F5344CB8AC3E}">
        <p14:creationId xmlns:p14="http://schemas.microsoft.com/office/powerpoint/2010/main" val="759268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6" name="TextovéPole 95">
            <a:extLst>
              <a:ext uri="{FF2B5EF4-FFF2-40B4-BE49-F238E27FC236}">
                <a16:creationId xmlns:a16="http://schemas.microsoft.com/office/drawing/2014/main" id="{A3FBFA62-FDBE-4169-A405-79234507FAFD}"/>
              </a:ext>
            </a:extLst>
          </p:cNvPr>
          <p:cNvSpPr txBox="1"/>
          <p:nvPr/>
        </p:nvSpPr>
        <p:spPr>
          <a:xfrm>
            <a:off x="2144938" y="433796"/>
            <a:ext cx="5458161" cy="646331"/>
          </a:xfrm>
          <a:prstGeom prst="rect">
            <a:avLst/>
          </a:prstGeom>
          <a:noFill/>
        </p:spPr>
        <p:txBody>
          <a:bodyPr wrap="none" rtlCol="0">
            <a:spAutoFit/>
          </a:bodyPr>
          <a:lstStyle/>
          <a:p>
            <a:r>
              <a:rPr lang="en-GB" sz="3600" dirty="0"/>
              <a:t>How does a projector work?</a:t>
            </a:r>
          </a:p>
        </p:txBody>
      </p:sp>
      <p:sp>
        <p:nvSpPr>
          <p:cNvPr id="148" name="TextovéPole 147">
            <a:extLst>
              <a:ext uri="{FF2B5EF4-FFF2-40B4-BE49-F238E27FC236}">
                <a16:creationId xmlns:a16="http://schemas.microsoft.com/office/drawing/2014/main" id="{47200A15-A7F5-4321-8815-04B90B5378B4}"/>
              </a:ext>
            </a:extLst>
          </p:cNvPr>
          <p:cNvSpPr txBox="1"/>
          <p:nvPr/>
        </p:nvSpPr>
        <p:spPr>
          <a:xfrm>
            <a:off x="2115936" y="3690663"/>
            <a:ext cx="1181414" cy="338554"/>
          </a:xfrm>
          <a:prstGeom prst="rect">
            <a:avLst/>
          </a:prstGeom>
          <a:noFill/>
        </p:spPr>
        <p:txBody>
          <a:bodyPr wrap="none" rtlCol="0">
            <a:spAutoFit/>
          </a:bodyPr>
          <a:lstStyle/>
          <a:p>
            <a:r>
              <a:rPr lang="en-GB" sz="1600"/>
              <a:t>Illumination</a:t>
            </a:r>
          </a:p>
        </p:txBody>
      </p:sp>
      <p:sp>
        <p:nvSpPr>
          <p:cNvPr id="154" name="TextovéPole 153">
            <a:extLst>
              <a:ext uri="{FF2B5EF4-FFF2-40B4-BE49-F238E27FC236}">
                <a16:creationId xmlns:a16="http://schemas.microsoft.com/office/drawing/2014/main" id="{603F183A-A861-43D9-A10A-744D04E94FA5}"/>
              </a:ext>
            </a:extLst>
          </p:cNvPr>
          <p:cNvSpPr txBox="1"/>
          <p:nvPr/>
        </p:nvSpPr>
        <p:spPr>
          <a:xfrm>
            <a:off x="470001" y="976204"/>
            <a:ext cx="8863828" cy="1077218"/>
          </a:xfrm>
          <a:prstGeom prst="rect">
            <a:avLst/>
          </a:prstGeom>
          <a:noFill/>
        </p:spPr>
        <p:txBody>
          <a:bodyPr wrap="square" rtlCol="0">
            <a:spAutoFit/>
          </a:bodyPr>
          <a:lstStyle/>
          <a:p>
            <a:r>
              <a:rPr lang="en-GB" sz="1600" dirty="0"/>
              <a:t>Place the lens cube with the 40 mm lens next to the sample holder cube. The distance between the object and the lens, the object distance </a:t>
            </a:r>
            <a:r>
              <a:rPr lang="en-GB" sz="1600" i="1" dirty="0"/>
              <a:t>g</a:t>
            </a:r>
            <a:r>
              <a:rPr lang="en-GB" sz="1600" dirty="0"/>
              <a:t>, should be around 50 mm. When you illuminate the object with a flashlight, you can see a sharp image at the distance of roughly 200 mm on a screen (a wall, piece of paper). </a:t>
            </a:r>
          </a:p>
        </p:txBody>
      </p:sp>
      <p:grpSp>
        <p:nvGrpSpPr>
          <p:cNvPr id="92" name="Skupina 91">
            <a:extLst>
              <a:ext uri="{FF2B5EF4-FFF2-40B4-BE49-F238E27FC236}">
                <a16:creationId xmlns:a16="http://schemas.microsoft.com/office/drawing/2014/main" id="{D38F98F8-D9D3-4292-B107-54A8039D0F7C}"/>
              </a:ext>
            </a:extLst>
          </p:cNvPr>
          <p:cNvGrpSpPr/>
          <p:nvPr/>
        </p:nvGrpSpPr>
        <p:grpSpPr>
          <a:xfrm>
            <a:off x="2406692" y="2249239"/>
            <a:ext cx="4715238" cy="1800318"/>
            <a:chOff x="2406692" y="2160339"/>
            <a:chExt cx="4715238" cy="1800318"/>
          </a:xfrm>
        </p:grpSpPr>
        <p:sp>
          <p:nvSpPr>
            <p:cNvPr id="94" name="Částečný kruh 93">
              <a:extLst>
                <a:ext uri="{FF2B5EF4-FFF2-40B4-BE49-F238E27FC236}">
                  <a16:creationId xmlns:a16="http://schemas.microsoft.com/office/drawing/2014/main" id="{12918DDE-2C75-461E-9953-9998BDB66E81}"/>
                </a:ext>
              </a:extLst>
            </p:cNvPr>
            <p:cNvSpPr/>
            <p:nvPr/>
          </p:nvSpPr>
          <p:spPr>
            <a:xfrm>
              <a:off x="6331122" y="2615390"/>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6" name="TextovéPole 135">
              <a:extLst>
                <a:ext uri="{FF2B5EF4-FFF2-40B4-BE49-F238E27FC236}">
                  <a16:creationId xmlns:a16="http://schemas.microsoft.com/office/drawing/2014/main" id="{942CCDEF-579D-4D36-9D2C-FD2F95B8515F}"/>
                </a:ext>
              </a:extLst>
            </p:cNvPr>
            <p:cNvSpPr txBox="1"/>
            <p:nvPr/>
          </p:nvSpPr>
          <p:spPr>
            <a:xfrm>
              <a:off x="5322345" y="2160339"/>
              <a:ext cx="1214948" cy="584775"/>
            </a:xfrm>
            <a:prstGeom prst="rect">
              <a:avLst/>
            </a:prstGeom>
            <a:noFill/>
          </p:spPr>
          <p:txBody>
            <a:bodyPr wrap="none" rtlCol="0">
              <a:spAutoFit/>
            </a:bodyPr>
            <a:lstStyle/>
            <a:p>
              <a:r>
                <a:rPr lang="en-GB" sz="1600"/>
                <a:t>Convex lens </a:t>
              </a:r>
            </a:p>
            <a:p>
              <a:r>
                <a:rPr lang="en-GB" sz="1600"/>
                <a:t>(40 mm)</a:t>
              </a:r>
            </a:p>
          </p:txBody>
        </p:sp>
        <p:sp>
          <p:nvSpPr>
            <p:cNvPr id="137" name="Obdélník: se zakulacenými rohy 136">
              <a:extLst>
                <a:ext uri="{FF2B5EF4-FFF2-40B4-BE49-F238E27FC236}">
                  <a16:creationId xmlns:a16="http://schemas.microsoft.com/office/drawing/2014/main" id="{55383BF1-FDF5-4717-B608-BF21B0D1D6B8}"/>
                </a:ext>
              </a:extLst>
            </p:cNvPr>
            <p:cNvSpPr/>
            <p:nvPr/>
          </p:nvSpPr>
          <p:spPr>
            <a:xfrm>
              <a:off x="4400856" y="2401642"/>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bdélník: se zakulacenými rohy 137">
              <a:extLst>
                <a:ext uri="{FF2B5EF4-FFF2-40B4-BE49-F238E27FC236}">
                  <a16:creationId xmlns:a16="http://schemas.microsoft.com/office/drawing/2014/main" id="{EEF9A318-B1CD-480B-B4B0-2F6B6875F73E}"/>
                </a:ext>
              </a:extLst>
            </p:cNvPr>
            <p:cNvSpPr/>
            <p:nvPr/>
          </p:nvSpPr>
          <p:spPr>
            <a:xfrm>
              <a:off x="3521930" y="216065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bdélník: se zakulacenými rohy 138">
              <a:extLst>
                <a:ext uri="{FF2B5EF4-FFF2-40B4-BE49-F238E27FC236}">
                  <a16:creationId xmlns:a16="http://schemas.microsoft.com/office/drawing/2014/main" id="{E4024FBD-3ECB-4F71-9673-8C223308E8D8}"/>
                </a:ext>
              </a:extLst>
            </p:cNvPr>
            <p:cNvSpPr/>
            <p:nvPr/>
          </p:nvSpPr>
          <p:spPr>
            <a:xfrm>
              <a:off x="5321930" y="216065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0" name="Přímá spojnice 139">
              <a:extLst>
                <a:ext uri="{FF2B5EF4-FFF2-40B4-BE49-F238E27FC236}">
                  <a16:creationId xmlns:a16="http://schemas.microsoft.com/office/drawing/2014/main" id="{AAC3A422-EABB-49CA-B0A9-51829FCDB676}"/>
                </a:ext>
              </a:extLst>
            </p:cNvPr>
            <p:cNvCxnSpPr>
              <a:cxnSpLocks/>
            </p:cNvCxnSpPr>
            <p:nvPr/>
          </p:nvCxnSpPr>
          <p:spPr>
            <a:xfrm>
              <a:off x="3063027" y="3035443"/>
              <a:ext cx="391660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sp>
          <p:nvSpPr>
            <p:cNvPr id="141" name="Levá složená závorka 140">
              <a:extLst>
                <a:ext uri="{FF2B5EF4-FFF2-40B4-BE49-F238E27FC236}">
                  <a16:creationId xmlns:a16="http://schemas.microsoft.com/office/drawing/2014/main" id="{B2BCAE24-FCF4-4DE7-88A5-BCC9421E42A4}"/>
                </a:ext>
              </a:extLst>
            </p:cNvPr>
            <p:cNvSpPr/>
            <p:nvPr/>
          </p:nvSpPr>
          <p:spPr>
            <a:xfrm rot="5400000" flipH="1">
              <a:off x="5296335" y="2145189"/>
              <a:ext cx="305233" cy="2066592"/>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42" name="Přímá spojnice 141">
              <a:extLst>
                <a:ext uri="{FF2B5EF4-FFF2-40B4-BE49-F238E27FC236}">
                  <a16:creationId xmlns:a16="http://schemas.microsoft.com/office/drawing/2014/main" id="{DA642511-9334-403C-8D44-744D523F5620}"/>
                </a:ext>
              </a:extLst>
            </p:cNvPr>
            <p:cNvCxnSpPr>
              <a:cxnSpLocks/>
            </p:cNvCxnSpPr>
            <p:nvPr/>
          </p:nvCxnSpPr>
          <p:spPr>
            <a:xfrm>
              <a:off x="5133957" y="2552953"/>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635B2EA8-3F64-45A5-B633-E8C2BC961513}"/>
                </a:ext>
              </a:extLst>
            </p:cNvPr>
            <p:cNvCxnSpPr>
              <a:cxnSpLocks/>
            </p:cNvCxnSpPr>
            <p:nvPr/>
          </p:nvCxnSpPr>
          <p:spPr>
            <a:xfrm>
              <a:off x="3693465" y="254602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44" name="Obdélník 143">
              <a:extLst>
                <a:ext uri="{FF2B5EF4-FFF2-40B4-BE49-F238E27FC236}">
                  <a16:creationId xmlns:a16="http://schemas.microsoft.com/office/drawing/2014/main" id="{C9F87720-2E2D-4CAC-9691-5138A690C19B}"/>
                </a:ext>
              </a:extLst>
            </p:cNvPr>
            <p:cNvSpPr/>
            <p:nvPr/>
          </p:nvSpPr>
          <p:spPr>
            <a:xfrm>
              <a:off x="5025406" y="2287491"/>
              <a:ext cx="231154" cy="276999"/>
            </a:xfrm>
            <a:prstGeom prst="rect">
              <a:avLst/>
            </a:prstGeom>
          </p:spPr>
          <p:txBody>
            <a:bodyPr wrap="none">
              <a:spAutoFit/>
            </a:bodyPr>
            <a:lstStyle/>
            <a:p>
              <a:r>
                <a:rPr lang="en-GB" sz="1200" i="1"/>
                <a:t>f</a:t>
              </a:r>
              <a:endParaRPr lang="en-GB" sz="1200"/>
            </a:p>
          </p:txBody>
        </p:sp>
        <p:sp>
          <p:nvSpPr>
            <p:cNvPr id="145" name="Obdélník 144">
              <a:extLst>
                <a:ext uri="{FF2B5EF4-FFF2-40B4-BE49-F238E27FC236}">
                  <a16:creationId xmlns:a16="http://schemas.microsoft.com/office/drawing/2014/main" id="{B2265082-C5E3-4FCD-BEEF-AF237BE2FA97}"/>
                </a:ext>
              </a:extLst>
            </p:cNvPr>
            <p:cNvSpPr/>
            <p:nvPr/>
          </p:nvSpPr>
          <p:spPr>
            <a:xfrm>
              <a:off x="3494735" y="2307277"/>
              <a:ext cx="386644" cy="276999"/>
            </a:xfrm>
            <a:prstGeom prst="rect">
              <a:avLst/>
            </a:prstGeom>
          </p:spPr>
          <p:txBody>
            <a:bodyPr wrap="none">
              <a:spAutoFit/>
            </a:bodyPr>
            <a:lstStyle/>
            <a:p>
              <a:r>
                <a:rPr lang="en-GB" sz="1200" i="1"/>
                <a:t>2×f</a:t>
              </a:r>
              <a:endParaRPr lang="en-GB" sz="1200"/>
            </a:p>
          </p:txBody>
        </p:sp>
        <p:sp>
          <p:nvSpPr>
            <p:cNvPr id="146" name="Obdélník 145">
              <a:extLst>
                <a:ext uri="{FF2B5EF4-FFF2-40B4-BE49-F238E27FC236}">
                  <a16:creationId xmlns:a16="http://schemas.microsoft.com/office/drawing/2014/main" id="{E3549B4A-404A-4B97-9474-019813EE2417}"/>
                </a:ext>
              </a:extLst>
            </p:cNvPr>
            <p:cNvSpPr/>
            <p:nvPr/>
          </p:nvSpPr>
          <p:spPr>
            <a:xfrm>
              <a:off x="5354923" y="3385489"/>
              <a:ext cx="263214" cy="276999"/>
            </a:xfrm>
            <a:prstGeom prst="rect">
              <a:avLst/>
            </a:prstGeom>
          </p:spPr>
          <p:txBody>
            <a:bodyPr wrap="none">
              <a:spAutoFit/>
            </a:bodyPr>
            <a:lstStyle/>
            <a:p>
              <a:r>
                <a:rPr lang="en-GB" sz="1200" i="1">
                  <a:solidFill>
                    <a:srgbClr val="00A07A"/>
                  </a:solidFill>
                </a:rPr>
                <a:t>g</a:t>
              </a:r>
              <a:endParaRPr lang="en-GB" sz="1200">
                <a:solidFill>
                  <a:srgbClr val="00A07A"/>
                </a:solidFill>
              </a:endParaRPr>
            </a:p>
          </p:txBody>
        </p:sp>
        <p:sp>
          <p:nvSpPr>
            <p:cNvPr id="147" name="TextovéPole 146">
              <a:extLst>
                <a:ext uri="{FF2B5EF4-FFF2-40B4-BE49-F238E27FC236}">
                  <a16:creationId xmlns:a16="http://schemas.microsoft.com/office/drawing/2014/main" id="{57C2075C-0092-46CE-8A5E-69DF9A74BEED}"/>
                </a:ext>
              </a:extLst>
            </p:cNvPr>
            <p:cNvSpPr txBox="1"/>
            <p:nvPr/>
          </p:nvSpPr>
          <p:spPr>
            <a:xfrm>
              <a:off x="4030113" y="3601763"/>
              <a:ext cx="741485" cy="338554"/>
            </a:xfrm>
            <a:prstGeom prst="rect">
              <a:avLst/>
            </a:prstGeom>
            <a:noFill/>
          </p:spPr>
          <p:txBody>
            <a:bodyPr wrap="none" rtlCol="0">
              <a:spAutoFit/>
            </a:bodyPr>
            <a:lstStyle/>
            <a:p>
              <a:r>
                <a:rPr lang="en-GB" sz="1600"/>
                <a:t>Object</a:t>
              </a:r>
            </a:p>
          </p:txBody>
        </p:sp>
        <p:sp>
          <p:nvSpPr>
            <p:cNvPr id="150" name="Slunce 149">
              <a:extLst>
                <a:ext uri="{FF2B5EF4-FFF2-40B4-BE49-F238E27FC236}">
                  <a16:creationId xmlns:a16="http://schemas.microsoft.com/office/drawing/2014/main" id="{A0D47B6B-C109-4BBD-8712-2CBE0E0052BA}"/>
                </a:ext>
              </a:extLst>
            </p:cNvPr>
            <p:cNvSpPr/>
            <p:nvPr/>
          </p:nvSpPr>
          <p:spPr>
            <a:xfrm rot="16213506">
              <a:off x="2406692" y="2485870"/>
              <a:ext cx="1080000" cy="1080000"/>
            </a:xfrm>
            <a:prstGeom prst="sun">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Šipka: nahoru 150">
              <a:extLst>
                <a:ext uri="{FF2B5EF4-FFF2-40B4-BE49-F238E27FC236}">
                  <a16:creationId xmlns:a16="http://schemas.microsoft.com/office/drawing/2014/main" id="{B903D6F1-B6C4-4AAF-B404-D88F300353A0}"/>
                </a:ext>
              </a:extLst>
            </p:cNvPr>
            <p:cNvSpPr/>
            <p:nvPr/>
          </p:nvSpPr>
          <p:spPr>
            <a:xfrm rot="16213506" flipV="1">
              <a:off x="3421994" y="3060830"/>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Šipka: nahoru 151">
              <a:extLst>
                <a:ext uri="{FF2B5EF4-FFF2-40B4-BE49-F238E27FC236}">
                  <a16:creationId xmlns:a16="http://schemas.microsoft.com/office/drawing/2014/main" id="{9C139CEF-90CD-4071-A677-ADFC0AEC447F}"/>
                </a:ext>
              </a:extLst>
            </p:cNvPr>
            <p:cNvSpPr/>
            <p:nvPr/>
          </p:nvSpPr>
          <p:spPr>
            <a:xfrm rot="16213506" flipV="1">
              <a:off x="3427763" y="2670386"/>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2" name="Grafik 13">
              <a:extLst>
                <a:ext uri="{FF2B5EF4-FFF2-40B4-BE49-F238E27FC236}">
                  <a16:creationId xmlns:a16="http://schemas.microsoft.com/office/drawing/2014/main" id="{9F31EDA8-9D4B-40CF-9575-0ACBF2DD57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7361" y="2919770"/>
              <a:ext cx="167727" cy="194891"/>
            </a:xfrm>
            <a:prstGeom prst="rect">
              <a:avLst/>
            </a:prstGeom>
          </p:spPr>
        </p:pic>
      </p:grpSp>
      <p:sp>
        <p:nvSpPr>
          <p:cNvPr id="125" name="Šipka: dvojitá 124">
            <a:extLst>
              <a:ext uri="{FF2B5EF4-FFF2-40B4-BE49-F238E27FC236}">
                <a16:creationId xmlns:a16="http://schemas.microsoft.com/office/drawing/2014/main" id="{ADDF7855-8300-4F7D-8D7D-0CD760FBD5D9}"/>
              </a:ext>
            </a:extLst>
          </p:cNvPr>
          <p:cNvSpPr/>
          <p:nvPr/>
        </p:nvSpPr>
        <p:spPr>
          <a:xfrm>
            <a:off x="372035" y="4202946"/>
            <a:ext cx="3452293"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Use the flashlight of your Smartphone  as a light source and hold it behind the object. </a:t>
            </a:r>
          </a:p>
        </p:txBody>
      </p:sp>
      <p:grpSp>
        <p:nvGrpSpPr>
          <p:cNvPr id="126" name="Skupina 125">
            <a:extLst>
              <a:ext uri="{FF2B5EF4-FFF2-40B4-BE49-F238E27FC236}">
                <a16:creationId xmlns:a16="http://schemas.microsoft.com/office/drawing/2014/main" id="{A84A8FED-F5EA-41C3-B960-E03325A1E8FB}"/>
              </a:ext>
            </a:extLst>
          </p:cNvPr>
          <p:cNvGrpSpPr/>
          <p:nvPr/>
        </p:nvGrpSpPr>
        <p:grpSpPr>
          <a:xfrm>
            <a:off x="1015097" y="5391257"/>
            <a:ext cx="7009967" cy="986400"/>
            <a:chOff x="630009" y="4863136"/>
            <a:chExt cx="7009967" cy="986400"/>
          </a:xfrm>
        </p:grpSpPr>
        <p:sp>
          <p:nvSpPr>
            <p:cNvPr id="127" name="Richtungspfeil 184">
              <a:extLst>
                <a:ext uri="{FF2B5EF4-FFF2-40B4-BE49-F238E27FC236}">
                  <a16:creationId xmlns:a16="http://schemas.microsoft.com/office/drawing/2014/main" id="{CCD7A603-C993-4BE3-A806-00BC19088FCC}"/>
                </a:ext>
              </a:extLst>
            </p:cNvPr>
            <p:cNvSpPr/>
            <p:nvPr/>
          </p:nvSpPr>
          <p:spPr>
            <a:xfrm>
              <a:off x="1616410" y="4863136"/>
              <a:ext cx="6023566"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What is the orientation of the image? Slide the lens in its cube and observe when is the image sharp. Find the image for </a:t>
              </a:r>
              <a:r>
                <a:rPr lang="en-GB" sz="1600" i="1" dirty="0">
                  <a:solidFill>
                    <a:schemeClr val="bg1"/>
                  </a:solidFill>
                </a:rPr>
                <a:t>g </a:t>
              </a:r>
              <a:r>
                <a:rPr lang="en-GB" sz="1600" dirty="0">
                  <a:solidFill>
                    <a:schemeClr val="bg1"/>
                  </a:solidFill>
                </a:rPr>
                <a:t>= 50 mm, 60 mm, 65 mm and measure the image distance. </a:t>
              </a:r>
            </a:p>
          </p:txBody>
        </p:sp>
        <p:sp>
          <p:nvSpPr>
            <p:cNvPr id="128" name="Rechteck 185">
              <a:extLst>
                <a:ext uri="{FF2B5EF4-FFF2-40B4-BE49-F238E27FC236}">
                  <a16:creationId xmlns:a16="http://schemas.microsoft.com/office/drawing/2014/main" id="{AB2BBC32-26DC-4C50-9167-6D9E75700132}"/>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29" name="Grafik 186" descr="Marke Fragezeichen">
              <a:extLst>
                <a:ext uri="{FF2B5EF4-FFF2-40B4-BE49-F238E27FC236}">
                  <a16:creationId xmlns:a16="http://schemas.microsoft.com/office/drawing/2014/main" id="{30AABEA9-844E-4B63-A799-8DBB84B281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18" name="TextovéPole 117">
            <a:extLst>
              <a:ext uri="{FF2B5EF4-FFF2-40B4-BE49-F238E27FC236}">
                <a16:creationId xmlns:a16="http://schemas.microsoft.com/office/drawing/2014/main" id="{BAEBC742-26D2-438B-B5C3-76D6DE50B5FC}"/>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19" name="TextovéPole 118">
            <a:extLst>
              <a:ext uri="{FF2B5EF4-FFF2-40B4-BE49-F238E27FC236}">
                <a16:creationId xmlns:a16="http://schemas.microsoft.com/office/drawing/2014/main" id="{6CB41534-CF83-496F-820B-067C8CEB703F}"/>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20" name="TextovéPole 119">
            <a:extLst>
              <a:ext uri="{FF2B5EF4-FFF2-40B4-BE49-F238E27FC236}">
                <a16:creationId xmlns:a16="http://schemas.microsoft.com/office/drawing/2014/main" id="{C25A73EA-2283-4790-B22D-4AFC7D9A89D0}"/>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21" name="TextovéPole 120">
            <a:extLst>
              <a:ext uri="{FF2B5EF4-FFF2-40B4-BE49-F238E27FC236}">
                <a16:creationId xmlns:a16="http://schemas.microsoft.com/office/drawing/2014/main" id="{94526423-DDD6-4671-954D-507B39529B7B}"/>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22" name="TextovéPole 121">
            <a:extLst>
              <a:ext uri="{FF2B5EF4-FFF2-40B4-BE49-F238E27FC236}">
                <a16:creationId xmlns:a16="http://schemas.microsoft.com/office/drawing/2014/main" id="{96EFAB8B-B8CD-447C-A221-8FF70677BC71}"/>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23" name="TextovéPole 122">
            <a:extLst>
              <a:ext uri="{FF2B5EF4-FFF2-40B4-BE49-F238E27FC236}">
                <a16:creationId xmlns:a16="http://schemas.microsoft.com/office/drawing/2014/main" id="{FDCEB02A-68F8-49E7-AA0B-B6CA4B757C89}"/>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24" name="TextovéPole 123">
            <a:extLst>
              <a:ext uri="{FF2B5EF4-FFF2-40B4-BE49-F238E27FC236}">
                <a16:creationId xmlns:a16="http://schemas.microsoft.com/office/drawing/2014/main" id="{6458E4A6-013A-4372-9952-DCE4E413301B}"/>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30" name="TextovéPole 129">
            <a:extLst>
              <a:ext uri="{FF2B5EF4-FFF2-40B4-BE49-F238E27FC236}">
                <a16:creationId xmlns:a16="http://schemas.microsoft.com/office/drawing/2014/main" id="{10632C92-C4E5-432A-974E-46C4792EA8DA}"/>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sp>
        <p:nvSpPr>
          <p:cNvPr id="131" name="Šipka: dvojitá 130">
            <a:extLst>
              <a:ext uri="{FF2B5EF4-FFF2-40B4-BE49-F238E27FC236}">
                <a16:creationId xmlns:a16="http://schemas.microsoft.com/office/drawing/2014/main" id="{F7F3F09D-4830-40C5-9727-8CEED8917F44}"/>
              </a:ext>
            </a:extLst>
          </p:cNvPr>
          <p:cNvSpPr/>
          <p:nvPr/>
        </p:nvSpPr>
        <p:spPr>
          <a:xfrm>
            <a:off x="6006990" y="4202946"/>
            <a:ext cx="3452293"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Use the picture of the text on the microscope slide in your BOX as the object. </a:t>
            </a:r>
          </a:p>
        </p:txBody>
      </p:sp>
    </p:spTree>
    <p:extLst>
      <p:ext uri="{BB962C8B-B14F-4D97-AF65-F5344CB8AC3E}">
        <p14:creationId xmlns:p14="http://schemas.microsoft.com/office/powerpoint/2010/main" val="1856999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05DC2DAA-531B-491B-8704-1593F56D68AD}"/>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C1CB1849-621F-4737-B6B3-85B1EBA3522E}"/>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F2517994-55C3-4226-9175-7EF472CF3A2B}"/>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E1B6D796-F096-4844-93EA-71A94953D3B3}"/>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3A92AF7B-9D55-4942-B709-5908C23CAF3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C65A052A-010D-4CDE-AB75-D381AF2C427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43475C23-E46F-49FC-ACE3-C76597F5E52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788CEB68-F3E2-4F65-B2B4-53D06F9693CA}"/>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16C279EC-3582-4C36-92EE-1B38B67F31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210B9C6B-C690-4EB1-A4F8-E192EDB992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BBA3EA0-33F5-4EBA-82B2-C2F18186364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17811DBE-DBF0-4720-8197-5A75C3D715A7}"/>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C45F5D82-CA32-46CE-89B3-F965014568D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B70F9299-7013-486A-8D53-29BC4C5647B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DAA9AD2A-193E-4B32-82F2-EC69A7A6BC2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C374AA04-09DB-4F83-9C0A-65D54D43008B}"/>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32CA4C27-C682-4119-9D2E-DCC442D2FC8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14E7C57D-8A8D-4B20-BA55-19E674CCCBC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17EE12EA-CC04-4E2C-8086-3C80B0059C0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08208D17-3B51-4320-8F05-8600304E716E}"/>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B00B1C2F-3E94-434D-88BC-34AD61477A2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5615C7C9-FAC9-47C8-A590-5B2F0495DBC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865DA380-1235-4F48-92FB-3ABC17CF66D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9BAEA500-1E9E-4B19-A2A5-61AD593EA71E}"/>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D6564815-96FE-47BF-B15A-AA24A2AC9FE8}"/>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8FA8A20D-4275-4572-A01D-22E14EA4EE6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B512251F-4741-4618-A3EE-6B1FE0AC714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15EF5AF0-D42C-4942-B8BE-6F5544C970A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0A753214-7759-4A15-9BDE-B74561B37724}"/>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28233573-5668-473A-9946-FC74047912F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35C04F55-3D8D-4F72-8D03-DD0FBBC83DB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D00A0B84-61FB-422E-8C6E-A0E81B21D7D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FEBB380E-96D1-4693-9931-6B57AD3E0B73}"/>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2DFE1CCC-33CD-45A7-884B-AD3AD8E2951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5B72619D-279A-4BA2-AA35-2283B68387C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3B46BB1A-0564-4063-B226-38EDD254A56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D74656D1-73EE-48A0-AA36-E4D32E659FC1}"/>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B6A9915E-DE7C-4F19-9239-BBB021EDBFC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5062D25A-FC7C-468C-A6AC-6509E3A9D1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EB17A759-3E36-47FF-B1E1-77030CFBDD8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80F67A22-5525-4CE5-85CB-14099D7B93AB}"/>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DE27B0E2-C97F-4D43-A5AF-D8A33AD7939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ADC86D58-F644-462D-A433-08DA6775664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F6D201DD-8409-45F1-B6FB-14787CA29B0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B9CA4D15-0A1B-4C4A-9331-ACD940CE4481}"/>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FE6345DE-7D18-46DD-B8AD-B325BD93B02E}"/>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B4AC1D39-AAB0-4632-B019-866B2E886677}"/>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603E0F57-E502-4B4D-9470-A7FC05614D6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26464001-9013-4692-A6F8-A7379BCCCFE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9F7C277A-9976-486E-B298-DF6BE259814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1E79E5F8-125F-411A-BD15-A9BF11A3F2E7}"/>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3E5A97B8-7DD2-4667-84BF-DC2E09EB86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6F0E4054-63E9-4A65-A7DF-E52B3A73031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9B4D15B9-89B3-47A3-A739-9FF7492C96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DBFE4A8D-00D5-4D47-9265-20E24FA6693C}"/>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BF8111B5-AC27-40D8-84BF-AF3F9950137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9D819D72-AE5E-4490-8980-7423F747690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85DAC3D7-EE1B-404B-A80A-837F2DB4848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1648F4C1-D154-49F7-B030-74EE32A9A725}"/>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15F883BA-0635-413E-9896-670521674EB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9DF5899C-5589-4FF1-A4FF-E9D852404CE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3571B3-9039-4D50-AF87-5EE7B6E10E0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E37F1994-C4A3-4435-A520-2669266286F7}"/>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9D31EFF3-278A-42E7-A455-5C393BD169C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8A4B1371-5327-47B5-A6BF-17B9195A8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DACC6775-9725-414D-AF2C-CE547EF9E2B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E536786D-2909-425C-971A-83C677F6E675}"/>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85D37380-6F71-4392-B719-652DC4D7B7D7}"/>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3CE0BE64-8BB7-44DA-9C56-706E5A0C8C4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7FF6945-082A-4955-A558-C10D9D0C387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1B71C282-9548-45C6-B50F-DA8D7322412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FAA93960-0196-4504-A0D4-C91A3E60B0C7}"/>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9C3EBC0D-B229-43BE-9036-9DA2122206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90B78E69-ECE5-4442-981A-B01323CB702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060ACD0B-6D07-4CC9-980F-0D9AD2DAEDD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D4E6E37A-4BF1-41BA-BE87-B72674BF3A77}"/>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CAA596A6-EA60-45EF-895A-F4AB68E9282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98BEB06D-9259-4925-A9B4-8278BAA116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CD70F80B-D100-4CCF-ABCC-7807C91709F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183B82C1-E103-425F-850F-BCC1E366AC4D}"/>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C293FC56-F54D-4F93-9914-69DC0A7AA71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390A4324-C068-4F50-B938-99EB435B8B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8BD40446-3CA5-41FC-9BF3-255FB467819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8CE60077-E466-44C6-89B2-007E75E90C92}"/>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212C3E7A-DD08-4AFE-8DCA-49CBF20826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92F91EB2-0200-4331-A60B-F77AB15F0E4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79856055-3413-4A6B-889F-377FABEDF07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E20E31B0-E6D3-4DD5-8403-5BD0FAA65C03}"/>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8FF7C800-82F2-41E6-8413-C1E573DFAE3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F7D27B14-9232-48FC-8309-D13410E92B77}"/>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ea typeface="Calibri" panose="020F0502020204030204" pitchFamily="34" charset="0"/>
                <a:cs typeface="Times New Roman" panose="02020603050405020304" pitchFamily="18" charset="0"/>
              </a:rPr>
              <a:t>YOU.</a:t>
            </a:r>
            <a:r>
              <a:rPr lang="en-GB" sz="1100" b="1" kern="1200">
                <a:solidFill>
                  <a:srgbClr val="000000"/>
                </a:solidFill>
                <a:effectLst/>
                <a:ea typeface="Calibri" panose="020F0502020204030204" pitchFamily="34" charset="0"/>
                <a:cs typeface="Times New Roman" panose="02020603050405020304" pitchFamily="18" charset="0"/>
              </a:rPr>
              <a:t> </a:t>
            </a:r>
          </a:p>
          <a:p>
            <a:r>
              <a:rPr lang="en-GB" sz="1100" b="1" kern="1200">
                <a:solidFill>
                  <a:srgbClr val="1F9C7C"/>
                </a:solidFill>
                <a:effectLst/>
                <a:ea typeface="Calibri" panose="020F0502020204030204" pitchFamily="34" charset="0"/>
                <a:cs typeface="Times New Roman" panose="02020603050405020304" pitchFamily="18" charset="0"/>
              </a:rPr>
              <a:t>SEE.</a:t>
            </a:r>
            <a:r>
              <a:rPr lang="en-GB" sz="1100" b="1" kern="1200">
                <a:solidFill>
                  <a:srgbClr val="000000"/>
                </a:solidFill>
                <a:effectLst/>
                <a:ea typeface="Calibri" panose="020F0502020204030204" pitchFamily="34" charset="0"/>
                <a:cs typeface="Times New Roman" panose="02020603050405020304" pitchFamily="18" charset="0"/>
              </a:rPr>
              <a:t> </a:t>
            </a:r>
          </a:p>
          <a:p>
            <a:r>
              <a:rPr lang="en-GB" sz="1100" b="1" kern="1200">
                <a:solidFill>
                  <a:srgbClr val="023773"/>
                </a:solidFill>
                <a:effectLst/>
                <a:ea typeface="Calibri" panose="020F0502020204030204" pitchFamily="34" charset="0"/>
                <a:cs typeface="Times New Roman" panose="02020603050405020304" pitchFamily="18" charset="0"/>
              </a:rPr>
              <a:t>TOO.</a:t>
            </a:r>
            <a:endParaRPr lang="en-GB" sz="300">
              <a:effectLst/>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DF430BC6-EBF5-40C5-BEC6-3C6CC87C60E1}"/>
              </a:ext>
            </a:extLst>
          </p:cNvPr>
          <p:cNvSpPr txBox="1"/>
          <p:nvPr/>
        </p:nvSpPr>
        <p:spPr>
          <a:xfrm>
            <a:off x="2223920" y="358714"/>
            <a:ext cx="5458161" cy="646331"/>
          </a:xfrm>
          <a:prstGeom prst="rect">
            <a:avLst/>
          </a:prstGeom>
          <a:noFill/>
        </p:spPr>
        <p:txBody>
          <a:bodyPr wrap="none" rtlCol="0">
            <a:spAutoFit/>
          </a:bodyPr>
          <a:lstStyle/>
          <a:p>
            <a:r>
              <a:rPr lang="en-GB" sz="3600" dirty="0"/>
              <a:t>How does a projector work?</a:t>
            </a:r>
          </a:p>
        </p:txBody>
      </p:sp>
      <mc:AlternateContent xmlns:mc="http://schemas.openxmlformats.org/markup-compatibility/2006">
        <mc:Choice xmlns:a14="http://schemas.microsoft.com/office/drawing/2010/main" Requires="a14">
          <p:sp>
            <p:nvSpPr>
              <p:cNvPr id="94" name="TextovéPole 93">
                <a:extLst>
                  <a:ext uri="{FF2B5EF4-FFF2-40B4-BE49-F238E27FC236}">
                    <a16:creationId xmlns:a16="http://schemas.microsoft.com/office/drawing/2014/main" id="{276E724A-2881-4C5F-99B9-F9B3BDFB4C79}"/>
                  </a:ext>
                </a:extLst>
              </p:cNvPr>
              <p:cNvSpPr txBox="1"/>
              <p:nvPr/>
            </p:nvSpPr>
            <p:spPr>
              <a:xfrm>
                <a:off x="3757408" y="4246929"/>
                <a:ext cx="1011110" cy="505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𝑓</m:t>
                          </m:r>
                        </m:den>
                      </m:f>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𝑔</m:t>
                          </m:r>
                        </m:den>
                      </m:f>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𝑏</m:t>
                          </m:r>
                        </m:den>
                      </m:f>
                    </m:oMath>
                  </m:oMathPara>
                </a14:m>
                <a:endParaRPr lang="en-GB" sz="1600"/>
              </a:p>
            </p:txBody>
          </p:sp>
        </mc:Choice>
        <mc:Fallback>
          <p:sp>
            <p:nvSpPr>
              <p:cNvPr id="94" name="TextovéPole 93">
                <a:extLst>
                  <a:ext uri="{FF2B5EF4-FFF2-40B4-BE49-F238E27FC236}">
                    <a16:creationId xmlns:a16="http://schemas.microsoft.com/office/drawing/2014/main" id="{276E724A-2881-4C5F-99B9-F9B3BDFB4C79}"/>
                  </a:ext>
                </a:extLst>
              </p:cNvPr>
              <p:cNvSpPr txBox="1">
                <a:spLocks noRot="1" noChangeAspect="1" noMove="1" noResize="1" noEditPoints="1" noAdjustHandles="1" noChangeArrowheads="1" noChangeShapeType="1" noTextEdit="1"/>
              </p:cNvSpPr>
              <p:nvPr/>
            </p:nvSpPr>
            <p:spPr>
              <a:xfrm>
                <a:off x="3757408" y="4246929"/>
                <a:ext cx="1011110" cy="505844"/>
              </a:xfrm>
              <a:prstGeom prst="rect">
                <a:avLst/>
              </a:prstGeom>
              <a:blipFill>
                <a:blip r:embed="rId3"/>
                <a:stretch>
                  <a:fillRect/>
                </a:stretch>
              </a:blipFill>
            </p:spPr>
            <p:txBody>
              <a:bodyPr/>
              <a:lstStyle/>
              <a:p>
                <a:r>
                  <a:rPr lang="en-GB">
                    <a:noFill/>
                  </a:rPr>
                  <a:t> </a:t>
                </a:r>
              </a:p>
            </p:txBody>
          </p:sp>
        </mc:Fallback>
      </mc:AlternateContent>
      <p:sp>
        <p:nvSpPr>
          <p:cNvPr id="95" name="TextovéPole 94">
            <a:extLst>
              <a:ext uri="{FF2B5EF4-FFF2-40B4-BE49-F238E27FC236}">
                <a16:creationId xmlns:a16="http://schemas.microsoft.com/office/drawing/2014/main" id="{1B17F778-BDCF-49CD-8E63-1BB238C15274}"/>
              </a:ext>
            </a:extLst>
          </p:cNvPr>
          <p:cNvSpPr txBox="1"/>
          <p:nvPr/>
        </p:nvSpPr>
        <p:spPr>
          <a:xfrm flipH="1">
            <a:off x="368274" y="3184000"/>
            <a:ext cx="8860530" cy="1077218"/>
          </a:xfrm>
          <a:prstGeom prst="rect">
            <a:avLst/>
          </a:prstGeom>
          <a:noFill/>
        </p:spPr>
        <p:txBody>
          <a:bodyPr wrap="square" rtlCol="0">
            <a:spAutoFit/>
          </a:bodyPr>
          <a:lstStyle/>
          <a:p>
            <a:r>
              <a:rPr lang="en-GB" altLang="de-DE" sz="1600" b="1" dirty="0">
                <a:solidFill>
                  <a:srgbClr val="000000"/>
                </a:solidFill>
              </a:rPr>
              <a:t>Where is the image?</a:t>
            </a:r>
          </a:p>
          <a:p>
            <a:r>
              <a:rPr lang="en-GB" sz="1600" dirty="0"/>
              <a:t>When imaging an object with a convex lens, the position and size of the image depend on the object distance </a:t>
            </a:r>
            <a:r>
              <a:rPr lang="en-GB" sz="1600" i="1" dirty="0"/>
              <a:t>g</a:t>
            </a:r>
            <a:r>
              <a:rPr lang="en-GB" sz="1600" dirty="0"/>
              <a:t> des and the focal length </a:t>
            </a:r>
            <a:r>
              <a:rPr lang="en-GB" sz="1600" i="1" dirty="0"/>
              <a:t>f</a:t>
            </a:r>
            <a:r>
              <a:rPr lang="en-GB" sz="1600" dirty="0"/>
              <a:t>. </a:t>
            </a:r>
          </a:p>
          <a:p>
            <a:r>
              <a:rPr lang="en-GB" sz="1600" dirty="0"/>
              <a:t>The Lens equation describes the relationship between the image distance (</a:t>
            </a:r>
            <a:r>
              <a:rPr lang="en-GB" sz="1600" i="1" dirty="0"/>
              <a:t>b</a:t>
            </a:r>
            <a:r>
              <a:rPr lang="en-GB" sz="1600" dirty="0"/>
              <a:t>) and the object distance (</a:t>
            </a:r>
            <a:r>
              <a:rPr lang="en-GB" sz="1600" i="1" dirty="0"/>
              <a:t>g</a:t>
            </a:r>
            <a:r>
              <a:rPr lang="en-GB" sz="1600" dirty="0"/>
              <a:t>):</a:t>
            </a:r>
          </a:p>
        </p:txBody>
      </p:sp>
      <mc:AlternateContent xmlns:mc="http://schemas.openxmlformats.org/markup-compatibility/2006">
        <mc:Choice xmlns:a14="http://schemas.microsoft.com/office/drawing/2010/main" Requires="a14">
          <p:sp>
            <p:nvSpPr>
              <p:cNvPr id="96" name="TextovéPole 95">
                <a:extLst>
                  <a:ext uri="{FF2B5EF4-FFF2-40B4-BE49-F238E27FC236}">
                    <a16:creationId xmlns:a16="http://schemas.microsoft.com/office/drawing/2014/main" id="{F439D612-0A9F-4B43-8FA0-AA600051DA9C}"/>
                  </a:ext>
                </a:extLst>
              </p:cNvPr>
              <p:cNvSpPr txBox="1"/>
              <p:nvPr/>
            </p:nvSpPr>
            <p:spPr>
              <a:xfrm>
                <a:off x="3714251" y="5379161"/>
                <a:ext cx="1120499" cy="5107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𝑏</m:t>
                          </m:r>
                        </m:num>
                        <m:den>
                          <m:r>
                            <a:rPr lang="en-GB" sz="1600" b="0" i="1" smtClean="0">
                              <a:latin typeface="Cambria Math" panose="02040503050406030204" pitchFamily="18" charset="0"/>
                            </a:rPr>
                            <m:t>𝑔</m:t>
                          </m:r>
                        </m:den>
                      </m:f>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𝐵</m:t>
                          </m:r>
                        </m:num>
                        <m:den>
                          <m:r>
                            <a:rPr lang="en-GB" sz="1600" b="0" i="1" smtClean="0">
                              <a:latin typeface="Cambria Math" panose="02040503050406030204" pitchFamily="18" charset="0"/>
                            </a:rPr>
                            <m:t>𝐺</m:t>
                          </m:r>
                        </m:den>
                      </m:f>
                    </m:oMath>
                  </m:oMathPara>
                </a14:m>
                <a:endParaRPr lang="en-GB" sz="1600"/>
              </a:p>
            </p:txBody>
          </p:sp>
        </mc:Choice>
        <mc:Fallback>
          <p:sp>
            <p:nvSpPr>
              <p:cNvPr id="96" name="TextovéPole 95">
                <a:extLst>
                  <a:ext uri="{FF2B5EF4-FFF2-40B4-BE49-F238E27FC236}">
                    <a16:creationId xmlns:a16="http://schemas.microsoft.com/office/drawing/2014/main" id="{F439D612-0A9F-4B43-8FA0-AA600051DA9C}"/>
                  </a:ext>
                </a:extLst>
              </p:cNvPr>
              <p:cNvSpPr txBox="1">
                <a:spLocks noRot="1" noChangeAspect="1" noMove="1" noResize="1" noEditPoints="1" noAdjustHandles="1" noChangeArrowheads="1" noChangeShapeType="1" noTextEdit="1"/>
              </p:cNvSpPr>
              <p:nvPr/>
            </p:nvSpPr>
            <p:spPr>
              <a:xfrm>
                <a:off x="3714251" y="5379161"/>
                <a:ext cx="1120499" cy="510717"/>
              </a:xfrm>
              <a:prstGeom prst="rect">
                <a:avLst/>
              </a:prstGeom>
              <a:blipFill>
                <a:blip r:embed="rId4"/>
                <a:stretch>
                  <a:fillRect/>
                </a:stretch>
              </a:blipFill>
            </p:spPr>
            <p:txBody>
              <a:bodyPr/>
              <a:lstStyle/>
              <a:p>
                <a:r>
                  <a:rPr lang="en-GB">
                    <a:noFill/>
                  </a:rPr>
                  <a:t> </a:t>
                </a:r>
              </a:p>
            </p:txBody>
          </p:sp>
        </mc:Fallback>
      </mc:AlternateContent>
      <p:grpSp>
        <p:nvGrpSpPr>
          <p:cNvPr id="129" name="Skupina 128">
            <a:extLst>
              <a:ext uri="{FF2B5EF4-FFF2-40B4-BE49-F238E27FC236}">
                <a16:creationId xmlns:a16="http://schemas.microsoft.com/office/drawing/2014/main" id="{12DC1003-AC3D-41A4-BD77-A9C1046D5C5D}"/>
              </a:ext>
            </a:extLst>
          </p:cNvPr>
          <p:cNvGrpSpPr/>
          <p:nvPr/>
        </p:nvGrpSpPr>
        <p:grpSpPr>
          <a:xfrm>
            <a:off x="1476632" y="1012989"/>
            <a:ext cx="6929742" cy="2094515"/>
            <a:chOff x="1627898" y="880973"/>
            <a:chExt cx="6929742" cy="2094515"/>
          </a:xfrm>
        </p:grpSpPr>
        <p:grpSp>
          <p:nvGrpSpPr>
            <p:cNvPr id="98" name="Skupina 97">
              <a:extLst>
                <a:ext uri="{FF2B5EF4-FFF2-40B4-BE49-F238E27FC236}">
                  <a16:creationId xmlns:a16="http://schemas.microsoft.com/office/drawing/2014/main" id="{BFE44BF9-F795-4175-B7DC-F1A493BA1823}"/>
                </a:ext>
              </a:extLst>
            </p:cNvPr>
            <p:cNvGrpSpPr/>
            <p:nvPr/>
          </p:nvGrpSpPr>
          <p:grpSpPr>
            <a:xfrm>
              <a:off x="2616173" y="1062772"/>
              <a:ext cx="4972322" cy="1554087"/>
              <a:chOff x="4385462" y="3437650"/>
              <a:chExt cx="4972322" cy="1554087"/>
            </a:xfrm>
          </p:grpSpPr>
          <p:cxnSp>
            <p:nvCxnSpPr>
              <p:cNvPr id="114" name="Přímá spojnice 113">
                <a:extLst>
                  <a:ext uri="{FF2B5EF4-FFF2-40B4-BE49-F238E27FC236}">
                    <a16:creationId xmlns:a16="http://schemas.microsoft.com/office/drawing/2014/main" id="{D17BB33C-5C79-4A32-AE4F-FB523E8BF0E2}"/>
                  </a:ext>
                </a:extLst>
              </p:cNvPr>
              <p:cNvCxnSpPr>
                <a:cxnSpLocks/>
              </p:cNvCxnSpPr>
              <p:nvPr/>
            </p:nvCxnSpPr>
            <p:spPr>
              <a:xfrm>
                <a:off x="7550786"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91196429-061E-4E3A-978C-E7666007CB05}"/>
                  </a:ext>
                </a:extLst>
              </p:cNvPr>
              <p:cNvCxnSpPr>
                <a:cxnSpLocks/>
              </p:cNvCxnSpPr>
              <p:nvPr/>
            </p:nvCxnSpPr>
            <p:spPr>
              <a:xfrm>
                <a:off x="8477235"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B44315AA-88DF-4D4A-9253-A35F5BDDE912}"/>
                  </a:ext>
                </a:extLst>
              </p:cNvPr>
              <p:cNvCxnSpPr>
                <a:cxnSpLocks/>
              </p:cNvCxnSpPr>
              <p:nvPr/>
            </p:nvCxnSpPr>
            <p:spPr>
              <a:xfrm>
                <a:off x="5781598"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90E07DB1-CB8F-42A8-AD8F-C61FE7321E79}"/>
                  </a:ext>
                </a:extLst>
              </p:cNvPr>
              <p:cNvCxnSpPr>
                <a:cxnSpLocks/>
              </p:cNvCxnSpPr>
              <p:nvPr/>
            </p:nvCxnSpPr>
            <p:spPr>
              <a:xfrm>
                <a:off x="4860564"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60D6B66E-A6CA-4FCE-ACAC-1E79A65C96E0}"/>
                  </a:ext>
                </a:extLst>
              </p:cNvPr>
              <p:cNvCxnSpPr>
                <a:cxnSpLocks/>
              </p:cNvCxnSpPr>
              <p:nvPr/>
            </p:nvCxnSpPr>
            <p:spPr>
              <a:xfrm>
                <a:off x="4385462" y="4250171"/>
                <a:ext cx="497232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3" name="Přímá spojnice se šipkou 112">
                <a:extLst>
                  <a:ext uri="{FF2B5EF4-FFF2-40B4-BE49-F238E27FC236}">
                    <a16:creationId xmlns:a16="http://schemas.microsoft.com/office/drawing/2014/main" id="{9D8B6572-4E25-4C23-97D4-D99FD13BA931}"/>
                  </a:ext>
                </a:extLst>
              </p:cNvPr>
              <p:cNvCxnSpPr>
                <a:cxnSpLocks/>
              </p:cNvCxnSpPr>
              <p:nvPr/>
            </p:nvCxnSpPr>
            <p:spPr>
              <a:xfrm>
                <a:off x="6664349" y="3437650"/>
                <a:ext cx="0" cy="155408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5AF6151C-0DC6-4AE0-A15D-1FE3BB76ADE7}"/>
                  </a:ext>
                </a:extLst>
              </p:cNvPr>
              <p:cNvCxnSpPr>
                <a:cxnSpLocks/>
              </p:cNvCxnSpPr>
              <p:nvPr/>
            </p:nvCxnSpPr>
            <p:spPr>
              <a:xfrm>
                <a:off x="5285461" y="3876641"/>
                <a:ext cx="1378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B14B561F-D544-4219-BFCC-BFAC1EC8EF87}"/>
                  </a:ext>
                </a:extLst>
              </p:cNvPr>
              <p:cNvCxnSpPr>
                <a:cxnSpLocks/>
                <a:endCxn id="123" idx="0"/>
              </p:cNvCxnSpPr>
              <p:nvPr/>
            </p:nvCxnSpPr>
            <p:spPr>
              <a:xfrm flipV="1">
                <a:off x="6667977" y="4948360"/>
                <a:ext cx="2590807" cy="805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3FD735EE-F15F-44F4-B80D-56D651B35ABF}"/>
                  </a:ext>
                </a:extLst>
              </p:cNvPr>
              <p:cNvCxnSpPr>
                <a:cxnSpLocks/>
              </p:cNvCxnSpPr>
              <p:nvPr/>
            </p:nvCxnSpPr>
            <p:spPr>
              <a:xfrm>
                <a:off x="5285461" y="3880605"/>
                <a:ext cx="1378887" cy="10758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C6470574-E579-4A45-9B87-E528AF22FD87}"/>
                  </a:ext>
                </a:extLst>
              </p:cNvPr>
              <p:cNvCxnSpPr>
                <a:cxnSpLocks/>
                <a:endCxn id="123" idx="0"/>
              </p:cNvCxnSpPr>
              <p:nvPr/>
            </p:nvCxnSpPr>
            <p:spPr>
              <a:xfrm>
                <a:off x="6658073" y="3869138"/>
                <a:ext cx="2600711" cy="10792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3A242614-2CB2-4425-ACAE-9780FC45CFAB}"/>
                  </a:ext>
                </a:extLst>
              </p:cNvPr>
              <p:cNvCxnSpPr>
                <a:cxnSpLocks/>
                <a:endCxn id="123" idx="0"/>
              </p:cNvCxnSpPr>
              <p:nvPr/>
            </p:nvCxnSpPr>
            <p:spPr>
              <a:xfrm>
                <a:off x="5305444" y="3883614"/>
                <a:ext cx="3953340" cy="10647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3" name="Šipka: nahoru 122">
                <a:extLst>
                  <a:ext uri="{FF2B5EF4-FFF2-40B4-BE49-F238E27FC236}">
                    <a16:creationId xmlns:a16="http://schemas.microsoft.com/office/drawing/2014/main" id="{4DCE2C7F-8D40-4599-818D-BD11BCF9FD42}"/>
                  </a:ext>
                </a:extLst>
              </p:cNvPr>
              <p:cNvSpPr/>
              <p:nvPr/>
            </p:nvSpPr>
            <p:spPr>
              <a:xfrm flipV="1">
                <a:off x="9159784" y="4259424"/>
                <a:ext cx="198000" cy="688936"/>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Šipka: nahoru 123">
                <a:extLst>
                  <a:ext uri="{FF2B5EF4-FFF2-40B4-BE49-F238E27FC236}">
                    <a16:creationId xmlns:a16="http://schemas.microsoft.com/office/drawing/2014/main" id="{34ED45D4-A526-4450-B7EA-168C9F6E5E3E}"/>
                  </a:ext>
                </a:extLst>
              </p:cNvPr>
              <p:cNvSpPr/>
              <p:nvPr/>
            </p:nvSpPr>
            <p:spPr>
              <a:xfrm>
                <a:off x="5231461" y="3876641"/>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9" name="Levá složená závorka 98">
              <a:extLst>
                <a:ext uri="{FF2B5EF4-FFF2-40B4-BE49-F238E27FC236}">
                  <a16:creationId xmlns:a16="http://schemas.microsoft.com/office/drawing/2014/main" id="{7D4644F1-C22C-4178-A29B-A6676F08A451}"/>
                </a:ext>
              </a:extLst>
            </p:cNvPr>
            <p:cNvSpPr/>
            <p:nvPr/>
          </p:nvSpPr>
          <p:spPr>
            <a:xfrm rot="5400000" flipH="1">
              <a:off x="4054589" y="1804371"/>
              <a:ext cx="305233" cy="1382963"/>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0" name="Obdélník 99">
              <a:extLst>
                <a:ext uri="{FF2B5EF4-FFF2-40B4-BE49-F238E27FC236}">
                  <a16:creationId xmlns:a16="http://schemas.microsoft.com/office/drawing/2014/main" id="{93CF0EC1-4D67-4C33-B2FC-A148145FF0E3}"/>
                </a:ext>
              </a:extLst>
            </p:cNvPr>
            <p:cNvSpPr/>
            <p:nvPr/>
          </p:nvSpPr>
          <p:spPr>
            <a:xfrm>
              <a:off x="5642634" y="1090837"/>
              <a:ext cx="231154" cy="276999"/>
            </a:xfrm>
            <a:prstGeom prst="rect">
              <a:avLst/>
            </a:prstGeom>
          </p:spPr>
          <p:txBody>
            <a:bodyPr wrap="none">
              <a:spAutoFit/>
            </a:bodyPr>
            <a:lstStyle/>
            <a:p>
              <a:r>
                <a:rPr lang="en-GB" sz="1200" i="1"/>
                <a:t>f</a:t>
              </a:r>
              <a:endParaRPr lang="en-GB" sz="1200"/>
            </a:p>
          </p:txBody>
        </p:sp>
        <p:sp>
          <p:nvSpPr>
            <p:cNvPr id="101" name="Obdélník 100">
              <a:extLst>
                <a:ext uri="{FF2B5EF4-FFF2-40B4-BE49-F238E27FC236}">
                  <a16:creationId xmlns:a16="http://schemas.microsoft.com/office/drawing/2014/main" id="{60E39CFD-082B-45F8-A046-C95930CC3A24}"/>
                </a:ext>
              </a:extLst>
            </p:cNvPr>
            <p:cNvSpPr/>
            <p:nvPr/>
          </p:nvSpPr>
          <p:spPr>
            <a:xfrm>
              <a:off x="3896732" y="1089220"/>
              <a:ext cx="231154" cy="276999"/>
            </a:xfrm>
            <a:prstGeom prst="rect">
              <a:avLst/>
            </a:prstGeom>
          </p:spPr>
          <p:txBody>
            <a:bodyPr wrap="none">
              <a:spAutoFit/>
            </a:bodyPr>
            <a:lstStyle/>
            <a:p>
              <a:r>
                <a:rPr lang="en-GB" sz="1200" i="1"/>
                <a:t>f</a:t>
              </a:r>
              <a:endParaRPr lang="en-GB" sz="1200"/>
            </a:p>
          </p:txBody>
        </p:sp>
        <p:sp>
          <p:nvSpPr>
            <p:cNvPr id="102" name="Obdélník 101">
              <a:extLst>
                <a:ext uri="{FF2B5EF4-FFF2-40B4-BE49-F238E27FC236}">
                  <a16:creationId xmlns:a16="http://schemas.microsoft.com/office/drawing/2014/main" id="{7142B973-DD69-4832-AD96-06A98E142B56}"/>
                </a:ext>
              </a:extLst>
            </p:cNvPr>
            <p:cNvSpPr/>
            <p:nvPr/>
          </p:nvSpPr>
          <p:spPr>
            <a:xfrm>
              <a:off x="6501564" y="1087113"/>
              <a:ext cx="386644" cy="276999"/>
            </a:xfrm>
            <a:prstGeom prst="rect">
              <a:avLst/>
            </a:prstGeom>
          </p:spPr>
          <p:txBody>
            <a:bodyPr wrap="none">
              <a:spAutoFit/>
            </a:bodyPr>
            <a:lstStyle/>
            <a:p>
              <a:r>
                <a:rPr lang="en-GB" sz="1200" i="1"/>
                <a:t>2×f</a:t>
              </a:r>
              <a:endParaRPr lang="en-GB" sz="1200"/>
            </a:p>
          </p:txBody>
        </p:sp>
        <p:sp>
          <p:nvSpPr>
            <p:cNvPr id="103" name="Obdélník 102">
              <a:extLst>
                <a:ext uri="{FF2B5EF4-FFF2-40B4-BE49-F238E27FC236}">
                  <a16:creationId xmlns:a16="http://schemas.microsoft.com/office/drawing/2014/main" id="{C097A8AD-90DB-40A5-8EC7-99F7AF0E4175}"/>
                </a:ext>
              </a:extLst>
            </p:cNvPr>
            <p:cNvSpPr/>
            <p:nvPr/>
          </p:nvSpPr>
          <p:spPr>
            <a:xfrm>
              <a:off x="2900511" y="1094121"/>
              <a:ext cx="386644" cy="276999"/>
            </a:xfrm>
            <a:prstGeom prst="rect">
              <a:avLst/>
            </a:prstGeom>
          </p:spPr>
          <p:txBody>
            <a:bodyPr wrap="none">
              <a:spAutoFit/>
            </a:bodyPr>
            <a:lstStyle/>
            <a:p>
              <a:r>
                <a:rPr lang="en-GB" sz="1200" i="1"/>
                <a:t>2×f</a:t>
              </a:r>
              <a:endParaRPr lang="en-GB" sz="1200"/>
            </a:p>
          </p:txBody>
        </p:sp>
        <p:cxnSp>
          <p:nvCxnSpPr>
            <p:cNvPr id="104" name="Přímá spojnice 103">
              <a:extLst>
                <a:ext uri="{FF2B5EF4-FFF2-40B4-BE49-F238E27FC236}">
                  <a16:creationId xmlns:a16="http://schemas.microsoft.com/office/drawing/2014/main" id="{E89F98F9-AA85-4D01-8D24-9B2A7BD78216}"/>
                </a:ext>
              </a:extLst>
            </p:cNvPr>
            <p:cNvCxnSpPr>
              <a:cxnSpLocks/>
            </p:cNvCxnSpPr>
            <p:nvPr/>
          </p:nvCxnSpPr>
          <p:spPr>
            <a:xfrm>
              <a:off x="3516172" y="1425293"/>
              <a:ext cx="0" cy="900000"/>
            </a:xfrm>
            <a:prstGeom prst="line">
              <a:avLst/>
            </a:prstGeom>
            <a:ln w="28575">
              <a:solidFill>
                <a:srgbClr val="00A07A"/>
              </a:solidFill>
              <a:prstDash val="sysDot"/>
            </a:ln>
          </p:spPr>
          <p:style>
            <a:lnRef idx="1">
              <a:schemeClr val="accent1"/>
            </a:lnRef>
            <a:fillRef idx="0">
              <a:schemeClr val="accent1"/>
            </a:fillRef>
            <a:effectRef idx="0">
              <a:schemeClr val="accent1"/>
            </a:effectRef>
            <a:fontRef idx="minor">
              <a:schemeClr val="tx1"/>
            </a:fontRef>
          </p:style>
        </p:cxnSp>
        <p:cxnSp>
          <p:nvCxnSpPr>
            <p:cNvPr id="105" name="Přímá spojnice 104">
              <a:extLst>
                <a:ext uri="{FF2B5EF4-FFF2-40B4-BE49-F238E27FC236}">
                  <a16:creationId xmlns:a16="http://schemas.microsoft.com/office/drawing/2014/main" id="{5C964EA3-1762-4F4B-9788-E98D9CE239C7}"/>
                </a:ext>
              </a:extLst>
            </p:cNvPr>
            <p:cNvCxnSpPr>
              <a:cxnSpLocks/>
            </p:cNvCxnSpPr>
            <p:nvPr/>
          </p:nvCxnSpPr>
          <p:spPr>
            <a:xfrm>
              <a:off x="7489941" y="1410237"/>
              <a:ext cx="0" cy="900000"/>
            </a:xfrm>
            <a:prstGeom prst="line">
              <a:avLst/>
            </a:prstGeom>
            <a:ln w="28575">
              <a:solidFill>
                <a:srgbClr val="00A07A"/>
              </a:solidFill>
              <a:prstDash val="sysDot"/>
            </a:ln>
          </p:spPr>
          <p:style>
            <a:lnRef idx="1">
              <a:schemeClr val="accent1"/>
            </a:lnRef>
            <a:fillRef idx="0">
              <a:schemeClr val="accent1"/>
            </a:fillRef>
            <a:effectRef idx="0">
              <a:schemeClr val="accent1"/>
            </a:effectRef>
            <a:fontRef idx="minor">
              <a:schemeClr val="tx1"/>
            </a:fontRef>
          </p:style>
        </p:cxnSp>
        <p:sp>
          <p:nvSpPr>
            <p:cNvPr id="106" name="TextovéPole 105">
              <a:extLst>
                <a:ext uri="{FF2B5EF4-FFF2-40B4-BE49-F238E27FC236}">
                  <a16:creationId xmlns:a16="http://schemas.microsoft.com/office/drawing/2014/main" id="{6A993FB7-76AF-4E61-A263-A0775CE5A07D}"/>
                </a:ext>
              </a:extLst>
            </p:cNvPr>
            <p:cNvSpPr txBox="1"/>
            <p:nvPr/>
          </p:nvSpPr>
          <p:spPr>
            <a:xfrm flipH="1">
              <a:off x="3042365" y="2698489"/>
              <a:ext cx="1303177" cy="276999"/>
            </a:xfrm>
            <a:prstGeom prst="rect">
              <a:avLst/>
            </a:prstGeom>
            <a:noFill/>
          </p:spPr>
          <p:txBody>
            <a:bodyPr wrap="none" rtlCol="0">
              <a:spAutoFit/>
            </a:bodyPr>
            <a:lstStyle/>
            <a:p>
              <a:r>
                <a:rPr lang="en-GB" sz="1200"/>
                <a:t>Object distance </a:t>
              </a:r>
              <a:r>
                <a:rPr lang="en-GB" sz="1200" i="1"/>
                <a:t>g</a:t>
              </a:r>
              <a:r>
                <a:rPr lang="en-GB" sz="1200"/>
                <a:t> </a:t>
              </a:r>
            </a:p>
          </p:txBody>
        </p:sp>
        <p:sp>
          <p:nvSpPr>
            <p:cNvPr id="107" name="TextovéPole 106">
              <a:extLst>
                <a:ext uri="{FF2B5EF4-FFF2-40B4-BE49-F238E27FC236}">
                  <a16:creationId xmlns:a16="http://schemas.microsoft.com/office/drawing/2014/main" id="{982C1A5C-ACC6-463D-8BA1-576FE6AAE745}"/>
                </a:ext>
              </a:extLst>
            </p:cNvPr>
            <p:cNvSpPr txBox="1"/>
            <p:nvPr/>
          </p:nvSpPr>
          <p:spPr>
            <a:xfrm flipH="1">
              <a:off x="5327382" y="2694848"/>
              <a:ext cx="1273041" cy="276999"/>
            </a:xfrm>
            <a:prstGeom prst="rect">
              <a:avLst/>
            </a:prstGeom>
            <a:noFill/>
          </p:spPr>
          <p:txBody>
            <a:bodyPr wrap="none" rtlCol="0">
              <a:spAutoFit/>
            </a:bodyPr>
            <a:lstStyle/>
            <a:p>
              <a:r>
                <a:rPr lang="en-GB" sz="1200"/>
                <a:t>Image distance </a:t>
              </a:r>
              <a:r>
                <a:rPr lang="en-GB" sz="1200" i="1"/>
                <a:t>b</a:t>
              </a:r>
              <a:r>
                <a:rPr lang="en-GB" sz="1200"/>
                <a:t> </a:t>
              </a:r>
            </a:p>
          </p:txBody>
        </p:sp>
        <p:sp>
          <p:nvSpPr>
            <p:cNvPr id="108" name="Levá složená závorka 107">
              <a:extLst>
                <a:ext uri="{FF2B5EF4-FFF2-40B4-BE49-F238E27FC236}">
                  <a16:creationId xmlns:a16="http://schemas.microsoft.com/office/drawing/2014/main" id="{F4FE57B4-5DFE-4A77-A9F4-94F80D458DA6}"/>
                </a:ext>
              </a:extLst>
            </p:cNvPr>
            <p:cNvSpPr/>
            <p:nvPr/>
          </p:nvSpPr>
          <p:spPr>
            <a:xfrm rot="5400000" flipH="1">
              <a:off x="6037841" y="1208391"/>
              <a:ext cx="305233" cy="2590799"/>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9" name="TextovéPole 108">
              <a:extLst>
                <a:ext uri="{FF2B5EF4-FFF2-40B4-BE49-F238E27FC236}">
                  <a16:creationId xmlns:a16="http://schemas.microsoft.com/office/drawing/2014/main" id="{FCB4597C-EB98-4E98-964A-799F8C40DE80}"/>
                </a:ext>
              </a:extLst>
            </p:cNvPr>
            <p:cNvSpPr txBox="1"/>
            <p:nvPr/>
          </p:nvSpPr>
          <p:spPr>
            <a:xfrm flipH="1">
              <a:off x="5339270" y="880973"/>
              <a:ext cx="937180" cy="276999"/>
            </a:xfrm>
            <a:prstGeom prst="rect">
              <a:avLst/>
            </a:prstGeom>
            <a:noFill/>
          </p:spPr>
          <p:txBody>
            <a:bodyPr wrap="none" rtlCol="0">
              <a:spAutoFit/>
            </a:bodyPr>
            <a:lstStyle/>
            <a:p>
              <a:r>
                <a:rPr lang="en-GB" sz="1200"/>
                <a:t>Focal length</a:t>
              </a:r>
            </a:p>
          </p:txBody>
        </p:sp>
        <p:sp>
          <p:nvSpPr>
            <p:cNvPr id="110" name="TextovéPole 109">
              <a:extLst>
                <a:ext uri="{FF2B5EF4-FFF2-40B4-BE49-F238E27FC236}">
                  <a16:creationId xmlns:a16="http://schemas.microsoft.com/office/drawing/2014/main" id="{9D579497-BF8F-44CD-BDF3-3851E1C50AF1}"/>
                </a:ext>
              </a:extLst>
            </p:cNvPr>
            <p:cNvSpPr txBox="1"/>
            <p:nvPr/>
          </p:nvSpPr>
          <p:spPr>
            <a:xfrm flipH="1">
              <a:off x="1627898" y="1516103"/>
              <a:ext cx="997132" cy="276999"/>
            </a:xfrm>
            <a:prstGeom prst="rect">
              <a:avLst/>
            </a:prstGeom>
            <a:noFill/>
          </p:spPr>
          <p:txBody>
            <a:bodyPr wrap="none" rtlCol="0">
              <a:spAutoFit/>
            </a:bodyPr>
            <a:lstStyle/>
            <a:p>
              <a:r>
                <a:rPr lang="en-GB" sz="1200"/>
                <a:t>Object size </a:t>
              </a:r>
              <a:r>
                <a:rPr lang="en-GB" sz="1200" i="1"/>
                <a:t>G</a:t>
              </a:r>
            </a:p>
          </p:txBody>
        </p:sp>
        <p:sp>
          <p:nvSpPr>
            <p:cNvPr id="111" name="TextovéPole 110">
              <a:extLst>
                <a:ext uri="{FF2B5EF4-FFF2-40B4-BE49-F238E27FC236}">
                  <a16:creationId xmlns:a16="http://schemas.microsoft.com/office/drawing/2014/main" id="{C617EA4F-AD55-47EA-8FB0-8F849748F7B4}"/>
                </a:ext>
              </a:extLst>
            </p:cNvPr>
            <p:cNvSpPr txBox="1"/>
            <p:nvPr/>
          </p:nvSpPr>
          <p:spPr>
            <a:xfrm flipH="1">
              <a:off x="7605072" y="1884546"/>
              <a:ext cx="952568" cy="276999"/>
            </a:xfrm>
            <a:prstGeom prst="rect">
              <a:avLst/>
            </a:prstGeom>
            <a:noFill/>
          </p:spPr>
          <p:txBody>
            <a:bodyPr wrap="none" rtlCol="0">
              <a:spAutoFit/>
            </a:bodyPr>
            <a:lstStyle/>
            <a:p>
              <a:r>
                <a:rPr lang="en-GB" sz="1200"/>
                <a:t>Image size </a:t>
              </a:r>
              <a:r>
                <a:rPr lang="en-GB" sz="1200" i="1"/>
                <a:t>B</a:t>
              </a:r>
            </a:p>
          </p:txBody>
        </p:sp>
      </p:grpSp>
      <p:sp>
        <p:nvSpPr>
          <p:cNvPr id="133" name="TextovéPole 126">
            <a:extLst>
              <a:ext uri="{FF2B5EF4-FFF2-40B4-BE49-F238E27FC236}">
                <a16:creationId xmlns:a16="http://schemas.microsoft.com/office/drawing/2014/main" id="{0D989F5D-7DA0-D44A-BFDD-DEC22928FEA9}"/>
              </a:ext>
            </a:extLst>
          </p:cNvPr>
          <p:cNvSpPr txBox="1"/>
          <p:nvPr/>
        </p:nvSpPr>
        <p:spPr>
          <a:xfrm flipH="1">
            <a:off x="397508" y="4817155"/>
            <a:ext cx="8936321" cy="584775"/>
          </a:xfrm>
          <a:prstGeom prst="rect">
            <a:avLst/>
          </a:prstGeom>
          <a:noFill/>
        </p:spPr>
        <p:txBody>
          <a:bodyPr wrap="square" rtlCol="0">
            <a:spAutoFit/>
          </a:bodyPr>
          <a:lstStyle/>
          <a:p>
            <a:pPr lvl="0" defTabSz="914400" eaLnBrk="0" fontAlgn="base" hangingPunct="0">
              <a:spcBef>
                <a:spcPct val="0"/>
              </a:spcBef>
              <a:spcAft>
                <a:spcPct val="0"/>
              </a:spcAft>
            </a:pPr>
            <a:r>
              <a:rPr lang="en-GB" altLang="de-DE" sz="1600" b="1" dirty="0">
                <a:solidFill>
                  <a:srgbClr val="000000"/>
                </a:solidFill>
              </a:rPr>
              <a:t>What is the image size?</a:t>
            </a:r>
          </a:p>
          <a:p>
            <a:pPr lvl="0" defTabSz="914400" eaLnBrk="0" fontAlgn="base" hangingPunct="0">
              <a:spcBef>
                <a:spcPct val="0"/>
              </a:spcBef>
              <a:spcAft>
                <a:spcPct val="0"/>
              </a:spcAft>
            </a:pPr>
            <a:r>
              <a:rPr lang="en-GB" altLang="de-DE" sz="1600" dirty="0">
                <a:solidFill>
                  <a:srgbClr val="000000"/>
                </a:solidFill>
              </a:rPr>
              <a:t>The magnification of the object imaged on the screen is calculated from the following equation:</a:t>
            </a:r>
          </a:p>
        </p:txBody>
      </p:sp>
      <p:pic>
        <p:nvPicPr>
          <p:cNvPr id="127" name="Grafik 193" descr="Präsentation mit Checkliste">
            <a:extLst>
              <a:ext uri="{FF2B5EF4-FFF2-40B4-BE49-F238E27FC236}">
                <a16:creationId xmlns:a16="http://schemas.microsoft.com/office/drawing/2014/main" id="{E11FCC30-5E90-40D8-BF91-499F6435D1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607" y="207011"/>
            <a:ext cx="680400" cy="680400"/>
          </a:xfrm>
          <a:prstGeom prst="rect">
            <a:avLst/>
          </a:prstGeom>
        </p:spPr>
      </p:pic>
    </p:spTree>
    <p:extLst>
      <p:ext uri="{BB962C8B-B14F-4D97-AF65-F5344CB8AC3E}">
        <p14:creationId xmlns:p14="http://schemas.microsoft.com/office/powerpoint/2010/main" val="551784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7" name="TextovéPole 96">
            <a:extLst>
              <a:ext uri="{FF2B5EF4-FFF2-40B4-BE49-F238E27FC236}">
                <a16:creationId xmlns:a16="http://schemas.microsoft.com/office/drawing/2014/main" id="{7588DEA9-A67C-4EEE-B21D-E7B156479D2F}"/>
              </a:ext>
            </a:extLst>
          </p:cNvPr>
          <p:cNvSpPr txBox="1"/>
          <p:nvPr/>
        </p:nvSpPr>
        <p:spPr>
          <a:xfrm>
            <a:off x="2223920" y="322284"/>
            <a:ext cx="5458161" cy="646331"/>
          </a:xfrm>
          <a:prstGeom prst="rect">
            <a:avLst/>
          </a:prstGeom>
          <a:noFill/>
        </p:spPr>
        <p:txBody>
          <a:bodyPr wrap="none" rtlCol="0">
            <a:spAutoFit/>
          </a:bodyPr>
          <a:lstStyle/>
          <a:p>
            <a:r>
              <a:rPr lang="en-GB" sz="3600" dirty="0"/>
              <a:t>How does a projector work?</a:t>
            </a:r>
          </a:p>
        </p:txBody>
      </p:sp>
      <p:pic>
        <p:nvPicPr>
          <p:cNvPr id="107" name="Grafik 106" descr="Marke 1">
            <a:extLst>
              <a:ext uri="{FF2B5EF4-FFF2-40B4-BE49-F238E27FC236}">
                <a16:creationId xmlns:a16="http://schemas.microsoft.com/office/drawing/2014/main" id="{426A145B-00DC-2943-A007-F9DF16759C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415" y="6372400"/>
            <a:ext cx="282972" cy="282972"/>
          </a:xfrm>
          <a:prstGeom prst="rect">
            <a:avLst/>
          </a:prstGeom>
        </p:spPr>
      </p:pic>
      <p:pic>
        <p:nvPicPr>
          <p:cNvPr id="106" name="Grafik 193" descr="Präsentation mit Checkliste">
            <a:extLst>
              <a:ext uri="{FF2B5EF4-FFF2-40B4-BE49-F238E27FC236}">
                <a16:creationId xmlns:a16="http://schemas.microsoft.com/office/drawing/2014/main" id="{526E3836-400F-470D-8E7D-1B0459B6FA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607" y="207011"/>
            <a:ext cx="680400" cy="680400"/>
          </a:xfrm>
          <a:prstGeom prst="rect">
            <a:avLst/>
          </a:prstGeom>
        </p:spPr>
      </p:pic>
      <p:grpSp>
        <p:nvGrpSpPr>
          <p:cNvPr id="108" name="Skupina 107">
            <a:extLst>
              <a:ext uri="{FF2B5EF4-FFF2-40B4-BE49-F238E27FC236}">
                <a16:creationId xmlns:a16="http://schemas.microsoft.com/office/drawing/2014/main" id="{063037A5-F504-4613-9A5C-1F28C98075E3}"/>
              </a:ext>
            </a:extLst>
          </p:cNvPr>
          <p:cNvGrpSpPr>
            <a:grpSpLocks noChangeAspect="1"/>
          </p:cNvGrpSpPr>
          <p:nvPr/>
        </p:nvGrpSpPr>
        <p:grpSpPr>
          <a:xfrm>
            <a:off x="536347" y="2268545"/>
            <a:ext cx="731209" cy="680400"/>
            <a:chOff x="3435680" y="2934154"/>
            <a:chExt cx="982683" cy="914400"/>
          </a:xfrm>
        </p:grpSpPr>
        <p:pic>
          <p:nvPicPr>
            <p:cNvPr id="109" name="Grafický objekt 108" descr="Tužka">
              <a:extLst>
                <a:ext uri="{FF2B5EF4-FFF2-40B4-BE49-F238E27FC236}">
                  <a16:creationId xmlns:a16="http://schemas.microsoft.com/office/drawing/2014/main" id="{FF9D8B6B-DA60-469A-80EA-D7A793C57E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2880" y="3128612"/>
              <a:ext cx="525483" cy="525483"/>
            </a:xfrm>
            <a:prstGeom prst="rect">
              <a:avLst/>
            </a:prstGeom>
          </p:spPr>
        </p:pic>
        <p:pic>
          <p:nvPicPr>
            <p:cNvPr id="110" name="Grafický objekt 109" descr="Papír">
              <a:extLst>
                <a:ext uri="{FF2B5EF4-FFF2-40B4-BE49-F238E27FC236}">
                  <a16:creationId xmlns:a16="http://schemas.microsoft.com/office/drawing/2014/main" id="{FE2CBBCE-E0A5-488F-B5B1-66647A3971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35680" y="2934154"/>
              <a:ext cx="914400" cy="914400"/>
            </a:xfrm>
            <a:prstGeom prst="rect">
              <a:avLst/>
            </a:prstGeom>
          </p:spPr>
        </p:pic>
      </p:grpSp>
      <p:sp>
        <p:nvSpPr>
          <p:cNvPr id="121" name="TextovéPole 120">
            <a:extLst>
              <a:ext uri="{FF2B5EF4-FFF2-40B4-BE49-F238E27FC236}">
                <a16:creationId xmlns:a16="http://schemas.microsoft.com/office/drawing/2014/main" id="{69BDEEE3-377F-4700-BD54-29864AAC97AF}"/>
              </a:ext>
            </a:extLst>
          </p:cNvPr>
          <p:cNvSpPr txBox="1"/>
          <p:nvPr/>
        </p:nvSpPr>
        <p:spPr>
          <a:xfrm>
            <a:off x="1552738" y="2214226"/>
            <a:ext cx="2457012" cy="584775"/>
          </a:xfrm>
          <a:prstGeom prst="rect">
            <a:avLst/>
          </a:prstGeom>
          <a:noFill/>
        </p:spPr>
        <p:txBody>
          <a:bodyPr wrap="square" rtlCol="0">
            <a:spAutoFit/>
          </a:bodyPr>
          <a:lstStyle/>
          <a:p>
            <a:r>
              <a:rPr lang="en-GB" sz="1600" dirty="0"/>
              <a:t>Calculate the magnification for the different </a:t>
            </a:r>
            <a:r>
              <a:rPr lang="en-GB" sz="1600" i="1" dirty="0"/>
              <a:t>g</a:t>
            </a:r>
            <a:r>
              <a:rPr lang="en-GB" sz="1600" dirty="0"/>
              <a:t> and </a:t>
            </a:r>
            <a:r>
              <a:rPr lang="en-GB" sz="1600" i="1" dirty="0"/>
              <a:t>b.</a:t>
            </a:r>
          </a:p>
        </p:txBody>
      </p:sp>
      <mc:AlternateContent xmlns:mc="http://schemas.openxmlformats.org/markup-compatibility/2006">
        <mc:Choice xmlns:a14="http://schemas.microsoft.com/office/drawing/2010/main" Requires="a14">
          <p:sp>
            <p:nvSpPr>
              <p:cNvPr id="122" name="TextovéPole 121">
                <a:extLst>
                  <a:ext uri="{FF2B5EF4-FFF2-40B4-BE49-F238E27FC236}">
                    <a16:creationId xmlns:a16="http://schemas.microsoft.com/office/drawing/2014/main" id="{3830C625-D0ED-45E8-89C4-B334052B10A1}"/>
                  </a:ext>
                </a:extLst>
              </p:cNvPr>
              <p:cNvSpPr txBox="1"/>
              <p:nvPr/>
            </p:nvSpPr>
            <p:spPr>
              <a:xfrm>
                <a:off x="3606729" y="1404514"/>
                <a:ext cx="1011110" cy="505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𝑓</m:t>
                          </m:r>
                        </m:den>
                      </m:f>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𝑔</m:t>
                          </m:r>
                        </m:den>
                      </m:f>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𝑏</m:t>
                          </m:r>
                        </m:den>
                      </m:f>
                    </m:oMath>
                  </m:oMathPara>
                </a14:m>
                <a:endParaRPr lang="en-GB" sz="1600"/>
              </a:p>
            </p:txBody>
          </p:sp>
        </mc:Choice>
        <mc:Fallback>
          <p:sp>
            <p:nvSpPr>
              <p:cNvPr id="122" name="TextovéPole 121">
                <a:extLst>
                  <a:ext uri="{FF2B5EF4-FFF2-40B4-BE49-F238E27FC236}">
                    <a16:creationId xmlns:a16="http://schemas.microsoft.com/office/drawing/2014/main" id="{3830C625-D0ED-45E8-89C4-B334052B10A1}"/>
                  </a:ext>
                </a:extLst>
              </p:cNvPr>
              <p:cNvSpPr txBox="1">
                <a:spLocks noRot="1" noChangeAspect="1" noMove="1" noResize="1" noEditPoints="1" noAdjustHandles="1" noChangeArrowheads="1" noChangeShapeType="1" noTextEdit="1"/>
              </p:cNvSpPr>
              <p:nvPr/>
            </p:nvSpPr>
            <p:spPr>
              <a:xfrm>
                <a:off x="3606729" y="1404514"/>
                <a:ext cx="1011110" cy="505844"/>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3" name="TextovéPole 122">
                <a:extLst>
                  <a:ext uri="{FF2B5EF4-FFF2-40B4-BE49-F238E27FC236}">
                    <a16:creationId xmlns:a16="http://schemas.microsoft.com/office/drawing/2014/main" id="{9013741E-7C32-4681-9C93-CBEBA3BBF933}"/>
                  </a:ext>
                </a:extLst>
              </p:cNvPr>
              <p:cNvSpPr txBox="1"/>
              <p:nvPr/>
            </p:nvSpPr>
            <p:spPr>
              <a:xfrm>
                <a:off x="4900703" y="2374152"/>
                <a:ext cx="1120499" cy="5107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𝑏</m:t>
                          </m:r>
                        </m:num>
                        <m:den>
                          <m:r>
                            <a:rPr lang="en-GB" sz="1600" b="0" i="1" smtClean="0">
                              <a:latin typeface="Cambria Math" panose="02040503050406030204" pitchFamily="18" charset="0"/>
                            </a:rPr>
                            <m:t>𝑔</m:t>
                          </m:r>
                        </m:den>
                      </m:f>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𝐵</m:t>
                          </m:r>
                        </m:num>
                        <m:den>
                          <m:r>
                            <a:rPr lang="en-GB" sz="1600" b="0" i="1" smtClean="0">
                              <a:latin typeface="Cambria Math" panose="02040503050406030204" pitchFamily="18" charset="0"/>
                            </a:rPr>
                            <m:t>𝐺</m:t>
                          </m:r>
                        </m:den>
                      </m:f>
                    </m:oMath>
                  </m:oMathPara>
                </a14:m>
                <a:endParaRPr lang="en-GB" sz="1600"/>
              </a:p>
            </p:txBody>
          </p:sp>
        </mc:Choice>
        <mc:Fallback>
          <p:sp>
            <p:nvSpPr>
              <p:cNvPr id="123" name="TextovéPole 122">
                <a:extLst>
                  <a:ext uri="{FF2B5EF4-FFF2-40B4-BE49-F238E27FC236}">
                    <a16:creationId xmlns:a16="http://schemas.microsoft.com/office/drawing/2014/main" id="{9013741E-7C32-4681-9C93-CBEBA3BBF933}"/>
                  </a:ext>
                </a:extLst>
              </p:cNvPr>
              <p:cNvSpPr txBox="1">
                <a:spLocks noRot="1" noChangeAspect="1" noMove="1" noResize="1" noEditPoints="1" noAdjustHandles="1" noChangeArrowheads="1" noChangeShapeType="1" noTextEdit="1"/>
              </p:cNvSpPr>
              <p:nvPr/>
            </p:nvSpPr>
            <p:spPr>
              <a:xfrm>
                <a:off x="4900703" y="2374152"/>
                <a:ext cx="1120499" cy="510717"/>
              </a:xfrm>
              <a:prstGeom prst="rect">
                <a:avLst/>
              </a:prstGeom>
              <a:blipFill>
                <a:blip r:embed="rId12"/>
                <a:stretch>
                  <a:fillRect/>
                </a:stretch>
              </a:blipFill>
            </p:spPr>
            <p:txBody>
              <a:bodyPr/>
              <a:lstStyle/>
              <a:p>
                <a:r>
                  <a:rPr lang="en-GB">
                    <a:noFill/>
                  </a:rPr>
                  <a:t> </a:t>
                </a:r>
              </a:p>
            </p:txBody>
          </p:sp>
        </mc:Fallback>
      </mc:AlternateContent>
      <p:grpSp>
        <p:nvGrpSpPr>
          <p:cNvPr id="124" name="Skupina 123">
            <a:extLst>
              <a:ext uri="{FF2B5EF4-FFF2-40B4-BE49-F238E27FC236}">
                <a16:creationId xmlns:a16="http://schemas.microsoft.com/office/drawing/2014/main" id="{DBD1C9DF-3137-493B-B7D2-AD9BC8EE4578}"/>
              </a:ext>
            </a:extLst>
          </p:cNvPr>
          <p:cNvGrpSpPr/>
          <p:nvPr/>
        </p:nvGrpSpPr>
        <p:grpSpPr>
          <a:xfrm>
            <a:off x="841853" y="5465641"/>
            <a:ext cx="7999548" cy="986400"/>
            <a:chOff x="411794" y="4890553"/>
            <a:chExt cx="7999548" cy="986400"/>
          </a:xfrm>
        </p:grpSpPr>
        <p:sp>
          <p:nvSpPr>
            <p:cNvPr id="125" name="Eingebuchteter Richtungspfeil 191">
              <a:extLst>
                <a:ext uri="{FF2B5EF4-FFF2-40B4-BE49-F238E27FC236}">
                  <a16:creationId xmlns:a16="http://schemas.microsoft.com/office/drawing/2014/main" id="{7019391D-B6FD-4852-856C-04E933A442F8}"/>
                </a:ext>
              </a:extLst>
            </p:cNvPr>
            <p:cNvSpPr/>
            <p:nvPr/>
          </p:nvSpPr>
          <p:spPr>
            <a:xfrm>
              <a:off x="411794" y="4890553"/>
              <a:ext cx="7907758"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The projector shows always a magnified inverted image. Its position and magnification depend on the object properties. The old-style cinema projector magnifies a film using a strong light source using this principle. </a:t>
              </a:r>
            </a:p>
          </p:txBody>
        </p:sp>
        <p:sp>
          <p:nvSpPr>
            <p:cNvPr id="126" name="Rechteck 192">
              <a:extLst>
                <a:ext uri="{FF2B5EF4-FFF2-40B4-BE49-F238E27FC236}">
                  <a16:creationId xmlns:a16="http://schemas.microsoft.com/office/drawing/2014/main" id="{333277B4-320A-40BB-B729-D30B2A9F9A5C}"/>
                </a:ext>
              </a:extLst>
            </p:cNvPr>
            <p:cNvSpPr/>
            <p:nvPr/>
          </p:nvSpPr>
          <p:spPr>
            <a:xfrm>
              <a:off x="7844538" y="4890553"/>
              <a:ext cx="566804"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7" name="Skupina 126">
              <a:extLst>
                <a:ext uri="{FF2B5EF4-FFF2-40B4-BE49-F238E27FC236}">
                  <a16:creationId xmlns:a16="http://schemas.microsoft.com/office/drawing/2014/main" id="{C68442DB-B83C-41F0-B5F6-5B2EF37A08CE}"/>
                </a:ext>
              </a:extLst>
            </p:cNvPr>
            <p:cNvGrpSpPr/>
            <p:nvPr/>
          </p:nvGrpSpPr>
          <p:grpSpPr>
            <a:xfrm>
              <a:off x="7653065" y="5118676"/>
              <a:ext cx="530155" cy="530155"/>
              <a:chOff x="8293216" y="5126967"/>
              <a:chExt cx="530155" cy="530155"/>
            </a:xfrm>
          </p:grpSpPr>
          <p:sp>
            <p:nvSpPr>
              <p:cNvPr id="128" name="Oval 189">
                <a:extLst>
                  <a:ext uri="{FF2B5EF4-FFF2-40B4-BE49-F238E27FC236}">
                    <a16:creationId xmlns:a16="http://schemas.microsoft.com/office/drawing/2014/main" id="{1DF2FA71-E6C4-4412-9BA4-EC44E478FBA5}"/>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9" name="Grafik 190" descr="Ausrufezeichen">
                <a:extLst>
                  <a:ext uri="{FF2B5EF4-FFF2-40B4-BE49-F238E27FC236}">
                    <a16:creationId xmlns:a16="http://schemas.microsoft.com/office/drawing/2014/main" id="{6FEA44E0-1232-47FB-A9D7-868C20C5F6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75174" y="5215130"/>
                <a:ext cx="366238" cy="366238"/>
              </a:xfrm>
              <a:prstGeom prst="rect">
                <a:avLst/>
              </a:prstGeom>
            </p:spPr>
          </p:pic>
        </p:grpSp>
      </p:grpSp>
      <p:sp>
        <p:nvSpPr>
          <p:cNvPr id="130" name="TextovéPole 129">
            <a:extLst>
              <a:ext uri="{FF2B5EF4-FFF2-40B4-BE49-F238E27FC236}">
                <a16:creationId xmlns:a16="http://schemas.microsoft.com/office/drawing/2014/main" id="{207C5CF8-C287-4644-9671-E131B45B483B}"/>
              </a:ext>
            </a:extLst>
          </p:cNvPr>
          <p:cNvSpPr txBox="1"/>
          <p:nvPr/>
        </p:nvSpPr>
        <p:spPr>
          <a:xfrm>
            <a:off x="725162" y="1278217"/>
            <a:ext cx="2457012" cy="830997"/>
          </a:xfrm>
          <a:prstGeom prst="rect">
            <a:avLst/>
          </a:prstGeom>
          <a:noFill/>
        </p:spPr>
        <p:txBody>
          <a:bodyPr wrap="square" rtlCol="0">
            <a:spAutoFit/>
          </a:bodyPr>
          <a:lstStyle/>
          <a:p>
            <a:r>
              <a:rPr lang="en-GB" sz="1600" dirty="0"/>
              <a:t>Check whether your observation matches the calculation</a:t>
            </a:r>
          </a:p>
        </p:txBody>
      </p:sp>
      <p:grpSp>
        <p:nvGrpSpPr>
          <p:cNvPr id="131" name="Skupina 130">
            <a:extLst>
              <a:ext uri="{FF2B5EF4-FFF2-40B4-BE49-F238E27FC236}">
                <a16:creationId xmlns:a16="http://schemas.microsoft.com/office/drawing/2014/main" id="{E2C7BDE1-99EC-4760-B468-13CD296ECBCD}"/>
              </a:ext>
            </a:extLst>
          </p:cNvPr>
          <p:cNvGrpSpPr/>
          <p:nvPr/>
        </p:nvGrpSpPr>
        <p:grpSpPr>
          <a:xfrm>
            <a:off x="5089266" y="1164236"/>
            <a:ext cx="3946282" cy="986400"/>
            <a:chOff x="4467734" y="4890553"/>
            <a:chExt cx="3946282" cy="986400"/>
          </a:xfrm>
        </p:grpSpPr>
        <p:sp>
          <p:nvSpPr>
            <p:cNvPr id="132" name="Eingebuchteter Richtungspfeil 191">
              <a:extLst>
                <a:ext uri="{FF2B5EF4-FFF2-40B4-BE49-F238E27FC236}">
                  <a16:creationId xmlns:a16="http://schemas.microsoft.com/office/drawing/2014/main" id="{57398471-141D-4E53-BDB9-72012BCF8D60}"/>
                </a:ext>
              </a:extLst>
            </p:cNvPr>
            <p:cNvSpPr/>
            <p:nvPr/>
          </p:nvSpPr>
          <p:spPr>
            <a:xfrm>
              <a:off x="4467734" y="4890553"/>
              <a:ext cx="3946282"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With the </a:t>
              </a:r>
              <a:r>
                <a:rPr lang="en-GB" sz="1600" i="1" dirty="0">
                  <a:solidFill>
                    <a:schemeClr val="bg1"/>
                  </a:solidFill>
                </a:rPr>
                <a:t>f</a:t>
              </a:r>
              <a:r>
                <a:rPr lang="en-GB" sz="1600" dirty="0">
                  <a:solidFill>
                    <a:schemeClr val="bg1"/>
                  </a:solidFill>
                </a:rPr>
                <a:t> = 40 mm lens</a:t>
              </a:r>
            </a:p>
            <a:p>
              <a:r>
                <a:rPr lang="en-GB" sz="1600" dirty="0">
                  <a:solidFill>
                    <a:schemeClr val="bg1"/>
                  </a:solidFill>
                </a:rPr>
                <a:t>For </a:t>
              </a:r>
              <a:r>
                <a:rPr lang="en-GB" sz="1600" i="1" dirty="0">
                  <a:solidFill>
                    <a:schemeClr val="bg1"/>
                  </a:solidFill>
                </a:rPr>
                <a:t>g</a:t>
              </a:r>
              <a:r>
                <a:rPr lang="en-GB" sz="1600" dirty="0">
                  <a:solidFill>
                    <a:schemeClr val="bg1"/>
                  </a:solidFill>
                </a:rPr>
                <a:t> = 50 mm → </a:t>
              </a:r>
              <a:r>
                <a:rPr lang="en-GB" sz="1600" i="1" dirty="0">
                  <a:solidFill>
                    <a:schemeClr val="bg1"/>
                  </a:solidFill>
                </a:rPr>
                <a:t>b</a:t>
              </a:r>
              <a:r>
                <a:rPr lang="en-GB" sz="1600" dirty="0">
                  <a:solidFill>
                    <a:schemeClr val="bg1"/>
                  </a:solidFill>
                </a:rPr>
                <a:t> = 200 mm </a:t>
              </a:r>
            </a:p>
            <a:p>
              <a:r>
                <a:rPr lang="en-GB" sz="1600" dirty="0">
                  <a:solidFill>
                    <a:schemeClr val="bg1"/>
                  </a:solidFill>
                </a:rPr>
                <a:t>For </a:t>
              </a:r>
              <a:r>
                <a:rPr lang="en-GB" sz="1600" i="1" dirty="0">
                  <a:solidFill>
                    <a:schemeClr val="bg1"/>
                  </a:solidFill>
                </a:rPr>
                <a:t>g</a:t>
              </a:r>
              <a:r>
                <a:rPr lang="en-GB" sz="1600" dirty="0">
                  <a:solidFill>
                    <a:schemeClr val="bg1"/>
                  </a:solidFill>
                </a:rPr>
                <a:t> = 60 mm → </a:t>
              </a:r>
              <a:r>
                <a:rPr lang="en-GB" sz="1600" i="1" dirty="0">
                  <a:solidFill>
                    <a:schemeClr val="bg1"/>
                  </a:solidFill>
                </a:rPr>
                <a:t>b</a:t>
              </a:r>
              <a:r>
                <a:rPr lang="en-GB" sz="1600" dirty="0">
                  <a:solidFill>
                    <a:schemeClr val="bg1"/>
                  </a:solidFill>
                </a:rPr>
                <a:t> = 120 mm </a:t>
              </a:r>
            </a:p>
            <a:p>
              <a:r>
                <a:rPr lang="en-GB" sz="1600" dirty="0">
                  <a:solidFill>
                    <a:schemeClr val="bg1"/>
                  </a:solidFill>
                </a:rPr>
                <a:t>For </a:t>
              </a:r>
              <a:r>
                <a:rPr lang="en-GB" sz="1600" i="1" dirty="0">
                  <a:solidFill>
                    <a:schemeClr val="bg1"/>
                  </a:solidFill>
                </a:rPr>
                <a:t>g</a:t>
              </a:r>
              <a:r>
                <a:rPr lang="en-GB" sz="1600" dirty="0">
                  <a:solidFill>
                    <a:schemeClr val="bg1"/>
                  </a:solidFill>
                </a:rPr>
                <a:t> = 65 mm → </a:t>
              </a:r>
              <a:r>
                <a:rPr lang="en-GB" sz="1600" i="1" dirty="0">
                  <a:solidFill>
                    <a:schemeClr val="bg1"/>
                  </a:solidFill>
                </a:rPr>
                <a:t>b</a:t>
              </a:r>
              <a:r>
                <a:rPr lang="en-GB" sz="1600" dirty="0">
                  <a:solidFill>
                    <a:schemeClr val="bg1"/>
                  </a:solidFill>
                </a:rPr>
                <a:t> = 104 mm </a:t>
              </a:r>
            </a:p>
          </p:txBody>
        </p:sp>
        <p:sp>
          <p:nvSpPr>
            <p:cNvPr id="133" name="Rechteck 192">
              <a:extLst>
                <a:ext uri="{FF2B5EF4-FFF2-40B4-BE49-F238E27FC236}">
                  <a16:creationId xmlns:a16="http://schemas.microsoft.com/office/drawing/2014/main" id="{FDF758DD-EB5E-44A1-B9AE-BE1769F54EC7}"/>
                </a:ext>
              </a:extLst>
            </p:cNvPr>
            <p:cNvSpPr/>
            <p:nvPr/>
          </p:nvSpPr>
          <p:spPr>
            <a:xfrm>
              <a:off x="7552216" y="4890553"/>
              <a:ext cx="859126"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4" name="Skupina 133">
              <a:extLst>
                <a:ext uri="{FF2B5EF4-FFF2-40B4-BE49-F238E27FC236}">
                  <a16:creationId xmlns:a16="http://schemas.microsoft.com/office/drawing/2014/main" id="{012C35AB-0389-4789-80BC-3A8E71AF365C}"/>
                </a:ext>
              </a:extLst>
            </p:cNvPr>
            <p:cNvGrpSpPr/>
            <p:nvPr/>
          </p:nvGrpSpPr>
          <p:grpSpPr>
            <a:xfrm>
              <a:off x="7653065" y="5118676"/>
              <a:ext cx="530155" cy="530155"/>
              <a:chOff x="8293216" y="5126967"/>
              <a:chExt cx="530155" cy="530155"/>
            </a:xfrm>
          </p:grpSpPr>
          <p:sp>
            <p:nvSpPr>
              <p:cNvPr id="135" name="Oval 189">
                <a:extLst>
                  <a:ext uri="{FF2B5EF4-FFF2-40B4-BE49-F238E27FC236}">
                    <a16:creationId xmlns:a16="http://schemas.microsoft.com/office/drawing/2014/main" id="{FE99228E-4B50-41BF-931C-B99E1AF94A79}"/>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6" name="Grafik 190" descr="Ausrufezeichen">
                <a:extLst>
                  <a:ext uri="{FF2B5EF4-FFF2-40B4-BE49-F238E27FC236}">
                    <a16:creationId xmlns:a16="http://schemas.microsoft.com/office/drawing/2014/main" id="{7A0716CB-ED89-4F94-AB2F-2060C75F7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75174" y="5215130"/>
                <a:ext cx="366238" cy="366238"/>
              </a:xfrm>
              <a:prstGeom prst="rect">
                <a:avLst/>
              </a:prstGeom>
            </p:spPr>
          </p:pic>
        </p:grpSp>
      </p:grpSp>
      <p:grpSp>
        <p:nvGrpSpPr>
          <p:cNvPr id="137" name="Skupina 136">
            <a:extLst>
              <a:ext uri="{FF2B5EF4-FFF2-40B4-BE49-F238E27FC236}">
                <a16:creationId xmlns:a16="http://schemas.microsoft.com/office/drawing/2014/main" id="{9FC11349-5AC7-4817-9A7D-616A38DF9FA4}"/>
              </a:ext>
            </a:extLst>
          </p:cNvPr>
          <p:cNvGrpSpPr/>
          <p:nvPr/>
        </p:nvGrpSpPr>
        <p:grpSpPr>
          <a:xfrm>
            <a:off x="1277807" y="3049557"/>
            <a:ext cx="6929742" cy="2107250"/>
            <a:chOff x="1627898" y="868238"/>
            <a:chExt cx="6929742" cy="2107250"/>
          </a:xfrm>
        </p:grpSpPr>
        <p:grpSp>
          <p:nvGrpSpPr>
            <p:cNvPr id="138" name="Skupina 137">
              <a:extLst>
                <a:ext uri="{FF2B5EF4-FFF2-40B4-BE49-F238E27FC236}">
                  <a16:creationId xmlns:a16="http://schemas.microsoft.com/office/drawing/2014/main" id="{A9E7B152-EA53-421B-846D-BAE9B4995408}"/>
                </a:ext>
              </a:extLst>
            </p:cNvPr>
            <p:cNvGrpSpPr/>
            <p:nvPr/>
          </p:nvGrpSpPr>
          <p:grpSpPr>
            <a:xfrm>
              <a:off x="2616173" y="1062772"/>
              <a:ext cx="4972322" cy="1554087"/>
              <a:chOff x="4385462" y="3437650"/>
              <a:chExt cx="4972322" cy="1554087"/>
            </a:xfrm>
          </p:grpSpPr>
          <p:cxnSp>
            <p:nvCxnSpPr>
              <p:cNvPr id="154" name="Přímá spojnice 153">
                <a:extLst>
                  <a:ext uri="{FF2B5EF4-FFF2-40B4-BE49-F238E27FC236}">
                    <a16:creationId xmlns:a16="http://schemas.microsoft.com/office/drawing/2014/main" id="{1B0687BE-676A-462E-B74C-D159907A40AF}"/>
                  </a:ext>
                </a:extLst>
              </p:cNvPr>
              <p:cNvCxnSpPr>
                <a:cxnSpLocks/>
              </p:cNvCxnSpPr>
              <p:nvPr/>
            </p:nvCxnSpPr>
            <p:spPr>
              <a:xfrm>
                <a:off x="7550786"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5" name="Přímá spojnice 154">
                <a:extLst>
                  <a:ext uri="{FF2B5EF4-FFF2-40B4-BE49-F238E27FC236}">
                    <a16:creationId xmlns:a16="http://schemas.microsoft.com/office/drawing/2014/main" id="{0364D50A-5AFA-4A53-A313-845B64EA469F}"/>
                  </a:ext>
                </a:extLst>
              </p:cNvPr>
              <p:cNvCxnSpPr>
                <a:cxnSpLocks/>
              </p:cNvCxnSpPr>
              <p:nvPr/>
            </p:nvCxnSpPr>
            <p:spPr>
              <a:xfrm>
                <a:off x="8477235"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6" name="Přímá spojnice 155">
                <a:extLst>
                  <a:ext uri="{FF2B5EF4-FFF2-40B4-BE49-F238E27FC236}">
                    <a16:creationId xmlns:a16="http://schemas.microsoft.com/office/drawing/2014/main" id="{C31A2001-65E0-49A0-9827-68743E87B973}"/>
                  </a:ext>
                </a:extLst>
              </p:cNvPr>
              <p:cNvCxnSpPr>
                <a:cxnSpLocks/>
              </p:cNvCxnSpPr>
              <p:nvPr/>
            </p:nvCxnSpPr>
            <p:spPr>
              <a:xfrm>
                <a:off x="5781598"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7" name="Přímá spojnice 156">
                <a:extLst>
                  <a:ext uri="{FF2B5EF4-FFF2-40B4-BE49-F238E27FC236}">
                    <a16:creationId xmlns:a16="http://schemas.microsoft.com/office/drawing/2014/main" id="{B6C9D5D1-1A40-470B-9367-E8241DE8D6CB}"/>
                  </a:ext>
                </a:extLst>
              </p:cNvPr>
              <p:cNvCxnSpPr>
                <a:cxnSpLocks/>
              </p:cNvCxnSpPr>
              <p:nvPr/>
            </p:nvCxnSpPr>
            <p:spPr>
              <a:xfrm>
                <a:off x="4860564"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2" name="Přímá spojnice 151">
                <a:extLst>
                  <a:ext uri="{FF2B5EF4-FFF2-40B4-BE49-F238E27FC236}">
                    <a16:creationId xmlns:a16="http://schemas.microsoft.com/office/drawing/2014/main" id="{F1D6FE8F-A0D8-4BA5-BCFE-F4A647D473C5}"/>
                  </a:ext>
                </a:extLst>
              </p:cNvPr>
              <p:cNvCxnSpPr>
                <a:cxnSpLocks/>
              </p:cNvCxnSpPr>
              <p:nvPr/>
            </p:nvCxnSpPr>
            <p:spPr>
              <a:xfrm>
                <a:off x="4385462" y="4250171"/>
                <a:ext cx="497232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53" name="Přímá spojnice se šipkou 152">
                <a:extLst>
                  <a:ext uri="{FF2B5EF4-FFF2-40B4-BE49-F238E27FC236}">
                    <a16:creationId xmlns:a16="http://schemas.microsoft.com/office/drawing/2014/main" id="{8C325608-1064-4F9F-882A-6F226207A653}"/>
                  </a:ext>
                </a:extLst>
              </p:cNvPr>
              <p:cNvCxnSpPr>
                <a:cxnSpLocks/>
              </p:cNvCxnSpPr>
              <p:nvPr/>
            </p:nvCxnSpPr>
            <p:spPr>
              <a:xfrm>
                <a:off x="6664349" y="3437650"/>
                <a:ext cx="0" cy="155408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Přímá spojnice 157">
                <a:extLst>
                  <a:ext uri="{FF2B5EF4-FFF2-40B4-BE49-F238E27FC236}">
                    <a16:creationId xmlns:a16="http://schemas.microsoft.com/office/drawing/2014/main" id="{1F08E6EA-F9EF-4684-8FC8-52F12757662E}"/>
                  </a:ext>
                </a:extLst>
              </p:cNvPr>
              <p:cNvCxnSpPr>
                <a:cxnSpLocks/>
              </p:cNvCxnSpPr>
              <p:nvPr/>
            </p:nvCxnSpPr>
            <p:spPr>
              <a:xfrm>
                <a:off x="5285461" y="3876641"/>
                <a:ext cx="1378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Přímá spojnice 158">
                <a:extLst>
                  <a:ext uri="{FF2B5EF4-FFF2-40B4-BE49-F238E27FC236}">
                    <a16:creationId xmlns:a16="http://schemas.microsoft.com/office/drawing/2014/main" id="{72ECA7F2-33F4-47FE-8DA8-291996DD8BED}"/>
                  </a:ext>
                </a:extLst>
              </p:cNvPr>
              <p:cNvCxnSpPr>
                <a:cxnSpLocks/>
                <a:endCxn id="163" idx="0"/>
              </p:cNvCxnSpPr>
              <p:nvPr/>
            </p:nvCxnSpPr>
            <p:spPr>
              <a:xfrm flipV="1">
                <a:off x="6667977" y="4948360"/>
                <a:ext cx="2590807" cy="805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Přímá spojnice 159">
                <a:extLst>
                  <a:ext uri="{FF2B5EF4-FFF2-40B4-BE49-F238E27FC236}">
                    <a16:creationId xmlns:a16="http://schemas.microsoft.com/office/drawing/2014/main" id="{42855D7A-B301-4694-9CAB-1C5F56E1A611}"/>
                  </a:ext>
                </a:extLst>
              </p:cNvPr>
              <p:cNvCxnSpPr>
                <a:cxnSpLocks/>
              </p:cNvCxnSpPr>
              <p:nvPr/>
            </p:nvCxnSpPr>
            <p:spPr>
              <a:xfrm>
                <a:off x="5285461" y="3880605"/>
                <a:ext cx="1378887" cy="10758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Přímá spojnice 160">
                <a:extLst>
                  <a:ext uri="{FF2B5EF4-FFF2-40B4-BE49-F238E27FC236}">
                    <a16:creationId xmlns:a16="http://schemas.microsoft.com/office/drawing/2014/main" id="{27491F40-5833-41A4-948A-1527EAD80D50}"/>
                  </a:ext>
                </a:extLst>
              </p:cNvPr>
              <p:cNvCxnSpPr>
                <a:cxnSpLocks/>
                <a:endCxn id="163" idx="0"/>
              </p:cNvCxnSpPr>
              <p:nvPr/>
            </p:nvCxnSpPr>
            <p:spPr>
              <a:xfrm>
                <a:off x="6658073" y="3869138"/>
                <a:ext cx="2600711" cy="10792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9145B63C-35E7-4CFB-97D6-8316701B8700}"/>
                  </a:ext>
                </a:extLst>
              </p:cNvPr>
              <p:cNvCxnSpPr>
                <a:cxnSpLocks/>
                <a:endCxn id="163" idx="0"/>
              </p:cNvCxnSpPr>
              <p:nvPr/>
            </p:nvCxnSpPr>
            <p:spPr>
              <a:xfrm>
                <a:off x="5305444" y="3883614"/>
                <a:ext cx="3953340" cy="10647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3" name="Šipka: nahoru 162">
                <a:extLst>
                  <a:ext uri="{FF2B5EF4-FFF2-40B4-BE49-F238E27FC236}">
                    <a16:creationId xmlns:a16="http://schemas.microsoft.com/office/drawing/2014/main" id="{26763C22-4636-41A0-A9EB-A3C63EC233F1}"/>
                  </a:ext>
                </a:extLst>
              </p:cNvPr>
              <p:cNvSpPr/>
              <p:nvPr/>
            </p:nvSpPr>
            <p:spPr>
              <a:xfrm flipV="1">
                <a:off x="9159784" y="4259424"/>
                <a:ext cx="198000" cy="688936"/>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Šipka: nahoru 163">
                <a:extLst>
                  <a:ext uri="{FF2B5EF4-FFF2-40B4-BE49-F238E27FC236}">
                    <a16:creationId xmlns:a16="http://schemas.microsoft.com/office/drawing/2014/main" id="{3B9F8899-8308-4DDC-B4BD-107E580DB5CC}"/>
                  </a:ext>
                </a:extLst>
              </p:cNvPr>
              <p:cNvSpPr/>
              <p:nvPr/>
            </p:nvSpPr>
            <p:spPr>
              <a:xfrm>
                <a:off x="5231461" y="3876641"/>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9" name="Levá složená závorka 138">
              <a:extLst>
                <a:ext uri="{FF2B5EF4-FFF2-40B4-BE49-F238E27FC236}">
                  <a16:creationId xmlns:a16="http://schemas.microsoft.com/office/drawing/2014/main" id="{5276A6AF-8F60-4BAC-966D-B9EFE5A1C81F}"/>
                </a:ext>
              </a:extLst>
            </p:cNvPr>
            <p:cNvSpPr/>
            <p:nvPr/>
          </p:nvSpPr>
          <p:spPr>
            <a:xfrm rot="5400000" flipH="1">
              <a:off x="4054589" y="1804371"/>
              <a:ext cx="305233" cy="1382963"/>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0" name="Obdélník 139">
              <a:extLst>
                <a:ext uri="{FF2B5EF4-FFF2-40B4-BE49-F238E27FC236}">
                  <a16:creationId xmlns:a16="http://schemas.microsoft.com/office/drawing/2014/main" id="{6B26AEC3-4FD0-44AF-93B3-DE83ACB88416}"/>
                </a:ext>
              </a:extLst>
            </p:cNvPr>
            <p:cNvSpPr/>
            <p:nvPr/>
          </p:nvSpPr>
          <p:spPr>
            <a:xfrm>
              <a:off x="5642634" y="1090837"/>
              <a:ext cx="231154" cy="276999"/>
            </a:xfrm>
            <a:prstGeom prst="rect">
              <a:avLst/>
            </a:prstGeom>
          </p:spPr>
          <p:txBody>
            <a:bodyPr wrap="none">
              <a:spAutoFit/>
            </a:bodyPr>
            <a:lstStyle/>
            <a:p>
              <a:r>
                <a:rPr lang="en-GB" sz="1200" i="1"/>
                <a:t>f</a:t>
              </a:r>
              <a:endParaRPr lang="en-GB" sz="1200"/>
            </a:p>
          </p:txBody>
        </p:sp>
        <p:sp>
          <p:nvSpPr>
            <p:cNvPr id="141" name="Obdélník 140">
              <a:extLst>
                <a:ext uri="{FF2B5EF4-FFF2-40B4-BE49-F238E27FC236}">
                  <a16:creationId xmlns:a16="http://schemas.microsoft.com/office/drawing/2014/main" id="{85BCE788-4AAB-4ED7-B397-A49713A3463F}"/>
                </a:ext>
              </a:extLst>
            </p:cNvPr>
            <p:cNvSpPr/>
            <p:nvPr/>
          </p:nvSpPr>
          <p:spPr>
            <a:xfrm>
              <a:off x="3896732" y="1089220"/>
              <a:ext cx="231154" cy="276999"/>
            </a:xfrm>
            <a:prstGeom prst="rect">
              <a:avLst/>
            </a:prstGeom>
          </p:spPr>
          <p:txBody>
            <a:bodyPr wrap="none">
              <a:spAutoFit/>
            </a:bodyPr>
            <a:lstStyle/>
            <a:p>
              <a:r>
                <a:rPr lang="en-GB" sz="1200" i="1"/>
                <a:t>f</a:t>
              </a:r>
              <a:endParaRPr lang="en-GB" sz="1200"/>
            </a:p>
          </p:txBody>
        </p:sp>
        <p:sp>
          <p:nvSpPr>
            <p:cNvPr id="142" name="Obdélník 141">
              <a:extLst>
                <a:ext uri="{FF2B5EF4-FFF2-40B4-BE49-F238E27FC236}">
                  <a16:creationId xmlns:a16="http://schemas.microsoft.com/office/drawing/2014/main" id="{5374CF4C-303A-418E-894C-0333B756EC1B}"/>
                </a:ext>
              </a:extLst>
            </p:cNvPr>
            <p:cNvSpPr/>
            <p:nvPr/>
          </p:nvSpPr>
          <p:spPr>
            <a:xfrm>
              <a:off x="6501564" y="1087113"/>
              <a:ext cx="386644" cy="276999"/>
            </a:xfrm>
            <a:prstGeom prst="rect">
              <a:avLst/>
            </a:prstGeom>
          </p:spPr>
          <p:txBody>
            <a:bodyPr wrap="none">
              <a:spAutoFit/>
            </a:bodyPr>
            <a:lstStyle/>
            <a:p>
              <a:r>
                <a:rPr lang="en-GB" sz="1200" i="1"/>
                <a:t>2×f</a:t>
              </a:r>
              <a:endParaRPr lang="en-GB" sz="1200"/>
            </a:p>
          </p:txBody>
        </p:sp>
        <p:sp>
          <p:nvSpPr>
            <p:cNvPr id="143" name="Obdélník 142">
              <a:extLst>
                <a:ext uri="{FF2B5EF4-FFF2-40B4-BE49-F238E27FC236}">
                  <a16:creationId xmlns:a16="http://schemas.microsoft.com/office/drawing/2014/main" id="{DF6CE165-E818-4BCD-935F-1D8054E5DD1C}"/>
                </a:ext>
              </a:extLst>
            </p:cNvPr>
            <p:cNvSpPr/>
            <p:nvPr/>
          </p:nvSpPr>
          <p:spPr>
            <a:xfrm>
              <a:off x="2900511" y="1094121"/>
              <a:ext cx="386644" cy="276999"/>
            </a:xfrm>
            <a:prstGeom prst="rect">
              <a:avLst/>
            </a:prstGeom>
          </p:spPr>
          <p:txBody>
            <a:bodyPr wrap="none">
              <a:spAutoFit/>
            </a:bodyPr>
            <a:lstStyle/>
            <a:p>
              <a:r>
                <a:rPr lang="en-GB" sz="1200" i="1"/>
                <a:t>2×f</a:t>
              </a:r>
              <a:endParaRPr lang="en-GB" sz="1200"/>
            </a:p>
          </p:txBody>
        </p:sp>
        <p:cxnSp>
          <p:nvCxnSpPr>
            <p:cNvPr id="144" name="Přímá spojnice 143">
              <a:extLst>
                <a:ext uri="{FF2B5EF4-FFF2-40B4-BE49-F238E27FC236}">
                  <a16:creationId xmlns:a16="http://schemas.microsoft.com/office/drawing/2014/main" id="{833AE623-A123-4495-8ADA-40FC84B62BB5}"/>
                </a:ext>
              </a:extLst>
            </p:cNvPr>
            <p:cNvCxnSpPr>
              <a:cxnSpLocks/>
            </p:cNvCxnSpPr>
            <p:nvPr/>
          </p:nvCxnSpPr>
          <p:spPr>
            <a:xfrm>
              <a:off x="3516172" y="1425293"/>
              <a:ext cx="0" cy="900000"/>
            </a:xfrm>
            <a:prstGeom prst="line">
              <a:avLst/>
            </a:prstGeom>
            <a:ln w="28575">
              <a:solidFill>
                <a:srgbClr val="00A07A"/>
              </a:solidFill>
              <a:prstDash val="sysDot"/>
            </a:ln>
          </p:spPr>
          <p:style>
            <a:lnRef idx="1">
              <a:schemeClr val="accent1"/>
            </a:lnRef>
            <a:fillRef idx="0">
              <a:schemeClr val="accent1"/>
            </a:fillRef>
            <a:effectRef idx="0">
              <a:schemeClr val="accent1"/>
            </a:effectRef>
            <a:fontRef idx="minor">
              <a:schemeClr val="tx1"/>
            </a:fontRef>
          </p:style>
        </p:cxnSp>
        <p:cxnSp>
          <p:nvCxnSpPr>
            <p:cNvPr id="145" name="Přímá spojnice 144">
              <a:extLst>
                <a:ext uri="{FF2B5EF4-FFF2-40B4-BE49-F238E27FC236}">
                  <a16:creationId xmlns:a16="http://schemas.microsoft.com/office/drawing/2014/main" id="{62D311AD-7DF6-40C4-8A7E-5DD58A603E66}"/>
                </a:ext>
              </a:extLst>
            </p:cNvPr>
            <p:cNvCxnSpPr>
              <a:cxnSpLocks/>
            </p:cNvCxnSpPr>
            <p:nvPr/>
          </p:nvCxnSpPr>
          <p:spPr>
            <a:xfrm>
              <a:off x="7489941" y="1410237"/>
              <a:ext cx="0" cy="900000"/>
            </a:xfrm>
            <a:prstGeom prst="line">
              <a:avLst/>
            </a:prstGeom>
            <a:ln w="28575">
              <a:solidFill>
                <a:srgbClr val="00A07A"/>
              </a:solidFill>
              <a:prstDash val="sysDot"/>
            </a:ln>
          </p:spPr>
          <p:style>
            <a:lnRef idx="1">
              <a:schemeClr val="accent1"/>
            </a:lnRef>
            <a:fillRef idx="0">
              <a:schemeClr val="accent1"/>
            </a:fillRef>
            <a:effectRef idx="0">
              <a:schemeClr val="accent1"/>
            </a:effectRef>
            <a:fontRef idx="minor">
              <a:schemeClr val="tx1"/>
            </a:fontRef>
          </p:style>
        </p:cxnSp>
        <p:sp>
          <p:nvSpPr>
            <p:cNvPr id="146" name="TextovéPole 145">
              <a:extLst>
                <a:ext uri="{FF2B5EF4-FFF2-40B4-BE49-F238E27FC236}">
                  <a16:creationId xmlns:a16="http://schemas.microsoft.com/office/drawing/2014/main" id="{A03C5E4F-36D7-4C19-8562-59A19D020033}"/>
                </a:ext>
              </a:extLst>
            </p:cNvPr>
            <p:cNvSpPr txBox="1"/>
            <p:nvPr/>
          </p:nvSpPr>
          <p:spPr>
            <a:xfrm flipH="1">
              <a:off x="3042365" y="2698489"/>
              <a:ext cx="1303177" cy="276999"/>
            </a:xfrm>
            <a:prstGeom prst="rect">
              <a:avLst/>
            </a:prstGeom>
            <a:noFill/>
          </p:spPr>
          <p:txBody>
            <a:bodyPr wrap="none" rtlCol="0">
              <a:spAutoFit/>
            </a:bodyPr>
            <a:lstStyle/>
            <a:p>
              <a:r>
                <a:rPr lang="en-GB" sz="1200"/>
                <a:t>Object distance </a:t>
              </a:r>
              <a:r>
                <a:rPr lang="en-GB" sz="1200" i="1"/>
                <a:t>g</a:t>
              </a:r>
              <a:r>
                <a:rPr lang="en-GB" sz="1200"/>
                <a:t> </a:t>
              </a:r>
            </a:p>
          </p:txBody>
        </p:sp>
        <p:sp>
          <p:nvSpPr>
            <p:cNvPr id="147" name="TextovéPole 146">
              <a:extLst>
                <a:ext uri="{FF2B5EF4-FFF2-40B4-BE49-F238E27FC236}">
                  <a16:creationId xmlns:a16="http://schemas.microsoft.com/office/drawing/2014/main" id="{CC5B779F-0D83-4866-92C1-580271BAA4AE}"/>
                </a:ext>
              </a:extLst>
            </p:cNvPr>
            <p:cNvSpPr txBox="1"/>
            <p:nvPr/>
          </p:nvSpPr>
          <p:spPr>
            <a:xfrm flipH="1">
              <a:off x="5327382" y="2694848"/>
              <a:ext cx="1273041" cy="276999"/>
            </a:xfrm>
            <a:prstGeom prst="rect">
              <a:avLst/>
            </a:prstGeom>
            <a:noFill/>
          </p:spPr>
          <p:txBody>
            <a:bodyPr wrap="none" rtlCol="0">
              <a:spAutoFit/>
            </a:bodyPr>
            <a:lstStyle/>
            <a:p>
              <a:r>
                <a:rPr lang="en-GB" sz="1200"/>
                <a:t>Image distance </a:t>
              </a:r>
              <a:r>
                <a:rPr lang="en-GB" sz="1200" i="1"/>
                <a:t>b</a:t>
              </a:r>
              <a:r>
                <a:rPr lang="en-GB" sz="1200"/>
                <a:t> </a:t>
              </a:r>
            </a:p>
          </p:txBody>
        </p:sp>
        <p:sp>
          <p:nvSpPr>
            <p:cNvPr id="148" name="Levá složená závorka 147">
              <a:extLst>
                <a:ext uri="{FF2B5EF4-FFF2-40B4-BE49-F238E27FC236}">
                  <a16:creationId xmlns:a16="http://schemas.microsoft.com/office/drawing/2014/main" id="{B61F292B-A533-4779-8F3A-7C835EC07CD8}"/>
                </a:ext>
              </a:extLst>
            </p:cNvPr>
            <p:cNvSpPr/>
            <p:nvPr/>
          </p:nvSpPr>
          <p:spPr>
            <a:xfrm rot="5400000" flipH="1">
              <a:off x="6037841" y="1208391"/>
              <a:ext cx="305233" cy="2590799"/>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9" name="TextovéPole 148">
              <a:extLst>
                <a:ext uri="{FF2B5EF4-FFF2-40B4-BE49-F238E27FC236}">
                  <a16:creationId xmlns:a16="http://schemas.microsoft.com/office/drawing/2014/main" id="{505CDE0C-50CF-4ACB-8ED4-F11128AEC22F}"/>
                </a:ext>
              </a:extLst>
            </p:cNvPr>
            <p:cNvSpPr txBox="1"/>
            <p:nvPr/>
          </p:nvSpPr>
          <p:spPr>
            <a:xfrm flipH="1">
              <a:off x="5353140" y="868238"/>
              <a:ext cx="937180" cy="276999"/>
            </a:xfrm>
            <a:prstGeom prst="rect">
              <a:avLst/>
            </a:prstGeom>
            <a:noFill/>
          </p:spPr>
          <p:txBody>
            <a:bodyPr wrap="none" rtlCol="0">
              <a:spAutoFit/>
            </a:bodyPr>
            <a:lstStyle/>
            <a:p>
              <a:r>
                <a:rPr lang="en-GB" sz="1200"/>
                <a:t>Focal length</a:t>
              </a:r>
            </a:p>
          </p:txBody>
        </p:sp>
        <p:sp>
          <p:nvSpPr>
            <p:cNvPr id="150" name="TextovéPole 149">
              <a:extLst>
                <a:ext uri="{FF2B5EF4-FFF2-40B4-BE49-F238E27FC236}">
                  <a16:creationId xmlns:a16="http://schemas.microsoft.com/office/drawing/2014/main" id="{4BC6B42D-006F-4DF2-ABBF-5C38F77C10BF}"/>
                </a:ext>
              </a:extLst>
            </p:cNvPr>
            <p:cNvSpPr txBox="1"/>
            <p:nvPr/>
          </p:nvSpPr>
          <p:spPr>
            <a:xfrm flipH="1">
              <a:off x="1627898" y="1516103"/>
              <a:ext cx="997132" cy="276999"/>
            </a:xfrm>
            <a:prstGeom prst="rect">
              <a:avLst/>
            </a:prstGeom>
            <a:noFill/>
          </p:spPr>
          <p:txBody>
            <a:bodyPr wrap="none" rtlCol="0">
              <a:spAutoFit/>
            </a:bodyPr>
            <a:lstStyle/>
            <a:p>
              <a:r>
                <a:rPr lang="en-GB" sz="1200"/>
                <a:t>Object size </a:t>
              </a:r>
              <a:r>
                <a:rPr lang="en-GB" sz="1200" i="1"/>
                <a:t>G</a:t>
              </a:r>
            </a:p>
          </p:txBody>
        </p:sp>
        <p:sp>
          <p:nvSpPr>
            <p:cNvPr id="151" name="TextovéPole 150">
              <a:extLst>
                <a:ext uri="{FF2B5EF4-FFF2-40B4-BE49-F238E27FC236}">
                  <a16:creationId xmlns:a16="http://schemas.microsoft.com/office/drawing/2014/main" id="{F84667F2-DADE-42A7-A7E5-6B8FE92CF453}"/>
                </a:ext>
              </a:extLst>
            </p:cNvPr>
            <p:cNvSpPr txBox="1"/>
            <p:nvPr/>
          </p:nvSpPr>
          <p:spPr>
            <a:xfrm flipH="1">
              <a:off x="7605072" y="1884546"/>
              <a:ext cx="952568" cy="276999"/>
            </a:xfrm>
            <a:prstGeom prst="rect">
              <a:avLst/>
            </a:prstGeom>
            <a:noFill/>
          </p:spPr>
          <p:txBody>
            <a:bodyPr wrap="none" rtlCol="0">
              <a:spAutoFit/>
            </a:bodyPr>
            <a:lstStyle/>
            <a:p>
              <a:r>
                <a:rPr lang="en-GB" sz="1200"/>
                <a:t>Image size </a:t>
              </a:r>
              <a:r>
                <a:rPr lang="en-GB" sz="1200" i="1"/>
                <a:t>B</a:t>
              </a:r>
            </a:p>
          </p:txBody>
        </p:sp>
      </p:grpSp>
    </p:spTree>
    <p:extLst>
      <p:ext uri="{BB962C8B-B14F-4D97-AF65-F5344CB8AC3E}">
        <p14:creationId xmlns:p14="http://schemas.microsoft.com/office/powerpoint/2010/main" val="3422246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2" name="Obdélník 91">
            <a:extLst>
              <a:ext uri="{FF2B5EF4-FFF2-40B4-BE49-F238E27FC236}">
                <a16:creationId xmlns:a16="http://schemas.microsoft.com/office/drawing/2014/main" id="{31879B66-4383-4B81-B626-E02158E2B6CE}"/>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3" name="Grafik 13">
            <a:extLst>
              <a:ext uri="{FF2B5EF4-FFF2-40B4-BE49-F238E27FC236}">
                <a16:creationId xmlns:a16="http://schemas.microsoft.com/office/drawing/2014/main" id="{B95418E7-100B-4A15-B89E-0CA10481228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4" name="TextovéPole 93">
            <a:extLst>
              <a:ext uri="{FF2B5EF4-FFF2-40B4-BE49-F238E27FC236}">
                <a16:creationId xmlns:a16="http://schemas.microsoft.com/office/drawing/2014/main" id="{53DFF285-F60F-4329-9D5F-DBB87C945B33}"/>
              </a:ext>
            </a:extLst>
          </p:cNvPr>
          <p:cNvSpPr txBox="1"/>
          <p:nvPr/>
        </p:nvSpPr>
        <p:spPr>
          <a:xfrm>
            <a:off x="2535977" y="577653"/>
            <a:ext cx="5669885" cy="646331"/>
          </a:xfrm>
          <a:prstGeom prst="rect">
            <a:avLst/>
          </a:prstGeom>
          <a:noFill/>
        </p:spPr>
        <p:txBody>
          <a:bodyPr wrap="none" rtlCol="0">
            <a:spAutoFit/>
          </a:bodyPr>
          <a:lstStyle/>
          <a:p>
            <a:r>
              <a:rPr lang="en-GB" sz="3600" dirty="0"/>
              <a:t>What is a Galilean telescope?</a:t>
            </a:r>
          </a:p>
        </p:txBody>
      </p:sp>
      <p:sp>
        <p:nvSpPr>
          <p:cNvPr id="207" name="TextovéPole 206">
            <a:extLst>
              <a:ext uri="{FF2B5EF4-FFF2-40B4-BE49-F238E27FC236}">
                <a16:creationId xmlns:a16="http://schemas.microsoft.com/office/drawing/2014/main" id="{7ADC8995-BAA7-443B-A855-792A398DCD40}"/>
              </a:ext>
            </a:extLst>
          </p:cNvPr>
          <p:cNvSpPr txBox="1"/>
          <p:nvPr/>
        </p:nvSpPr>
        <p:spPr>
          <a:xfrm>
            <a:off x="639625" y="1683255"/>
            <a:ext cx="8875173" cy="338554"/>
          </a:xfrm>
          <a:prstGeom prst="rect">
            <a:avLst/>
          </a:prstGeom>
          <a:noFill/>
        </p:spPr>
        <p:txBody>
          <a:bodyPr wrap="square" rtlCol="0">
            <a:spAutoFit/>
          </a:bodyPr>
          <a:lstStyle/>
          <a:p>
            <a:r>
              <a:rPr lang="en-GB" sz="1600" dirty="0"/>
              <a:t>Place the lenses as shown in the scheme here and look through the telescope on a far away object. </a:t>
            </a:r>
          </a:p>
        </p:txBody>
      </p:sp>
      <p:grpSp>
        <p:nvGrpSpPr>
          <p:cNvPr id="4" name="Skupina 3">
            <a:extLst>
              <a:ext uri="{FF2B5EF4-FFF2-40B4-BE49-F238E27FC236}">
                <a16:creationId xmlns:a16="http://schemas.microsoft.com/office/drawing/2014/main" id="{64F83192-8689-407A-B9E8-5A44F5695BD3}"/>
              </a:ext>
            </a:extLst>
          </p:cNvPr>
          <p:cNvGrpSpPr/>
          <p:nvPr/>
        </p:nvGrpSpPr>
        <p:grpSpPr>
          <a:xfrm>
            <a:off x="2343355" y="2119735"/>
            <a:ext cx="5351286" cy="2463091"/>
            <a:chOff x="2343355" y="2119735"/>
            <a:chExt cx="5351286" cy="2463091"/>
          </a:xfrm>
        </p:grpSpPr>
        <p:grpSp>
          <p:nvGrpSpPr>
            <p:cNvPr id="214" name="Skupina 213">
              <a:extLst>
                <a:ext uri="{FF2B5EF4-FFF2-40B4-BE49-F238E27FC236}">
                  <a16:creationId xmlns:a16="http://schemas.microsoft.com/office/drawing/2014/main" id="{60D16CDD-0BB2-4A4B-8A8E-F1594341B517}"/>
                </a:ext>
              </a:extLst>
            </p:cNvPr>
            <p:cNvGrpSpPr/>
            <p:nvPr/>
          </p:nvGrpSpPr>
          <p:grpSpPr>
            <a:xfrm>
              <a:off x="5230205" y="2904481"/>
              <a:ext cx="1080000" cy="900000"/>
              <a:chOff x="3479527" y="1883742"/>
              <a:chExt cx="1959723" cy="1389261"/>
            </a:xfrm>
          </p:grpSpPr>
          <p:sp>
            <p:nvSpPr>
              <p:cNvPr id="216" name="Obdélník 215">
                <a:extLst>
                  <a:ext uri="{FF2B5EF4-FFF2-40B4-BE49-F238E27FC236}">
                    <a16:creationId xmlns:a16="http://schemas.microsoft.com/office/drawing/2014/main" id="{91A67B45-4306-4BAB-B05D-04748232EDBF}"/>
                  </a:ext>
                </a:extLst>
              </p:cNvPr>
              <p:cNvSpPr/>
              <p:nvPr/>
            </p:nvSpPr>
            <p:spPr>
              <a:xfrm>
                <a:off x="3934346" y="1883742"/>
                <a:ext cx="1018653" cy="138926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Částečný kruh 216">
                <a:extLst>
                  <a:ext uri="{FF2B5EF4-FFF2-40B4-BE49-F238E27FC236}">
                    <a16:creationId xmlns:a16="http://schemas.microsoft.com/office/drawing/2014/main" id="{43CF2C79-FD6F-4F48-B15C-203E9340DCB1}"/>
                  </a:ext>
                </a:extLst>
              </p:cNvPr>
              <p:cNvSpPr/>
              <p:nvPr/>
            </p:nvSpPr>
            <p:spPr>
              <a:xfrm>
                <a:off x="4554610" y="1883742"/>
                <a:ext cx="884640" cy="1389259"/>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8" name="Částečný kruh 217">
                <a:extLst>
                  <a:ext uri="{FF2B5EF4-FFF2-40B4-BE49-F238E27FC236}">
                    <a16:creationId xmlns:a16="http://schemas.microsoft.com/office/drawing/2014/main" id="{AC740E9F-BEBC-4435-8203-1D42D47AD31E}"/>
                  </a:ext>
                </a:extLst>
              </p:cNvPr>
              <p:cNvSpPr/>
              <p:nvPr/>
            </p:nvSpPr>
            <p:spPr>
              <a:xfrm flipH="1">
                <a:off x="3479527" y="1883742"/>
                <a:ext cx="884640" cy="1389260"/>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22" name="Obdélník 121">
              <a:extLst>
                <a:ext uri="{FF2B5EF4-FFF2-40B4-BE49-F238E27FC236}">
                  <a16:creationId xmlns:a16="http://schemas.microsoft.com/office/drawing/2014/main" id="{ACE077AD-3BCC-4633-B5C0-0EEE238727A6}"/>
                </a:ext>
              </a:extLst>
            </p:cNvPr>
            <p:cNvSpPr/>
            <p:nvPr/>
          </p:nvSpPr>
          <p:spPr>
            <a:xfrm>
              <a:off x="2343355" y="2911432"/>
              <a:ext cx="1605452" cy="89304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bdélník 122">
              <a:extLst>
                <a:ext uri="{FF2B5EF4-FFF2-40B4-BE49-F238E27FC236}">
                  <a16:creationId xmlns:a16="http://schemas.microsoft.com/office/drawing/2014/main" id="{E7C28554-6867-4AB3-8C5B-E39E77041BFD}"/>
                </a:ext>
              </a:extLst>
            </p:cNvPr>
            <p:cNvSpPr/>
            <p:nvPr/>
          </p:nvSpPr>
          <p:spPr>
            <a:xfrm>
              <a:off x="5818484" y="3156710"/>
              <a:ext cx="1205091" cy="404923"/>
            </a:xfrm>
            <a:custGeom>
              <a:avLst/>
              <a:gdLst>
                <a:gd name="connsiteX0" fmla="*/ 0 w 1214718"/>
                <a:gd name="connsiteY0" fmla="*/ 0 h 403158"/>
                <a:gd name="connsiteX1" fmla="*/ 1214718 w 1214718"/>
                <a:gd name="connsiteY1" fmla="*/ 0 h 403158"/>
                <a:gd name="connsiteX2" fmla="*/ 1214718 w 1214718"/>
                <a:gd name="connsiteY2" fmla="*/ 403158 h 403158"/>
                <a:gd name="connsiteX3" fmla="*/ 0 w 1214718"/>
                <a:gd name="connsiteY3" fmla="*/ 403158 h 403158"/>
                <a:gd name="connsiteX4" fmla="*/ 0 w 1214718"/>
                <a:gd name="connsiteY4" fmla="*/ 0 h 403158"/>
                <a:gd name="connsiteX0" fmla="*/ 28244 w 1214718"/>
                <a:gd name="connsiteY0" fmla="*/ 1765 h 403158"/>
                <a:gd name="connsiteX1" fmla="*/ 1214718 w 1214718"/>
                <a:gd name="connsiteY1" fmla="*/ 0 h 403158"/>
                <a:gd name="connsiteX2" fmla="*/ 1214718 w 1214718"/>
                <a:gd name="connsiteY2" fmla="*/ 403158 h 403158"/>
                <a:gd name="connsiteX3" fmla="*/ 0 w 1214718"/>
                <a:gd name="connsiteY3" fmla="*/ 403158 h 403158"/>
                <a:gd name="connsiteX4" fmla="*/ 28244 w 1214718"/>
                <a:gd name="connsiteY4" fmla="*/ 1765 h 403158"/>
                <a:gd name="connsiteX0" fmla="*/ 0 w 1186474"/>
                <a:gd name="connsiteY0" fmla="*/ 1765 h 404923"/>
                <a:gd name="connsiteX1" fmla="*/ 1186474 w 1186474"/>
                <a:gd name="connsiteY1" fmla="*/ 0 h 404923"/>
                <a:gd name="connsiteX2" fmla="*/ 1186474 w 1186474"/>
                <a:gd name="connsiteY2" fmla="*/ 403158 h 404923"/>
                <a:gd name="connsiteX3" fmla="*/ 5296 w 1186474"/>
                <a:gd name="connsiteY3" fmla="*/ 404923 h 404923"/>
                <a:gd name="connsiteX4" fmla="*/ 0 w 1186474"/>
                <a:gd name="connsiteY4" fmla="*/ 1765 h 404923"/>
                <a:gd name="connsiteX0" fmla="*/ 9107 w 1195581"/>
                <a:gd name="connsiteY0" fmla="*/ 1765 h 404923"/>
                <a:gd name="connsiteX1" fmla="*/ 1195581 w 1195581"/>
                <a:gd name="connsiteY1" fmla="*/ 0 h 404923"/>
                <a:gd name="connsiteX2" fmla="*/ 1195581 w 1195581"/>
                <a:gd name="connsiteY2" fmla="*/ 403158 h 404923"/>
                <a:gd name="connsiteX3" fmla="*/ 14403 w 1195581"/>
                <a:gd name="connsiteY3" fmla="*/ 404923 h 404923"/>
                <a:gd name="connsiteX4" fmla="*/ 9107 w 1195581"/>
                <a:gd name="connsiteY4" fmla="*/ 1765 h 404923"/>
                <a:gd name="connsiteX0" fmla="*/ 18617 w 1205091"/>
                <a:gd name="connsiteY0" fmla="*/ 1765 h 404923"/>
                <a:gd name="connsiteX1" fmla="*/ 1205091 w 1205091"/>
                <a:gd name="connsiteY1" fmla="*/ 0 h 404923"/>
                <a:gd name="connsiteX2" fmla="*/ 1205091 w 1205091"/>
                <a:gd name="connsiteY2" fmla="*/ 403158 h 404923"/>
                <a:gd name="connsiteX3" fmla="*/ 23913 w 1205091"/>
                <a:gd name="connsiteY3" fmla="*/ 404923 h 404923"/>
                <a:gd name="connsiteX4" fmla="*/ 18617 w 1205091"/>
                <a:gd name="connsiteY4" fmla="*/ 1765 h 404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091" h="404923">
                  <a:moveTo>
                    <a:pt x="18617" y="1765"/>
                  </a:moveTo>
                  <a:lnTo>
                    <a:pt x="1205091" y="0"/>
                  </a:lnTo>
                  <a:lnTo>
                    <a:pt x="1205091" y="403158"/>
                  </a:lnTo>
                  <a:lnTo>
                    <a:pt x="23913" y="404923"/>
                  </a:lnTo>
                  <a:cubicBezTo>
                    <a:pt x="-6096" y="274067"/>
                    <a:pt x="-7862" y="141447"/>
                    <a:pt x="18617" y="1765"/>
                  </a:cubicBez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bdélník 33">
              <a:extLst>
                <a:ext uri="{FF2B5EF4-FFF2-40B4-BE49-F238E27FC236}">
                  <a16:creationId xmlns:a16="http://schemas.microsoft.com/office/drawing/2014/main" id="{6DAE6621-487C-48E5-A93A-EC1FFB01621E}"/>
                </a:ext>
              </a:extLst>
            </p:cNvPr>
            <p:cNvSpPr/>
            <p:nvPr/>
          </p:nvSpPr>
          <p:spPr>
            <a:xfrm>
              <a:off x="3948806" y="2904481"/>
              <a:ext cx="1776050" cy="900000"/>
            </a:xfrm>
            <a:custGeom>
              <a:avLst/>
              <a:gdLst>
                <a:gd name="connsiteX0" fmla="*/ 0 w 1792302"/>
                <a:gd name="connsiteY0" fmla="*/ 0 h 1080000"/>
                <a:gd name="connsiteX1" fmla="*/ 1792302 w 1792302"/>
                <a:gd name="connsiteY1" fmla="*/ 0 h 1080000"/>
                <a:gd name="connsiteX2" fmla="*/ 1792302 w 1792302"/>
                <a:gd name="connsiteY2" fmla="*/ 1080000 h 1080000"/>
                <a:gd name="connsiteX3" fmla="*/ 0 w 1792302"/>
                <a:gd name="connsiteY3" fmla="*/ 1080000 h 1080000"/>
                <a:gd name="connsiteX4" fmla="*/ 0 w 1792302"/>
                <a:gd name="connsiteY4" fmla="*/ 0 h 1080000"/>
                <a:gd name="connsiteX0" fmla="*/ 0 w 1792302"/>
                <a:gd name="connsiteY0" fmla="*/ 0 h 1080000"/>
                <a:gd name="connsiteX1" fmla="*/ 1780528 w 1792302"/>
                <a:gd name="connsiteY1" fmla="*/ 290410 h 1080000"/>
                <a:gd name="connsiteX2" fmla="*/ 1792302 w 1792302"/>
                <a:gd name="connsiteY2" fmla="*/ 1080000 h 1080000"/>
                <a:gd name="connsiteX3" fmla="*/ 0 w 1792302"/>
                <a:gd name="connsiteY3" fmla="*/ 1080000 h 1080000"/>
                <a:gd name="connsiteX4" fmla="*/ 0 w 1792302"/>
                <a:gd name="connsiteY4" fmla="*/ 0 h 1080000"/>
                <a:gd name="connsiteX0" fmla="*/ 0 w 1792302"/>
                <a:gd name="connsiteY0" fmla="*/ 0 h 1080000"/>
                <a:gd name="connsiteX1" fmla="*/ 1780528 w 1792302"/>
                <a:gd name="connsiteY1" fmla="*/ 290410 h 1080000"/>
                <a:gd name="connsiteX2" fmla="*/ 1792302 w 1792302"/>
                <a:gd name="connsiteY2" fmla="*/ 820985 h 1080000"/>
                <a:gd name="connsiteX3" fmla="*/ 0 w 1792302"/>
                <a:gd name="connsiteY3" fmla="*/ 1080000 h 1080000"/>
                <a:gd name="connsiteX4" fmla="*/ 0 w 1792302"/>
                <a:gd name="connsiteY4" fmla="*/ 0 h 1080000"/>
                <a:gd name="connsiteX0" fmla="*/ 0 w 1796226"/>
                <a:gd name="connsiteY0" fmla="*/ 0 h 1080000"/>
                <a:gd name="connsiteX1" fmla="*/ 1796226 w 1796226"/>
                <a:gd name="connsiteY1" fmla="*/ 286485 h 1080000"/>
                <a:gd name="connsiteX2" fmla="*/ 1792302 w 1796226"/>
                <a:gd name="connsiteY2" fmla="*/ 820985 h 1080000"/>
                <a:gd name="connsiteX3" fmla="*/ 0 w 1796226"/>
                <a:gd name="connsiteY3" fmla="*/ 1080000 h 1080000"/>
                <a:gd name="connsiteX4" fmla="*/ 0 w 1796226"/>
                <a:gd name="connsiteY4" fmla="*/ 0 h 1080000"/>
                <a:gd name="connsiteX0" fmla="*/ 0 w 1792302"/>
                <a:gd name="connsiteY0" fmla="*/ 0 h 1080000"/>
                <a:gd name="connsiteX1" fmla="*/ 1792302 w 1792302"/>
                <a:gd name="connsiteY1" fmla="*/ 274712 h 1080000"/>
                <a:gd name="connsiteX2" fmla="*/ 1792302 w 1792302"/>
                <a:gd name="connsiteY2" fmla="*/ 820985 h 1080000"/>
                <a:gd name="connsiteX3" fmla="*/ 0 w 1792302"/>
                <a:gd name="connsiteY3" fmla="*/ 1080000 h 1080000"/>
                <a:gd name="connsiteX4" fmla="*/ 0 w 1792302"/>
                <a:gd name="connsiteY4" fmla="*/ 0 h 1080000"/>
                <a:gd name="connsiteX0" fmla="*/ 0 w 1792302"/>
                <a:gd name="connsiteY0" fmla="*/ 0 h 1080000"/>
                <a:gd name="connsiteX1" fmla="*/ 1788080 w 1792302"/>
                <a:gd name="connsiteY1" fmla="*/ 310273 h 1080000"/>
                <a:gd name="connsiteX2" fmla="*/ 1792302 w 1792302"/>
                <a:gd name="connsiteY2" fmla="*/ 820985 h 1080000"/>
                <a:gd name="connsiteX3" fmla="*/ 0 w 1792302"/>
                <a:gd name="connsiteY3" fmla="*/ 1080000 h 1080000"/>
                <a:gd name="connsiteX4" fmla="*/ 0 w 1792302"/>
                <a:gd name="connsiteY4" fmla="*/ 0 h 1080000"/>
                <a:gd name="connsiteX0" fmla="*/ 0 w 1792302"/>
                <a:gd name="connsiteY0" fmla="*/ 0 h 1080000"/>
                <a:gd name="connsiteX1" fmla="*/ 1788080 w 1792302"/>
                <a:gd name="connsiteY1" fmla="*/ 310273 h 1080000"/>
                <a:gd name="connsiteX2" fmla="*/ 1792302 w 1792302"/>
                <a:gd name="connsiteY2" fmla="*/ 780344 h 1080000"/>
                <a:gd name="connsiteX3" fmla="*/ 0 w 1792302"/>
                <a:gd name="connsiteY3" fmla="*/ 1080000 h 1080000"/>
                <a:gd name="connsiteX4" fmla="*/ 0 w 1792302"/>
                <a:gd name="connsiteY4" fmla="*/ 0 h 1080000"/>
                <a:gd name="connsiteX0" fmla="*/ 0 w 1792302"/>
                <a:gd name="connsiteY0" fmla="*/ 0 h 1080000"/>
                <a:gd name="connsiteX1" fmla="*/ 1765002 w 1792302"/>
                <a:gd name="connsiteY1" fmla="*/ 306036 h 1080000"/>
                <a:gd name="connsiteX2" fmla="*/ 1792302 w 1792302"/>
                <a:gd name="connsiteY2" fmla="*/ 780344 h 1080000"/>
                <a:gd name="connsiteX3" fmla="*/ 0 w 1792302"/>
                <a:gd name="connsiteY3" fmla="*/ 1080000 h 1080000"/>
                <a:gd name="connsiteX4" fmla="*/ 0 w 1792302"/>
                <a:gd name="connsiteY4" fmla="*/ 0 h 1080000"/>
                <a:gd name="connsiteX0" fmla="*/ 0 w 1792302"/>
                <a:gd name="connsiteY0" fmla="*/ 0 h 1080000"/>
                <a:gd name="connsiteX1" fmla="*/ 1765002 w 1792302"/>
                <a:gd name="connsiteY1" fmla="*/ 306036 h 1080000"/>
                <a:gd name="connsiteX2" fmla="*/ 1792302 w 1792302"/>
                <a:gd name="connsiteY2" fmla="*/ 780344 h 1080000"/>
                <a:gd name="connsiteX3" fmla="*/ 0 w 1792302"/>
                <a:gd name="connsiteY3" fmla="*/ 1080000 h 1080000"/>
                <a:gd name="connsiteX4" fmla="*/ 0 w 1792302"/>
                <a:gd name="connsiteY4" fmla="*/ 0 h 1080000"/>
                <a:gd name="connsiteX0" fmla="*/ 0 w 1776177"/>
                <a:gd name="connsiteY0" fmla="*/ 0 h 1080000"/>
                <a:gd name="connsiteX1" fmla="*/ 1765002 w 1776177"/>
                <a:gd name="connsiteY1" fmla="*/ 306036 h 1080000"/>
                <a:gd name="connsiteX2" fmla="*/ 1756798 w 1776177"/>
                <a:gd name="connsiteY2" fmla="*/ 780344 h 1080000"/>
                <a:gd name="connsiteX3" fmla="*/ 0 w 1776177"/>
                <a:gd name="connsiteY3" fmla="*/ 1080000 h 1080000"/>
                <a:gd name="connsiteX4" fmla="*/ 0 w 1776177"/>
                <a:gd name="connsiteY4" fmla="*/ 0 h 1080000"/>
                <a:gd name="connsiteX0" fmla="*/ 0 w 1776879"/>
                <a:gd name="connsiteY0" fmla="*/ 0 h 1080000"/>
                <a:gd name="connsiteX1" fmla="*/ 1765002 w 1776879"/>
                <a:gd name="connsiteY1" fmla="*/ 306036 h 1080000"/>
                <a:gd name="connsiteX2" fmla="*/ 1760347 w 1776879"/>
                <a:gd name="connsiteY2" fmla="*/ 780344 h 1080000"/>
                <a:gd name="connsiteX3" fmla="*/ 0 w 1776879"/>
                <a:gd name="connsiteY3" fmla="*/ 1080000 h 1080000"/>
                <a:gd name="connsiteX4" fmla="*/ 0 w 1776879"/>
                <a:gd name="connsiteY4" fmla="*/ 0 h 1080000"/>
                <a:gd name="connsiteX0" fmla="*/ 0 w 1786042"/>
                <a:gd name="connsiteY0" fmla="*/ 0 h 1080000"/>
                <a:gd name="connsiteX1" fmla="*/ 1765002 w 1786042"/>
                <a:gd name="connsiteY1" fmla="*/ 306036 h 1080000"/>
                <a:gd name="connsiteX2" fmla="*/ 1760347 w 1786042"/>
                <a:gd name="connsiteY2" fmla="*/ 780344 h 1080000"/>
                <a:gd name="connsiteX3" fmla="*/ 0 w 1786042"/>
                <a:gd name="connsiteY3" fmla="*/ 1080000 h 1080000"/>
                <a:gd name="connsiteX4" fmla="*/ 0 w 1786042"/>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042" h="1080000">
                  <a:moveTo>
                    <a:pt x="0" y="0"/>
                  </a:moveTo>
                  <a:lnTo>
                    <a:pt x="1765002" y="306036"/>
                  </a:lnTo>
                  <a:cubicBezTo>
                    <a:pt x="1794812" y="476273"/>
                    <a:pt x="1792667" y="610108"/>
                    <a:pt x="1760347" y="780344"/>
                  </a:cubicBezTo>
                  <a:lnTo>
                    <a:pt x="0" y="1080000"/>
                  </a:lnTo>
                  <a:lnTo>
                    <a:pt x="0" y="0"/>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Obdélník: se zakulacenými rohy 208">
              <a:extLst>
                <a:ext uri="{FF2B5EF4-FFF2-40B4-BE49-F238E27FC236}">
                  <a16:creationId xmlns:a16="http://schemas.microsoft.com/office/drawing/2014/main" id="{EC4875D5-9494-48CC-8DC1-5770491C5DA1}"/>
                </a:ext>
              </a:extLst>
            </p:cNvPr>
            <p:cNvSpPr/>
            <p:nvPr/>
          </p:nvSpPr>
          <p:spPr>
            <a:xfrm>
              <a:off x="3071062" y="246143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Ovál 209">
              <a:extLst>
                <a:ext uri="{FF2B5EF4-FFF2-40B4-BE49-F238E27FC236}">
                  <a16:creationId xmlns:a16="http://schemas.microsoft.com/office/drawing/2014/main" id="{7D29B36F-4758-4126-9581-9060F2251F6B}"/>
                </a:ext>
              </a:extLst>
            </p:cNvPr>
            <p:cNvSpPr/>
            <p:nvPr/>
          </p:nvSpPr>
          <p:spPr>
            <a:xfrm>
              <a:off x="3899062" y="2911433"/>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TextovéPole 210">
              <a:extLst>
                <a:ext uri="{FF2B5EF4-FFF2-40B4-BE49-F238E27FC236}">
                  <a16:creationId xmlns:a16="http://schemas.microsoft.com/office/drawing/2014/main" id="{99684A01-671F-45C7-8A59-9F8FC00B59DA}"/>
                </a:ext>
              </a:extLst>
            </p:cNvPr>
            <p:cNvSpPr txBox="1"/>
            <p:nvPr/>
          </p:nvSpPr>
          <p:spPr>
            <a:xfrm>
              <a:off x="3087346" y="2450146"/>
              <a:ext cx="1214948" cy="584775"/>
            </a:xfrm>
            <a:prstGeom prst="rect">
              <a:avLst/>
            </a:prstGeom>
            <a:noFill/>
          </p:spPr>
          <p:txBody>
            <a:bodyPr wrap="none" rtlCol="0">
              <a:spAutoFit/>
            </a:bodyPr>
            <a:lstStyle/>
            <a:p>
              <a:r>
                <a:rPr lang="en-GB" sz="1600"/>
                <a:t>Convex lens </a:t>
              </a:r>
            </a:p>
            <a:p>
              <a:r>
                <a:rPr lang="en-GB" sz="1600"/>
                <a:t>100 mm</a:t>
              </a:r>
            </a:p>
          </p:txBody>
        </p:sp>
        <p:sp>
          <p:nvSpPr>
            <p:cNvPr id="213" name="Obdélník: se zakulacenými rohy 212">
              <a:extLst>
                <a:ext uri="{FF2B5EF4-FFF2-40B4-BE49-F238E27FC236}">
                  <a16:creationId xmlns:a16="http://schemas.microsoft.com/office/drawing/2014/main" id="{77463784-5BF4-4CAA-A375-45BB91483CC0}"/>
                </a:ext>
              </a:extLst>
            </p:cNvPr>
            <p:cNvSpPr/>
            <p:nvPr/>
          </p:nvSpPr>
          <p:spPr>
            <a:xfrm>
              <a:off x="4870205" y="245448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TextovéPole 214">
              <a:extLst>
                <a:ext uri="{FF2B5EF4-FFF2-40B4-BE49-F238E27FC236}">
                  <a16:creationId xmlns:a16="http://schemas.microsoft.com/office/drawing/2014/main" id="{7791E9D8-FE81-4B61-BE4C-A4F88A27237D}"/>
                </a:ext>
              </a:extLst>
            </p:cNvPr>
            <p:cNvSpPr txBox="1"/>
            <p:nvPr/>
          </p:nvSpPr>
          <p:spPr>
            <a:xfrm>
              <a:off x="4884565" y="2449133"/>
              <a:ext cx="1312475" cy="584775"/>
            </a:xfrm>
            <a:prstGeom prst="rect">
              <a:avLst/>
            </a:prstGeom>
            <a:noFill/>
          </p:spPr>
          <p:txBody>
            <a:bodyPr wrap="none" rtlCol="0">
              <a:spAutoFit/>
            </a:bodyPr>
            <a:lstStyle/>
            <a:p>
              <a:r>
                <a:rPr lang="en-GB" sz="1600"/>
                <a:t>Concave lens </a:t>
              </a:r>
            </a:p>
            <a:p>
              <a:r>
                <a:rPr lang="en-GB" sz="1600"/>
                <a:t>-50 mm</a:t>
              </a:r>
            </a:p>
          </p:txBody>
        </p:sp>
        <p:grpSp>
          <p:nvGrpSpPr>
            <p:cNvPr id="125" name="Skupina 124">
              <a:extLst>
                <a:ext uri="{FF2B5EF4-FFF2-40B4-BE49-F238E27FC236}">
                  <a16:creationId xmlns:a16="http://schemas.microsoft.com/office/drawing/2014/main" id="{3353BC5A-925F-41AB-A309-63E2D9AD5AEE}"/>
                </a:ext>
              </a:extLst>
            </p:cNvPr>
            <p:cNvGrpSpPr/>
            <p:nvPr/>
          </p:nvGrpSpPr>
          <p:grpSpPr>
            <a:xfrm>
              <a:off x="6974641" y="2757454"/>
              <a:ext cx="720000" cy="1085196"/>
              <a:chOff x="8881807" y="1767048"/>
              <a:chExt cx="720000" cy="1085196"/>
            </a:xfrm>
          </p:grpSpPr>
          <p:sp>
            <p:nvSpPr>
              <p:cNvPr id="126" name="Částečný kruh 125">
                <a:extLst>
                  <a:ext uri="{FF2B5EF4-FFF2-40B4-BE49-F238E27FC236}">
                    <a16:creationId xmlns:a16="http://schemas.microsoft.com/office/drawing/2014/main" id="{BA646BB7-7280-4108-9CBC-65E64B6D757D}"/>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7" name="Ovál 126">
                <a:extLst>
                  <a:ext uri="{FF2B5EF4-FFF2-40B4-BE49-F238E27FC236}">
                    <a16:creationId xmlns:a16="http://schemas.microsoft.com/office/drawing/2014/main" id="{748BB7B3-B77C-443E-9217-F0749E91090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ál 127">
                <a:extLst>
                  <a:ext uri="{FF2B5EF4-FFF2-40B4-BE49-F238E27FC236}">
                    <a16:creationId xmlns:a16="http://schemas.microsoft.com/office/drawing/2014/main" id="{C120047C-5B04-46F6-B6A1-AA1743E400DB}"/>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blouk 128">
                <a:extLst>
                  <a:ext uri="{FF2B5EF4-FFF2-40B4-BE49-F238E27FC236}">
                    <a16:creationId xmlns:a16="http://schemas.microsoft.com/office/drawing/2014/main" id="{9A7E7DBC-2FF5-4BE1-A519-D1A4BD6B95E1}"/>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0" name="Oblouk 129">
                <a:extLst>
                  <a:ext uri="{FF2B5EF4-FFF2-40B4-BE49-F238E27FC236}">
                    <a16:creationId xmlns:a16="http://schemas.microsoft.com/office/drawing/2014/main" id="{7878FF89-89AE-4623-A908-4E128AD90D79}"/>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4" name="TextovéPole 133">
              <a:extLst>
                <a:ext uri="{FF2B5EF4-FFF2-40B4-BE49-F238E27FC236}">
                  <a16:creationId xmlns:a16="http://schemas.microsoft.com/office/drawing/2014/main" id="{F34D4FB6-BD0A-4647-99E3-C06D753C567E}"/>
                </a:ext>
              </a:extLst>
            </p:cNvPr>
            <p:cNvSpPr txBox="1"/>
            <p:nvPr/>
          </p:nvSpPr>
          <p:spPr>
            <a:xfrm>
              <a:off x="4156584" y="4244272"/>
              <a:ext cx="1448602" cy="338554"/>
            </a:xfrm>
            <a:prstGeom prst="rect">
              <a:avLst/>
            </a:prstGeom>
            <a:noFill/>
          </p:spPr>
          <p:txBody>
            <a:bodyPr wrap="none" rtlCol="0">
              <a:spAutoFit/>
            </a:bodyPr>
            <a:lstStyle/>
            <a:p>
              <a:r>
                <a:rPr lang="en-GB" sz="1600" i="1">
                  <a:solidFill>
                    <a:srgbClr val="00A07A"/>
                  </a:solidFill>
                </a:rPr>
                <a:t>f</a:t>
              </a:r>
              <a:r>
                <a:rPr lang="en-GB" sz="1600" i="1" baseline="-25000">
                  <a:solidFill>
                    <a:srgbClr val="00A07A"/>
                  </a:solidFill>
                </a:rPr>
                <a:t>Objective </a:t>
              </a:r>
              <a:r>
                <a:rPr lang="en-GB" sz="1600" b="1" i="1">
                  <a:solidFill>
                    <a:srgbClr val="00A07A"/>
                  </a:solidFill>
                </a:rPr>
                <a:t>-</a:t>
              </a:r>
              <a:r>
                <a:rPr lang="en-GB" sz="1600" i="1">
                  <a:solidFill>
                    <a:srgbClr val="00A07A"/>
                  </a:solidFill>
                </a:rPr>
                <a:t> f</a:t>
              </a:r>
              <a:r>
                <a:rPr lang="en-GB" sz="1600" i="1" baseline="-25000">
                  <a:solidFill>
                    <a:srgbClr val="00A07A"/>
                  </a:solidFill>
                </a:rPr>
                <a:t>Eyepiece</a:t>
              </a:r>
            </a:p>
          </p:txBody>
        </p:sp>
        <p:cxnSp>
          <p:nvCxnSpPr>
            <p:cNvPr id="135" name="Přímá spojnice se šipkou 134">
              <a:extLst>
                <a:ext uri="{FF2B5EF4-FFF2-40B4-BE49-F238E27FC236}">
                  <a16:creationId xmlns:a16="http://schemas.microsoft.com/office/drawing/2014/main" id="{D34DCBAE-44FF-4F05-B429-1D43E480937A}"/>
                </a:ext>
              </a:extLst>
            </p:cNvPr>
            <p:cNvCxnSpPr>
              <a:cxnSpLocks/>
              <a:stCxn id="122" idx="3"/>
            </p:cNvCxnSpPr>
            <p:nvPr/>
          </p:nvCxnSpPr>
          <p:spPr>
            <a:xfrm>
              <a:off x="3948807" y="3357956"/>
              <a:ext cx="1815142"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0" name="TextovéPole 219">
              <a:extLst>
                <a:ext uri="{FF2B5EF4-FFF2-40B4-BE49-F238E27FC236}">
                  <a16:creationId xmlns:a16="http://schemas.microsoft.com/office/drawing/2014/main" id="{0154796C-7D9C-4771-BABA-96C0189DB2CF}"/>
                </a:ext>
              </a:extLst>
            </p:cNvPr>
            <p:cNvSpPr txBox="1"/>
            <p:nvPr/>
          </p:nvSpPr>
          <p:spPr>
            <a:xfrm>
              <a:off x="3494864" y="2124347"/>
              <a:ext cx="1024548" cy="338554"/>
            </a:xfrm>
            <a:prstGeom prst="rect">
              <a:avLst/>
            </a:prstGeom>
            <a:noFill/>
          </p:spPr>
          <p:txBody>
            <a:bodyPr wrap="square" rtlCol="0">
              <a:spAutoFit/>
            </a:bodyPr>
            <a:lstStyle/>
            <a:p>
              <a:r>
                <a:rPr lang="en-GB" sz="1600"/>
                <a:t>Objective</a:t>
              </a:r>
            </a:p>
          </p:txBody>
        </p:sp>
        <p:sp>
          <p:nvSpPr>
            <p:cNvPr id="221" name="TextovéPole 220">
              <a:extLst>
                <a:ext uri="{FF2B5EF4-FFF2-40B4-BE49-F238E27FC236}">
                  <a16:creationId xmlns:a16="http://schemas.microsoft.com/office/drawing/2014/main" id="{3231B7F9-F9DB-4C11-951A-ACED84B3D460}"/>
                </a:ext>
              </a:extLst>
            </p:cNvPr>
            <p:cNvSpPr txBox="1"/>
            <p:nvPr/>
          </p:nvSpPr>
          <p:spPr>
            <a:xfrm>
              <a:off x="5386589" y="2119735"/>
              <a:ext cx="961769" cy="338554"/>
            </a:xfrm>
            <a:prstGeom prst="rect">
              <a:avLst/>
            </a:prstGeom>
            <a:noFill/>
          </p:spPr>
          <p:txBody>
            <a:bodyPr wrap="square" rtlCol="0">
              <a:spAutoFit/>
            </a:bodyPr>
            <a:lstStyle/>
            <a:p>
              <a:r>
                <a:rPr lang="en-GB" sz="1600"/>
                <a:t>Eyepiece</a:t>
              </a:r>
            </a:p>
          </p:txBody>
        </p:sp>
      </p:grpSp>
      <p:sp>
        <p:nvSpPr>
          <p:cNvPr id="131" name="Šipka: dvojitá 130">
            <a:extLst>
              <a:ext uri="{FF2B5EF4-FFF2-40B4-BE49-F238E27FC236}">
                <a16:creationId xmlns:a16="http://schemas.microsoft.com/office/drawing/2014/main" id="{913680B8-B700-42B4-94FE-DE2A1CBEDD47}"/>
              </a:ext>
            </a:extLst>
          </p:cNvPr>
          <p:cNvSpPr/>
          <p:nvPr/>
        </p:nvSpPr>
        <p:spPr>
          <a:xfrm>
            <a:off x="4746171" y="5304339"/>
            <a:ext cx="4630456"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While looking through the telescope, adjust the distance between the components in order to see a sharp image!  </a:t>
            </a:r>
          </a:p>
        </p:txBody>
      </p:sp>
      <p:grpSp>
        <p:nvGrpSpPr>
          <p:cNvPr id="132" name="Skupina 131">
            <a:extLst>
              <a:ext uri="{FF2B5EF4-FFF2-40B4-BE49-F238E27FC236}">
                <a16:creationId xmlns:a16="http://schemas.microsoft.com/office/drawing/2014/main" id="{3238D346-554B-4D8C-A772-3492F876D188}"/>
              </a:ext>
            </a:extLst>
          </p:cNvPr>
          <p:cNvGrpSpPr/>
          <p:nvPr/>
        </p:nvGrpSpPr>
        <p:grpSpPr>
          <a:xfrm>
            <a:off x="605230" y="5304339"/>
            <a:ext cx="3709264" cy="986400"/>
            <a:chOff x="630009" y="4863136"/>
            <a:chExt cx="3709264" cy="986400"/>
          </a:xfrm>
        </p:grpSpPr>
        <p:sp>
          <p:nvSpPr>
            <p:cNvPr id="133" name="Richtungspfeil 184">
              <a:extLst>
                <a:ext uri="{FF2B5EF4-FFF2-40B4-BE49-F238E27FC236}">
                  <a16:creationId xmlns:a16="http://schemas.microsoft.com/office/drawing/2014/main" id="{B265F5E0-1239-4E92-ACD1-9D8D740FADA4}"/>
                </a:ext>
              </a:extLst>
            </p:cNvPr>
            <p:cNvSpPr/>
            <p:nvPr/>
          </p:nvSpPr>
          <p:spPr>
            <a:xfrm>
              <a:off x="1616410" y="4863136"/>
              <a:ext cx="2722863"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What does the image look like? What about its orientation? </a:t>
              </a:r>
            </a:p>
          </p:txBody>
        </p:sp>
        <p:sp>
          <p:nvSpPr>
            <p:cNvPr id="136" name="Rechteck 185">
              <a:extLst>
                <a:ext uri="{FF2B5EF4-FFF2-40B4-BE49-F238E27FC236}">
                  <a16:creationId xmlns:a16="http://schemas.microsoft.com/office/drawing/2014/main" id="{33BCC5B7-EB72-4A50-9100-4F01E2C7ECE1}"/>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37" name="Grafik 186" descr="Marke Fragezeichen">
              <a:extLst>
                <a:ext uri="{FF2B5EF4-FFF2-40B4-BE49-F238E27FC236}">
                  <a16:creationId xmlns:a16="http://schemas.microsoft.com/office/drawing/2014/main" id="{DCBE30D8-CEBE-4F13-A51D-E24E145B3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38" name="TextovéPole 137">
            <a:extLst>
              <a:ext uri="{FF2B5EF4-FFF2-40B4-BE49-F238E27FC236}">
                <a16:creationId xmlns:a16="http://schemas.microsoft.com/office/drawing/2014/main" id="{EEF39E1F-E543-4050-B22D-E6F194694A97}"/>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39" name="TextovéPole 138">
            <a:extLst>
              <a:ext uri="{FF2B5EF4-FFF2-40B4-BE49-F238E27FC236}">
                <a16:creationId xmlns:a16="http://schemas.microsoft.com/office/drawing/2014/main" id="{2AF951CE-29B8-41BB-92C0-EE0EFBB8DAEC}"/>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40" name="TextovéPole 139">
            <a:extLst>
              <a:ext uri="{FF2B5EF4-FFF2-40B4-BE49-F238E27FC236}">
                <a16:creationId xmlns:a16="http://schemas.microsoft.com/office/drawing/2014/main" id="{F6CB635C-49E5-4095-B3CA-4AB6EAA7D4FA}"/>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41" name="TextovéPole 140">
            <a:extLst>
              <a:ext uri="{FF2B5EF4-FFF2-40B4-BE49-F238E27FC236}">
                <a16:creationId xmlns:a16="http://schemas.microsoft.com/office/drawing/2014/main" id="{76C57AED-1D56-499E-A8BC-513C876D836E}"/>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42" name="TextovéPole 141">
            <a:extLst>
              <a:ext uri="{FF2B5EF4-FFF2-40B4-BE49-F238E27FC236}">
                <a16:creationId xmlns:a16="http://schemas.microsoft.com/office/drawing/2014/main" id="{96A38181-1371-4332-9328-086C4EE58E7C}"/>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43" name="TextovéPole 142">
            <a:extLst>
              <a:ext uri="{FF2B5EF4-FFF2-40B4-BE49-F238E27FC236}">
                <a16:creationId xmlns:a16="http://schemas.microsoft.com/office/drawing/2014/main" id="{38B44167-2BDF-42DE-85BA-DB5E1651B459}"/>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44" name="TextovéPole 143">
            <a:extLst>
              <a:ext uri="{FF2B5EF4-FFF2-40B4-BE49-F238E27FC236}">
                <a16:creationId xmlns:a16="http://schemas.microsoft.com/office/drawing/2014/main" id="{46D9F8E4-8C59-4909-96D4-740428ECFA67}"/>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45" name="TextovéPole 144">
            <a:extLst>
              <a:ext uri="{FF2B5EF4-FFF2-40B4-BE49-F238E27FC236}">
                <a16:creationId xmlns:a16="http://schemas.microsoft.com/office/drawing/2014/main" id="{6E4683BB-8AAA-4870-AB7D-7A8196C087B4}"/>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spTree>
    <p:extLst>
      <p:ext uri="{BB962C8B-B14F-4D97-AF65-F5344CB8AC3E}">
        <p14:creationId xmlns:p14="http://schemas.microsoft.com/office/powerpoint/2010/main" val="2084511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D32AB272-9A2F-41A2-8E80-0DC330141DBC}"/>
              </a:ext>
            </a:extLst>
          </p:cNvPr>
          <p:cNvSpPr/>
          <p:nvPr/>
        </p:nvSpPr>
        <p:spPr>
          <a:xfrm>
            <a:off x="168306" y="98933"/>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4" name="Grafik 13">
            <a:extLst>
              <a:ext uri="{FF2B5EF4-FFF2-40B4-BE49-F238E27FC236}">
                <a16:creationId xmlns:a16="http://schemas.microsoft.com/office/drawing/2014/main" id="{1034CDD3-F1FE-449D-AB27-CB90C326672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67" name="TextovéPole 66">
            <a:extLst>
              <a:ext uri="{FF2B5EF4-FFF2-40B4-BE49-F238E27FC236}">
                <a16:creationId xmlns:a16="http://schemas.microsoft.com/office/drawing/2014/main" id="{3617FA4F-F0FD-4EEE-8D11-2133375EBCD2}"/>
              </a:ext>
            </a:extLst>
          </p:cNvPr>
          <p:cNvSpPr txBox="1"/>
          <p:nvPr/>
        </p:nvSpPr>
        <p:spPr>
          <a:xfrm>
            <a:off x="2209845" y="354587"/>
            <a:ext cx="5486310" cy="646331"/>
          </a:xfrm>
          <a:prstGeom prst="rect">
            <a:avLst/>
          </a:prstGeom>
          <a:noFill/>
        </p:spPr>
        <p:txBody>
          <a:bodyPr wrap="none" rtlCol="0">
            <a:spAutoFit/>
          </a:bodyPr>
          <a:lstStyle/>
          <a:p>
            <a:r>
              <a:rPr lang="en-GB" sz="3600" dirty="0"/>
              <a:t>What is inside the MiniBOX?</a:t>
            </a:r>
          </a:p>
        </p:txBody>
      </p:sp>
      <p:grpSp>
        <p:nvGrpSpPr>
          <p:cNvPr id="2" name="Skupina 1">
            <a:extLst>
              <a:ext uri="{FF2B5EF4-FFF2-40B4-BE49-F238E27FC236}">
                <a16:creationId xmlns:a16="http://schemas.microsoft.com/office/drawing/2014/main" id="{8E72DCCB-61D2-479E-832E-EFC5998E4634}"/>
              </a:ext>
            </a:extLst>
          </p:cNvPr>
          <p:cNvGrpSpPr/>
          <p:nvPr/>
        </p:nvGrpSpPr>
        <p:grpSpPr>
          <a:xfrm>
            <a:off x="2091130" y="868808"/>
            <a:ext cx="5978848" cy="5712633"/>
            <a:chOff x="2091130" y="868808"/>
            <a:chExt cx="5978848" cy="5712633"/>
          </a:xfrm>
        </p:grpSpPr>
        <p:grpSp>
          <p:nvGrpSpPr>
            <p:cNvPr id="81" name="Skupina 80">
              <a:extLst>
                <a:ext uri="{FF2B5EF4-FFF2-40B4-BE49-F238E27FC236}">
                  <a16:creationId xmlns:a16="http://schemas.microsoft.com/office/drawing/2014/main" id="{8C87BE0C-12E3-4E44-B5C9-242745628D4E}"/>
                </a:ext>
              </a:extLst>
            </p:cNvPr>
            <p:cNvGrpSpPr/>
            <p:nvPr/>
          </p:nvGrpSpPr>
          <p:grpSpPr>
            <a:xfrm>
              <a:off x="5880214" y="2885188"/>
              <a:ext cx="1800000" cy="1800000"/>
              <a:chOff x="5087831" y="3168143"/>
              <a:chExt cx="1800000" cy="1800000"/>
            </a:xfrm>
          </p:grpSpPr>
          <p:sp>
            <p:nvSpPr>
              <p:cNvPr id="6" name="Obdélník: se zakulacenými rohy 5">
                <a:extLst>
                  <a:ext uri="{FF2B5EF4-FFF2-40B4-BE49-F238E27FC236}">
                    <a16:creationId xmlns:a16="http://schemas.microsoft.com/office/drawing/2014/main" id="{23CDAAA7-4430-4D55-B852-DA8023CA5D3C}"/>
                  </a:ext>
                </a:extLst>
              </p:cNvPr>
              <p:cNvSpPr/>
              <p:nvPr/>
            </p:nvSpPr>
            <p:spPr>
              <a:xfrm>
                <a:off x="5087831" y="316814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ál 7">
                <a:extLst>
                  <a:ext uri="{FF2B5EF4-FFF2-40B4-BE49-F238E27FC236}">
                    <a16:creationId xmlns:a16="http://schemas.microsoft.com/office/drawing/2014/main" id="{671B4716-4498-42F8-81BB-A91A83D0C90A}"/>
                  </a:ext>
                </a:extLst>
              </p:cNvPr>
              <p:cNvSpPr/>
              <p:nvPr/>
            </p:nvSpPr>
            <p:spPr>
              <a:xfrm>
                <a:off x="5915831" y="3618143"/>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ovéPole 12">
                <a:extLst>
                  <a:ext uri="{FF2B5EF4-FFF2-40B4-BE49-F238E27FC236}">
                    <a16:creationId xmlns:a16="http://schemas.microsoft.com/office/drawing/2014/main" id="{0BC6970A-C826-4B45-9A8E-71A8A6D8D402}"/>
                  </a:ext>
                </a:extLst>
              </p:cNvPr>
              <p:cNvSpPr txBox="1"/>
              <p:nvPr/>
            </p:nvSpPr>
            <p:spPr>
              <a:xfrm>
                <a:off x="5396611" y="3736675"/>
                <a:ext cx="1208536" cy="584775"/>
              </a:xfrm>
              <a:prstGeom prst="rect">
                <a:avLst/>
              </a:prstGeom>
              <a:noFill/>
            </p:spPr>
            <p:txBody>
              <a:bodyPr wrap="none" rtlCol="0">
                <a:spAutoFit/>
              </a:bodyPr>
              <a:lstStyle/>
              <a:p>
                <a:pPr algn="ctr"/>
                <a:r>
                  <a:rPr lang="en-GB" sz="1600" dirty="0"/>
                  <a:t>Convex Lens</a:t>
                </a:r>
              </a:p>
              <a:p>
                <a:pPr algn="ctr"/>
                <a:r>
                  <a:rPr lang="en-GB" sz="1600" dirty="0"/>
                  <a:t>100 mm</a:t>
                </a:r>
              </a:p>
            </p:txBody>
          </p:sp>
        </p:grpSp>
        <p:grpSp>
          <p:nvGrpSpPr>
            <p:cNvPr id="82" name="Skupina 81">
              <a:extLst>
                <a:ext uri="{FF2B5EF4-FFF2-40B4-BE49-F238E27FC236}">
                  <a16:creationId xmlns:a16="http://schemas.microsoft.com/office/drawing/2014/main" id="{69C7F338-FC21-43F4-893C-4C97978D3F40}"/>
                </a:ext>
              </a:extLst>
            </p:cNvPr>
            <p:cNvGrpSpPr/>
            <p:nvPr/>
          </p:nvGrpSpPr>
          <p:grpSpPr>
            <a:xfrm>
              <a:off x="2091130" y="4781441"/>
              <a:ext cx="1800000" cy="1800000"/>
              <a:chOff x="1879352" y="4819033"/>
              <a:chExt cx="1800000" cy="1800000"/>
            </a:xfrm>
          </p:grpSpPr>
          <p:sp>
            <p:nvSpPr>
              <p:cNvPr id="7" name="Obdélník: se zakulacenými rohy 6">
                <a:extLst>
                  <a:ext uri="{FF2B5EF4-FFF2-40B4-BE49-F238E27FC236}">
                    <a16:creationId xmlns:a16="http://schemas.microsoft.com/office/drawing/2014/main" id="{3CB40772-6169-479E-9717-16B709D6095A}"/>
                  </a:ext>
                </a:extLst>
              </p:cNvPr>
              <p:cNvSpPr/>
              <p:nvPr/>
            </p:nvSpPr>
            <p:spPr>
              <a:xfrm>
                <a:off x="1879352" y="481903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Skupina 8">
                <a:extLst>
                  <a:ext uri="{FF2B5EF4-FFF2-40B4-BE49-F238E27FC236}">
                    <a16:creationId xmlns:a16="http://schemas.microsoft.com/office/drawing/2014/main" id="{C91EC63B-FA7B-4852-B5B0-E81A3FDA1D9A}"/>
                  </a:ext>
                </a:extLst>
              </p:cNvPr>
              <p:cNvGrpSpPr/>
              <p:nvPr/>
            </p:nvGrpSpPr>
            <p:grpSpPr>
              <a:xfrm>
                <a:off x="2239352" y="5269033"/>
                <a:ext cx="1080000" cy="900000"/>
                <a:chOff x="3479527" y="1883742"/>
                <a:chExt cx="1959723" cy="1389261"/>
              </a:xfrm>
            </p:grpSpPr>
            <p:sp>
              <p:nvSpPr>
                <p:cNvPr id="10" name="Obdélník 9">
                  <a:extLst>
                    <a:ext uri="{FF2B5EF4-FFF2-40B4-BE49-F238E27FC236}">
                      <a16:creationId xmlns:a16="http://schemas.microsoft.com/office/drawing/2014/main" id="{21CE9040-3786-4465-BF23-19C928D842A0}"/>
                    </a:ext>
                  </a:extLst>
                </p:cNvPr>
                <p:cNvSpPr/>
                <p:nvPr/>
              </p:nvSpPr>
              <p:spPr>
                <a:xfrm>
                  <a:off x="3934346" y="1883742"/>
                  <a:ext cx="1018653" cy="138926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Částečný kruh 10">
                  <a:extLst>
                    <a:ext uri="{FF2B5EF4-FFF2-40B4-BE49-F238E27FC236}">
                      <a16:creationId xmlns:a16="http://schemas.microsoft.com/office/drawing/2014/main" id="{60DC80C0-7AAB-4BB9-9111-531756E5075E}"/>
                    </a:ext>
                  </a:extLst>
                </p:cNvPr>
                <p:cNvSpPr/>
                <p:nvPr/>
              </p:nvSpPr>
              <p:spPr>
                <a:xfrm>
                  <a:off x="4554610" y="1883742"/>
                  <a:ext cx="884640" cy="1389259"/>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Částečný kruh 11">
                  <a:extLst>
                    <a:ext uri="{FF2B5EF4-FFF2-40B4-BE49-F238E27FC236}">
                      <a16:creationId xmlns:a16="http://schemas.microsoft.com/office/drawing/2014/main" id="{6169D332-25D5-4EAC-A535-980CC4D9A0C7}"/>
                    </a:ext>
                  </a:extLst>
                </p:cNvPr>
                <p:cNvSpPr/>
                <p:nvPr/>
              </p:nvSpPr>
              <p:spPr>
                <a:xfrm flipH="1">
                  <a:off x="3479527" y="1883742"/>
                  <a:ext cx="884640" cy="1389260"/>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4" name="TextovéPole 13">
                <a:extLst>
                  <a:ext uri="{FF2B5EF4-FFF2-40B4-BE49-F238E27FC236}">
                    <a16:creationId xmlns:a16="http://schemas.microsoft.com/office/drawing/2014/main" id="{1B347556-D5AF-405E-9FD1-E3074C613239}"/>
                  </a:ext>
                </a:extLst>
              </p:cNvPr>
              <p:cNvSpPr txBox="1"/>
              <p:nvPr/>
            </p:nvSpPr>
            <p:spPr>
              <a:xfrm>
                <a:off x="2126321" y="5395868"/>
                <a:ext cx="1306063" cy="584775"/>
              </a:xfrm>
              <a:prstGeom prst="rect">
                <a:avLst/>
              </a:prstGeom>
              <a:noFill/>
            </p:spPr>
            <p:txBody>
              <a:bodyPr wrap="none" rtlCol="0">
                <a:spAutoFit/>
              </a:bodyPr>
              <a:lstStyle/>
              <a:p>
                <a:pPr algn="ctr"/>
                <a:r>
                  <a:rPr lang="en-GB" sz="1600" dirty="0"/>
                  <a:t>Concave Lens</a:t>
                </a:r>
              </a:p>
              <a:p>
                <a:pPr algn="ctr"/>
                <a:r>
                  <a:rPr lang="en-GB" sz="1600" dirty="0"/>
                  <a:t>-50 mm</a:t>
                </a:r>
              </a:p>
            </p:txBody>
          </p:sp>
        </p:grpSp>
        <p:grpSp>
          <p:nvGrpSpPr>
            <p:cNvPr id="68" name="Skupina 67">
              <a:extLst>
                <a:ext uri="{FF2B5EF4-FFF2-40B4-BE49-F238E27FC236}">
                  <a16:creationId xmlns:a16="http://schemas.microsoft.com/office/drawing/2014/main" id="{E0B09587-A3C3-4552-920C-39319ABFE772}"/>
                </a:ext>
              </a:extLst>
            </p:cNvPr>
            <p:cNvGrpSpPr/>
            <p:nvPr/>
          </p:nvGrpSpPr>
          <p:grpSpPr>
            <a:xfrm>
              <a:off x="2091984" y="988935"/>
              <a:ext cx="1800000" cy="1800000"/>
              <a:chOff x="1024280" y="1329400"/>
              <a:chExt cx="1800000" cy="1800000"/>
            </a:xfrm>
          </p:grpSpPr>
          <p:sp>
            <p:nvSpPr>
              <p:cNvPr id="17" name="Obdélník: se zakulacenými rohy 16">
                <a:extLst>
                  <a:ext uri="{FF2B5EF4-FFF2-40B4-BE49-F238E27FC236}">
                    <a16:creationId xmlns:a16="http://schemas.microsoft.com/office/drawing/2014/main" id="{DE8708BB-ECF9-450C-86E6-F4CD54ACEAEA}"/>
                  </a:ext>
                </a:extLst>
              </p:cNvPr>
              <p:cNvSpPr/>
              <p:nvPr/>
            </p:nvSpPr>
            <p:spPr>
              <a:xfrm>
                <a:off x="1906280" y="1599400"/>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bdélník: se zakulacenými rohy 17">
                <a:extLst>
                  <a:ext uri="{FF2B5EF4-FFF2-40B4-BE49-F238E27FC236}">
                    <a16:creationId xmlns:a16="http://schemas.microsoft.com/office/drawing/2014/main" id="{D7398D0D-5FAB-4004-8321-4BE335F8F986}"/>
                  </a:ext>
                </a:extLst>
              </p:cNvPr>
              <p:cNvSpPr/>
              <p:nvPr/>
            </p:nvSpPr>
            <p:spPr>
              <a:xfrm>
                <a:off x="1024280" y="132940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ovéPole 20">
                <a:extLst>
                  <a:ext uri="{FF2B5EF4-FFF2-40B4-BE49-F238E27FC236}">
                    <a16:creationId xmlns:a16="http://schemas.microsoft.com/office/drawing/2014/main" id="{566828C0-E88A-463A-B214-C491133A9D6D}"/>
                  </a:ext>
                </a:extLst>
              </p:cNvPr>
              <p:cNvSpPr txBox="1"/>
              <p:nvPr/>
            </p:nvSpPr>
            <p:spPr>
              <a:xfrm>
                <a:off x="1307188" y="2052429"/>
                <a:ext cx="1409360" cy="338554"/>
              </a:xfrm>
              <a:prstGeom prst="rect">
                <a:avLst/>
              </a:prstGeom>
              <a:noFill/>
            </p:spPr>
            <p:txBody>
              <a:bodyPr wrap="none" rtlCol="0">
                <a:spAutoFit/>
              </a:bodyPr>
              <a:lstStyle/>
              <a:p>
                <a:r>
                  <a:rPr lang="en-GB" sz="1600" dirty="0"/>
                  <a:t>Sample Holder</a:t>
                </a:r>
              </a:p>
            </p:txBody>
          </p:sp>
        </p:grpSp>
        <p:grpSp>
          <p:nvGrpSpPr>
            <p:cNvPr id="69" name="Skupina 68">
              <a:extLst>
                <a:ext uri="{FF2B5EF4-FFF2-40B4-BE49-F238E27FC236}">
                  <a16:creationId xmlns:a16="http://schemas.microsoft.com/office/drawing/2014/main" id="{825A4C20-D857-42AE-B52A-E7A16EEC4BDC}"/>
                </a:ext>
              </a:extLst>
            </p:cNvPr>
            <p:cNvGrpSpPr/>
            <p:nvPr/>
          </p:nvGrpSpPr>
          <p:grpSpPr>
            <a:xfrm>
              <a:off x="5893262" y="869965"/>
              <a:ext cx="1800000" cy="2037940"/>
              <a:chOff x="1204462" y="3764491"/>
              <a:chExt cx="1800000" cy="2037940"/>
            </a:xfrm>
          </p:grpSpPr>
          <p:sp>
            <p:nvSpPr>
              <p:cNvPr id="53" name="Obdélník: se zakulacenými rohy 52">
                <a:extLst>
                  <a:ext uri="{FF2B5EF4-FFF2-40B4-BE49-F238E27FC236}">
                    <a16:creationId xmlns:a16="http://schemas.microsoft.com/office/drawing/2014/main" id="{7131EC40-E808-4C51-92A2-CF6EA5EB1D8F}"/>
                  </a:ext>
                </a:extLst>
              </p:cNvPr>
              <p:cNvSpPr/>
              <p:nvPr/>
            </p:nvSpPr>
            <p:spPr>
              <a:xfrm>
                <a:off x="1204462" y="388346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Skupina 53">
                <a:extLst>
                  <a:ext uri="{FF2B5EF4-FFF2-40B4-BE49-F238E27FC236}">
                    <a16:creationId xmlns:a16="http://schemas.microsoft.com/office/drawing/2014/main" id="{21F6D5DE-1BB2-4438-91E4-C4EC6595E572}"/>
                  </a:ext>
                </a:extLst>
              </p:cNvPr>
              <p:cNvGrpSpPr/>
              <p:nvPr/>
            </p:nvGrpSpPr>
            <p:grpSpPr>
              <a:xfrm>
                <a:off x="2046179" y="3764491"/>
                <a:ext cx="116566" cy="2037940"/>
                <a:chOff x="2162055" y="4388639"/>
                <a:chExt cx="116566" cy="2037940"/>
              </a:xfrm>
            </p:grpSpPr>
            <p:sp>
              <p:nvSpPr>
                <p:cNvPr id="55" name="Obdélník: se zakulacenými rohy 54">
                  <a:extLst>
                    <a:ext uri="{FF2B5EF4-FFF2-40B4-BE49-F238E27FC236}">
                      <a16:creationId xmlns:a16="http://schemas.microsoft.com/office/drawing/2014/main" id="{B10E257B-CE2D-4D8B-8BE6-A3B0218D3943}"/>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bdélník: se zakulacenými rohy 55">
                  <a:extLst>
                    <a:ext uri="{FF2B5EF4-FFF2-40B4-BE49-F238E27FC236}">
                      <a16:creationId xmlns:a16="http://schemas.microsoft.com/office/drawing/2014/main" id="{D42029F3-0E78-448B-8B29-822F4711B195}"/>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ovéPole 56">
                <a:extLst>
                  <a:ext uri="{FF2B5EF4-FFF2-40B4-BE49-F238E27FC236}">
                    <a16:creationId xmlns:a16="http://schemas.microsoft.com/office/drawing/2014/main" id="{798643FF-E7B7-44FA-AC7C-94E0B451A444}"/>
                  </a:ext>
                </a:extLst>
              </p:cNvPr>
              <p:cNvSpPr txBox="1"/>
              <p:nvPr/>
            </p:nvSpPr>
            <p:spPr>
              <a:xfrm>
                <a:off x="1705218" y="4610112"/>
                <a:ext cx="727956" cy="338554"/>
              </a:xfrm>
              <a:prstGeom prst="rect">
                <a:avLst/>
              </a:prstGeom>
              <a:noFill/>
            </p:spPr>
            <p:txBody>
              <a:bodyPr wrap="none" rtlCol="0">
                <a:spAutoFit/>
              </a:bodyPr>
              <a:lstStyle/>
              <a:p>
                <a:r>
                  <a:rPr lang="en-GB" sz="1600" dirty="0"/>
                  <a:t>Mirror</a:t>
                </a:r>
              </a:p>
            </p:txBody>
          </p:sp>
        </p:grpSp>
        <p:grpSp>
          <p:nvGrpSpPr>
            <p:cNvPr id="70" name="Skupina 69">
              <a:extLst>
                <a:ext uri="{FF2B5EF4-FFF2-40B4-BE49-F238E27FC236}">
                  <a16:creationId xmlns:a16="http://schemas.microsoft.com/office/drawing/2014/main" id="{2CD114E0-DEB8-4546-ACA1-D61B2B0BC1F0}"/>
                </a:ext>
              </a:extLst>
            </p:cNvPr>
            <p:cNvGrpSpPr/>
            <p:nvPr/>
          </p:nvGrpSpPr>
          <p:grpSpPr>
            <a:xfrm>
              <a:off x="4014937" y="868808"/>
              <a:ext cx="1800000" cy="2037940"/>
              <a:chOff x="1204462" y="3764491"/>
              <a:chExt cx="1800000" cy="2037940"/>
            </a:xfrm>
          </p:grpSpPr>
          <p:sp>
            <p:nvSpPr>
              <p:cNvPr id="71" name="Obdélník: se zakulacenými rohy 70">
                <a:extLst>
                  <a:ext uri="{FF2B5EF4-FFF2-40B4-BE49-F238E27FC236}">
                    <a16:creationId xmlns:a16="http://schemas.microsoft.com/office/drawing/2014/main" id="{754C3522-6016-4FD4-8AD9-50DD71C89414}"/>
                  </a:ext>
                </a:extLst>
              </p:cNvPr>
              <p:cNvSpPr/>
              <p:nvPr/>
            </p:nvSpPr>
            <p:spPr>
              <a:xfrm>
                <a:off x="1204462" y="388346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2" name="Skupina 71">
                <a:extLst>
                  <a:ext uri="{FF2B5EF4-FFF2-40B4-BE49-F238E27FC236}">
                    <a16:creationId xmlns:a16="http://schemas.microsoft.com/office/drawing/2014/main" id="{F3F874B8-3113-4388-80FF-823092DB6C85}"/>
                  </a:ext>
                </a:extLst>
              </p:cNvPr>
              <p:cNvGrpSpPr/>
              <p:nvPr/>
            </p:nvGrpSpPr>
            <p:grpSpPr>
              <a:xfrm>
                <a:off x="2046179" y="3764491"/>
                <a:ext cx="116566" cy="2037940"/>
                <a:chOff x="2162055" y="4388639"/>
                <a:chExt cx="116566" cy="2037940"/>
              </a:xfrm>
            </p:grpSpPr>
            <p:sp>
              <p:nvSpPr>
                <p:cNvPr id="74" name="Obdélník: se zakulacenými rohy 73">
                  <a:extLst>
                    <a:ext uri="{FF2B5EF4-FFF2-40B4-BE49-F238E27FC236}">
                      <a16:creationId xmlns:a16="http://schemas.microsoft.com/office/drawing/2014/main" id="{F51106C6-27EE-48BB-9C57-BED40D389505}"/>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bdélník: se zakulacenými rohy 74">
                  <a:extLst>
                    <a:ext uri="{FF2B5EF4-FFF2-40B4-BE49-F238E27FC236}">
                      <a16:creationId xmlns:a16="http://schemas.microsoft.com/office/drawing/2014/main" id="{D5241D83-C242-4821-8258-41AE3383688C}"/>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3" name="TextovéPole 72">
                <a:extLst>
                  <a:ext uri="{FF2B5EF4-FFF2-40B4-BE49-F238E27FC236}">
                    <a16:creationId xmlns:a16="http://schemas.microsoft.com/office/drawing/2014/main" id="{B2BFDD41-CAD2-4F18-9102-007F06F26749}"/>
                  </a:ext>
                </a:extLst>
              </p:cNvPr>
              <p:cNvSpPr txBox="1"/>
              <p:nvPr/>
            </p:nvSpPr>
            <p:spPr>
              <a:xfrm>
                <a:off x="1705218" y="4610112"/>
                <a:ext cx="727956" cy="338554"/>
              </a:xfrm>
              <a:prstGeom prst="rect">
                <a:avLst/>
              </a:prstGeom>
              <a:noFill/>
            </p:spPr>
            <p:txBody>
              <a:bodyPr wrap="none" rtlCol="0">
                <a:spAutoFit/>
              </a:bodyPr>
              <a:lstStyle/>
              <a:p>
                <a:r>
                  <a:rPr lang="en-GB" sz="1600"/>
                  <a:t>Mirror</a:t>
                </a:r>
              </a:p>
            </p:txBody>
          </p:sp>
        </p:grpSp>
        <p:grpSp>
          <p:nvGrpSpPr>
            <p:cNvPr id="76" name="Skupina 75">
              <a:extLst>
                <a:ext uri="{FF2B5EF4-FFF2-40B4-BE49-F238E27FC236}">
                  <a16:creationId xmlns:a16="http://schemas.microsoft.com/office/drawing/2014/main" id="{6CE42365-0626-4934-8833-9C39F155EADC}"/>
                </a:ext>
              </a:extLst>
            </p:cNvPr>
            <p:cNvGrpSpPr/>
            <p:nvPr/>
          </p:nvGrpSpPr>
          <p:grpSpPr>
            <a:xfrm>
              <a:off x="2091131" y="2885188"/>
              <a:ext cx="1800000" cy="1800000"/>
              <a:chOff x="1422308" y="4064597"/>
              <a:chExt cx="1800000" cy="1800000"/>
            </a:xfrm>
          </p:grpSpPr>
          <p:sp>
            <p:nvSpPr>
              <p:cNvPr id="22" name="Obdélník: se zakulacenými rohy 21">
                <a:extLst>
                  <a:ext uri="{FF2B5EF4-FFF2-40B4-BE49-F238E27FC236}">
                    <a16:creationId xmlns:a16="http://schemas.microsoft.com/office/drawing/2014/main" id="{C486855B-C358-4A65-BCB6-282C9AE028C1}"/>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Částečný kruh 57">
                <a:extLst>
                  <a:ext uri="{FF2B5EF4-FFF2-40B4-BE49-F238E27FC236}">
                    <a16:creationId xmlns:a16="http://schemas.microsoft.com/office/drawing/2014/main" id="{2D00A304-2565-42BF-92D0-217021A47E83}"/>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TextovéPole 22">
                <a:extLst>
                  <a:ext uri="{FF2B5EF4-FFF2-40B4-BE49-F238E27FC236}">
                    <a16:creationId xmlns:a16="http://schemas.microsoft.com/office/drawing/2014/main" id="{D5A2BD12-75BA-407A-AA59-23E7BE973A77}"/>
                  </a:ext>
                </a:extLst>
              </p:cNvPr>
              <p:cNvSpPr txBox="1"/>
              <p:nvPr/>
            </p:nvSpPr>
            <p:spPr>
              <a:xfrm>
                <a:off x="1687043" y="4637658"/>
                <a:ext cx="1208536" cy="584775"/>
              </a:xfrm>
              <a:prstGeom prst="rect">
                <a:avLst/>
              </a:prstGeom>
              <a:noFill/>
            </p:spPr>
            <p:txBody>
              <a:bodyPr wrap="none" rtlCol="0">
                <a:spAutoFit/>
              </a:bodyPr>
              <a:lstStyle/>
              <a:p>
                <a:r>
                  <a:rPr lang="en-GB" sz="1600" dirty="0"/>
                  <a:t>Convex Lens</a:t>
                </a:r>
              </a:p>
              <a:p>
                <a:pPr algn="ctr"/>
                <a:r>
                  <a:rPr lang="en-GB" sz="1600" dirty="0"/>
                  <a:t>40 mm</a:t>
                </a:r>
              </a:p>
            </p:txBody>
          </p:sp>
        </p:grpSp>
        <p:grpSp>
          <p:nvGrpSpPr>
            <p:cNvPr id="77" name="Skupina 76">
              <a:extLst>
                <a:ext uri="{FF2B5EF4-FFF2-40B4-BE49-F238E27FC236}">
                  <a16:creationId xmlns:a16="http://schemas.microsoft.com/office/drawing/2014/main" id="{FCEE5CCC-387D-4F6D-8568-8A89679995A1}"/>
                </a:ext>
              </a:extLst>
            </p:cNvPr>
            <p:cNvGrpSpPr/>
            <p:nvPr/>
          </p:nvGrpSpPr>
          <p:grpSpPr>
            <a:xfrm>
              <a:off x="3987266" y="2885188"/>
              <a:ext cx="1800000" cy="1800000"/>
              <a:chOff x="1422308" y="4064597"/>
              <a:chExt cx="1800000" cy="1800000"/>
            </a:xfrm>
          </p:grpSpPr>
          <p:sp>
            <p:nvSpPr>
              <p:cNvPr id="78" name="Obdélník: se zakulacenými rohy 77">
                <a:extLst>
                  <a:ext uri="{FF2B5EF4-FFF2-40B4-BE49-F238E27FC236}">
                    <a16:creationId xmlns:a16="http://schemas.microsoft.com/office/drawing/2014/main" id="{E39FB047-B388-4FE9-9FD2-F1801A1F998D}"/>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Částečný kruh 78">
                <a:extLst>
                  <a:ext uri="{FF2B5EF4-FFF2-40B4-BE49-F238E27FC236}">
                    <a16:creationId xmlns:a16="http://schemas.microsoft.com/office/drawing/2014/main" id="{519B8CA1-3A1A-4CAB-959E-4D8F0048FDF3}"/>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0" name="TextovéPole 79">
                <a:extLst>
                  <a:ext uri="{FF2B5EF4-FFF2-40B4-BE49-F238E27FC236}">
                    <a16:creationId xmlns:a16="http://schemas.microsoft.com/office/drawing/2014/main" id="{D4A87D4E-5E39-4FEB-9438-202EBB278D7C}"/>
                  </a:ext>
                </a:extLst>
              </p:cNvPr>
              <p:cNvSpPr txBox="1"/>
              <p:nvPr/>
            </p:nvSpPr>
            <p:spPr>
              <a:xfrm>
                <a:off x="1718813" y="4633129"/>
                <a:ext cx="1208536" cy="584775"/>
              </a:xfrm>
              <a:prstGeom prst="rect">
                <a:avLst/>
              </a:prstGeom>
              <a:noFill/>
            </p:spPr>
            <p:txBody>
              <a:bodyPr wrap="none" rtlCol="0">
                <a:spAutoFit/>
              </a:bodyPr>
              <a:lstStyle/>
              <a:p>
                <a:r>
                  <a:rPr lang="en-GB" sz="1600" dirty="0"/>
                  <a:t>Convex Lens</a:t>
                </a:r>
              </a:p>
              <a:p>
                <a:pPr algn="ctr"/>
                <a:r>
                  <a:rPr lang="en-GB" sz="1600" dirty="0"/>
                  <a:t>40 mm</a:t>
                </a:r>
              </a:p>
            </p:txBody>
          </p:sp>
        </p:grpSp>
        <p:grpSp>
          <p:nvGrpSpPr>
            <p:cNvPr id="16" name="Skupina 15">
              <a:extLst>
                <a:ext uri="{FF2B5EF4-FFF2-40B4-BE49-F238E27FC236}">
                  <a16:creationId xmlns:a16="http://schemas.microsoft.com/office/drawing/2014/main" id="{BB8A4DF9-2506-446A-922C-B739C5393466}"/>
                </a:ext>
              </a:extLst>
            </p:cNvPr>
            <p:cNvGrpSpPr/>
            <p:nvPr/>
          </p:nvGrpSpPr>
          <p:grpSpPr>
            <a:xfrm>
              <a:off x="3987266" y="4781441"/>
              <a:ext cx="2518778" cy="1800000"/>
              <a:chOff x="2341346" y="4760837"/>
              <a:chExt cx="2518778" cy="1800000"/>
            </a:xfrm>
          </p:grpSpPr>
          <p:sp>
            <p:nvSpPr>
              <p:cNvPr id="25" name="Obdélník: se zakulacenými rohy 24">
                <a:extLst>
                  <a:ext uri="{FF2B5EF4-FFF2-40B4-BE49-F238E27FC236}">
                    <a16:creationId xmlns:a16="http://schemas.microsoft.com/office/drawing/2014/main" id="{F865DB33-3CB4-46C6-B062-81EC599585CC}"/>
                  </a:ext>
                </a:extLst>
              </p:cNvPr>
              <p:cNvSpPr/>
              <p:nvPr/>
            </p:nvSpPr>
            <p:spPr>
              <a:xfrm>
                <a:off x="2341346" y="476083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bdélník: s odříznutými horními rohy 25">
                <a:extLst>
                  <a:ext uri="{FF2B5EF4-FFF2-40B4-BE49-F238E27FC236}">
                    <a16:creationId xmlns:a16="http://schemas.microsoft.com/office/drawing/2014/main" id="{D364AAAE-73F9-49FB-89AF-B7B915C47894}"/>
                  </a:ext>
                </a:extLst>
              </p:cNvPr>
              <p:cNvSpPr/>
              <p:nvPr/>
            </p:nvSpPr>
            <p:spPr>
              <a:xfrm>
                <a:off x="2791346" y="5122300"/>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Částečný kruh 26">
                <a:extLst>
                  <a:ext uri="{FF2B5EF4-FFF2-40B4-BE49-F238E27FC236}">
                    <a16:creationId xmlns:a16="http://schemas.microsoft.com/office/drawing/2014/main" id="{476359B9-7BFE-4DAA-8606-633BE24264AF}"/>
                  </a:ext>
                </a:extLst>
              </p:cNvPr>
              <p:cNvSpPr/>
              <p:nvPr/>
            </p:nvSpPr>
            <p:spPr>
              <a:xfrm>
                <a:off x="3046863" y="4919959"/>
                <a:ext cx="388966" cy="404683"/>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Obdélník 27">
                <a:extLst>
                  <a:ext uri="{FF2B5EF4-FFF2-40B4-BE49-F238E27FC236}">
                    <a16:creationId xmlns:a16="http://schemas.microsoft.com/office/drawing/2014/main" id="{70577776-68FA-47DA-9FE0-19AE48B6F79A}"/>
                  </a:ext>
                </a:extLst>
              </p:cNvPr>
              <p:cNvSpPr/>
              <p:nvPr/>
            </p:nvSpPr>
            <p:spPr>
              <a:xfrm>
                <a:off x="2791346" y="5401951"/>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Skupina 28">
                <a:extLst>
                  <a:ext uri="{FF2B5EF4-FFF2-40B4-BE49-F238E27FC236}">
                    <a16:creationId xmlns:a16="http://schemas.microsoft.com/office/drawing/2014/main" id="{AD7B7D0F-2562-4F18-A9D0-75BC2F0A3F6C}"/>
                  </a:ext>
                </a:extLst>
              </p:cNvPr>
              <p:cNvGrpSpPr/>
              <p:nvPr/>
            </p:nvGrpSpPr>
            <p:grpSpPr>
              <a:xfrm>
                <a:off x="3944769" y="5134083"/>
                <a:ext cx="915355" cy="1201810"/>
                <a:chOff x="3587645" y="2973230"/>
                <a:chExt cx="915355" cy="1201810"/>
              </a:xfrm>
            </p:grpSpPr>
            <p:sp>
              <p:nvSpPr>
                <p:cNvPr id="30" name="Obdélník 29">
                  <a:extLst>
                    <a:ext uri="{FF2B5EF4-FFF2-40B4-BE49-F238E27FC236}">
                      <a16:creationId xmlns:a16="http://schemas.microsoft.com/office/drawing/2014/main" id="{F4641011-A0AA-4685-9350-28C9A704FE2E}"/>
                    </a:ext>
                  </a:extLst>
                </p:cNvPr>
                <p:cNvSpPr/>
                <p:nvPr/>
              </p:nvSpPr>
              <p:spPr>
                <a:xfrm>
                  <a:off x="3991322" y="3118372"/>
                  <a:ext cx="105818" cy="1056668"/>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Hvězda: dvaatřiceticípá 30">
                  <a:extLst>
                    <a:ext uri="{FF2B5EF4-FFF2-40B4-BE49-F238E27FC236}">
                      <a16:creationId xmlns:a16="http://schemas.microsoft.com/office/drawing/2014/main" id="{05E28A02-C91D-4E74-8A3E-E42DBF917EFE}"/>
                    </a:ext>
                  </a:extLst>
                </p:cNvPr>
                <p:cNvSpPr/>
                <p:nvPr/>
              </p:nvSpPr>
              <p:spPr>
                <a:xfrm>
                  <a:off x="3587645" y="2973230"/>
                  <a:ext cx="915355" cy="302184"/>
                </a:xfrm>
                <a:prstGeom prst="star32">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TextovéPole 34">
                <a:extLst>
                  <a:ext uri="{FF2B5EF4-FFF2-40B4-BE49-F238E27FC236}">
                    <a16:creationId xmlns:a16="http://schemas.microsoft.com/office/drawing/2014/main" id="{00FCAC09-17E7-447F-8F76-20F60C21CCBE}"/>
                  </a:ext>
                </a:extLst>
              </p:cNvPr>
              <p:cNvSpPr txBox="1"/>
              <p:nvPr/>
            </p:nvSpPr>
            <p:spPr>
              <a:xfrm>
                <a:off x="2791012" y="6126429"/>
                <a:ext cx="976165" cy="338554"/>
              </a:xfrm>
              <a:prstGeom prst="rect">
                <a:avLst/>
              </a:prstGeom>
              <a:noFill/>
            </p:spPr>
            <p:txBody>
              <a:bodyPr wrap="none" rtlCol="0">
                <a:spAutoFit/>
              </a:bodyPr>
              <a:lstStyle/>
              <a:p>
                <a:r>
                  <a:rPr lang="en-GB" sz="1600" dirty="0"/>
                  <a:t>Objective</a:t>
                </a:r>
              </a:p>
            </p:txBody>
          </p:sp>
          <p:sp>
            <p:nvSpPr>
              <p:cNvPr id="36" name="TextovéPole 35">
                <a:extLst>
                  <a:ext uri="{FF2B5EF4-FFF2-40B4-BE49-F238E27FC236}">
                    <a16:creationId xmlns:a16="http://schemas.microsoft.com/office/drawing/2014/main" id="{C835CF18-76D5-41C7-81E5-69836FC97228}"/>
                  </a:ext>
                </a:extLst>
              </p:cNvPr>
              <p:cNvSpPr txBox="1"/>
              <p:nvPr/>
            </p:nvSpPr>
            <p:spPr>
              <a:xfrm>
                <a:off x="3031686" y="5430856"/>
                <a:ext cx="417102" cy="369332"/>
              </a:xfrm>
              <a:prstGeom prst="rect">
                <a:avLst/>
              </a:prstGeom>
              <a:noFill/>
            </p:spPr>
            <p:txBody>
              <a:bodyPr wrap="none" rtlCol="0">
                <a:spAutoFit/>
              </a:bodyPr>
              <a:lstStyle/>
              <a:p>
                <a:r>
                  <a:rPr lang="en-GB">
                    <a:solidFill>
                      <a:schemeClr val="bg1"/>
                    </a:solidFill>
                  </a:rPr>
                  <a:t>4×</a:t>
                </a:r>
              </a:p>
            </p:txBody>
          </p:sp>
          <p:sp>
            <p:nvSpPr>
              <p:cNvPr id="164" name="Obdélník 163">
                <a:extLst>
                  <a:ext uri="{FF2B5EF4-FFF2-40B4-BE49-F238E27FC236}">
                    <a16:creationId xmlns:a16="http://schemas.microsoft.com/office/drawing/2014/main" id="{56E798DB-58DC-4FB0-97E1-E24B0B7A024C}"/>
                  </a:ext>
                </a:extLst>
              </p:cNvPr>
              <p:cNvSpPr/>
              <p:nvPr/>
            </p:nvSpPr>
            <p:spPr>
              <a:xfrm>
                <a:off x="2766545" y="5858151"/>
                <a:ext cx="950044" cy="301831"/>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bdélník: se zakulacenými rohy 31">
                <a:extLst>
                  <a:ext uri="{FF2B5EF4-FFF2-40B4-BE49-F238E27FC236}">
                    <a16:creationId xmlns:a16="http://schemas.microsoft.com/office/drawing/2014/main" id="{C3C861BA-75B9-44DE-8764-36B4F29B6ECD}"/>
                  </a:ext>
                </a:extLst>
              </p:cNvPr>
              <p:cNvSpPr/>
              <p:nvPr/>
            </p:nvSpPr>
            <p:spPr>
              <a:xfrm rot="21278302" flipH="1">
                <a:off x="3098063" y="5986954"/>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bdélník: se zakulacenými rohy 32">
                <a:extLst>
                  <a:ext uri="{FF2B5EF4-FFF2-40B4-BE49-F238E27FC236}">
                    <a16:creationId xmlns:a16="http://schemas.microsoft.com/office/drawing/2014/main" id="{F4D6F6AE-271A-4EF4-8066-4720ACEA1F26}"/>
                  </a:ext>
                </a:extLst>
              </p:cNvPr>
              <p:cNvSpPr/>
              <p:nvPr/>
            </p:nvSpPr>
            <p:spPr>
              <a:xfrm rot="21278302" flipH="1">
                <a:off x="3098397" y="5826453"/>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6" name="Skupina 165">
              <a:extLst>
                <a:ext uri="{FF2B5EF4-FFF2-40B4-BE49-F238E27FC236}">
                  <a16:creationId xmlns:a16="http://schemas.microsoft.com/office/drawing/2014/main" id="{A32C3A27-6976-457E-96FC-D2A4C99FC004}"/>
                </a:ext>
              </a:extLst>
            </p:cNvPr>
            <p:cNvGrpSpPr/>
            <p:nvPr/>
          </p:nvGrpSpPr>
          <p:grpSpPr>
            <a:xfrm>
              <a:off x="6602901" y="5109284"/>
              <a:ext cx="1467077" cy="1387102"/>
              <a:chOff x="3191261" y="930199"/>
              <a:chExt cx="1467077" cy="1387102"/>
            </a:xfrm>
          </p:grpSpPr>
          <p:sp>
            <p:nvSpPr>
              <p:cNvPr id="167" name="Šipka: kruhová 166">
                <a:extLst>
                  <a:ext uri="{FF2B5EF4-FFF2-40B4-BE49-F238E27FC236}">
                    <a16:creationId xmlns:a16="http://schemas.microsoft.com/office/drawing/2014/main" id="{CBB78BDA-5AEF-4FFA-8C88-54461A27BC1E}"/>
                  </a:ext>
                </a:extLst>
              </p:cNvPr>
              <p:cNvSpPr/>
              <p:nvPr/>
            </p:nvSpPr>
            <p:spPr>
              <a:xfrm flipH="1">
                <a:off x="3309705" y="1117838"/>
                <a:ext cx="359667" cy="49511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8" name="Šipka: nahoru 167">
                <a:extLst>
                  <a:ext uri="{FF2B5EF4-FFF2-40B4-BE49-F238E27FC236}">
                    <a16:creationId xmlns:a16="http://schemas.microsoft.com/office/drawing/2014/main" id="{702E5BFA-E62C-4828-8FEC-88CB67A62B74}"/>
                  </a:ext>
                </a:extLst>
              </p:cNvPr>
              <p:cNvSpPr/>
              <p:nvPr/>
            </p:nvSpPr>
            <p:spPr>
              <a:xfrm>
                <a:off x="4173153" y="1092107"/>
                <a:ext cx="298586" cy="383627"/>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Šipka: kruhová 168">
                <a:extLst>
                  <a:ext uri="{FF2B5EF4-FFF2-40B4-BE49-F238E27FC236}">
                    <a16:creationId xmlns:a16="http://schemas.microsoft.com/office/drawing/2014/main" id="{40F833D0-1AFF-4317-B997-6E8E118ED1D1}"/>
                  </a:ext>
                </a:extLst>
              </p:cNvPr>
              <p:cNvSpPr/>
              <p:nvPr/>
            </p:nvSpPr>
            <p:spPr>
              <a:xfrm flipH="1" flipV="1">
                <a:off x="3331146" y="1629567"/>
                <a:ext cx="359667" cy="49511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0" name="Šipka: nahoru 169">
                <a:extLst>
                  <a:ext uri="{FF2B5EF4-FFF2-40B4-BE49-F238E27FC236}">
                    <a16:creationId xmlns:a16="http://schemas.microsoft.com/office/drawing/2014/main" id="{7739EE4C-EB54-416D-BC10-59B32BAB1DFF}"/>
                  </a:ext>
                </a:extLst>
              </p:cNvPr>
              <p:cNvSpPr/>
              <p:nvPr/>
            </p:nvSpPr>
            <p:spPr>
              <a:xfrm flipV="1">
                <a:off x="4173153" y="1768643"/>
                <a:ext cx="298586" cy="383627"/>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Obdélník: se zakulacenými rohy 170">
                <a:extLst>
                  <a:ext uri="{FF2B5EF4-FFF2-40B4-BE49-F238E27FC236}">
                    <a16:creationId xmlns:a16="http://schemas.microsoft.com/office/drawing/2014/main" id="{44C1B33E-125C-4724-BD03-0060F009347E}"/>
                  </a:ext>
                </a:extLst>
              </p:cNvPr>
              <p:cNvSpPr/>
              <p:nvPr/>
            </p:nvSpPr>
            <p:spPr>
              <a:xfrm>
                <a:off x="3191261" y="930199"/>
                <a:ext cx="1467077" cy="1387102"/>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ovná se 171">
                <a:extLst>
                  <a:ext uri="{FF2B5EF4-FFF2-40B4-BE49-F238E27FC236}">
                    <a16:creationId xmlns:a16="http://schemas.microsoft.com/office/drawing/2014/main" id="{F8587833-2611-45DB-93AB-94E00504362C}"/>
                  </a:ext>
                </a:extLst>
              </p:cNvPr>
              <p:cNvSpPr/>
              <p:nvPr/>
            </p:nvSpPr>
            <p:spPr>
              <a:xfrm>
                <a:off x="3773376" y="1210189"/>
                <a:ext cx="295772" cy="166713"/>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3" name="Rovná se 172">
                <a:extLst>
                  <a:ext uri="{FF2B5EF4-FFF2-40B4-BE49-F238E27FC236}">
                    <a16:creationId xmlns:a16="http://schemas.microsoft.com/office/drawing/2014/main" id="{C85935E7-9A1A-40C0-BC3C-73C22CDF63F1}"/>
                  </a:ext>
                </a:extLst>
              </p:cNvPr>
              <p:cNvSpPr/>
              <p:nvPr/>
            </p:nvSpPr>
            <p:spPr>
              <a:xfrm>
                <a:off x="3779300" y="1878379"/>
                <a:ext cx="295772" cy="166713"/>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
        <p:nvSpPr>
          <p:cNvPr id="61" name="Textfeld 3">
            <a:extLst>
              <a:ext uri="{FF2B5EF4-FFF2-40B4-BE49-F238E27FC236}">
                <a16:creationId xmlns:a16="http://schemas.microsoft.com/office/drawing/2014/main" id="{427C6823-2798-4628-B6F7-4F004C2448C7}"/>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ovéPole 162">
            <a:extLst>
              <a:ext uri="{FF2B5EF4-FFF2-40B4-BE49-F238E27FC236}">
                <a16:creationId xmlns:a16="http://schemas.microsoft.com/office/drawing/2014/main" id="{E0DBFC13-7266-456A-B074-350377FFCFE3}"/>
              </a:ext>
            </a:extLst>
          </p:cNvPr>
          <p:cNvSpPr txBox="1"/>
          <p:nvPr/>
        </p:nvSpPr>
        <p:spPr>
          <a:xfrm>
            <a:off x="275771" y="1181542"/>
            <a:ext cx="1734150" cy="830997"/>
          </a:xfrm>
          <a:prstGeom prst="rect">
            <a:avLst/>
          </a:prstGeom>
          <a:noFill/>
        </p:spPr>
        <p:txBody>
          <a:bodyPr wrap="square" rtlCol="0">
            <a:spAutoFit/>
          </a:bodyPr>
          <a:lstStyle/>
          <a:p>
            <a:r>
              <a:rPr lang="en-GB" sz="1600" b="1" dirty="0"/>
              <a:t>Sample Holder</a:t>
            </a:r>
          </a:p>
          <a:p>
            <a:r>
              <a:rPr lang="en-GB" sz="1600" dirty="0"/>
              <a:t>Holds the sample inside a cube</a:t>
            </a:r>
          </a:p>
        </p:txBody>
      </p:sp>
      <p:sp>
        <p:nvSpPr>
          <p:cNvPr id="63" name="TextovéPole 162">
            <a:extLst>
              <a:ext uri="{FF2B5EF4-FFF2-40B4-BE49-F238E27FC236}">
                <a16:creationId xmlns:a16="http://schemas.microsoft.com/office/drawing/2014/main" id="{AEC729DA-CA21-4A52-A81F-B7D973E138DD}"/>
              </a:ext>
            </a:extLst>
          </p:cNvPr>
          <p:cNvSpPr txBox="1"/>
          <p:nvPr/>
        </p:nvSpPr>
        <p:spPr>
          <a:xfrm>
            <a:off x="7820728" y="1169607"/>
            <a:ext cx="1734150" cy="584775"/>
          </a:xfrm>
          <a:prstGeom prst="rect">
            <a:avLst/>
          </a:prstGeom>
          <a:noFill/>
        </p:spPr>
        <p:txBody>
          <a:bodyPr wrap="square" rtlCol="0">
            <a:spAutoFit/>
          </a:bodyPr>
          <a:lstStyle/>
          <a:p>
            <a:r>
              <a:rPr lang="en-GB" sz="1600" b="1"/>
              <a:t>Mirror</a:t>
            </a:r>
          </a:p>
          <a:p>
            <a:r>
              <a:rPr lang="en-GB" sz="1600" dirty="0"/>
              <a:t>Reflects light</a:t>
            </a:r>
          </a:p>
        </p:txBody>
      </p:sp>
      <p:sp>
        <p:nvSpPr>
          <p:cNvPr id="64" name="TextovéPole 162">
            <a:extLst>
              <a:ext uri="{FF2B5EF4-FFF2-40B4-BE49-F238E27FC236}">
                <a16:creationId xmlns:a16="http://schemas.microsoft.com/office/drawing/2014/main" id="{CCF98A50-0CEE-4C4E-9B0A-D4A05A43FFF4}"/>
              </a:ext>
            </a:extLst>
          </p:cNvPr>
          <p:cNvSpPr txBox="1"/>
          <p:nvPr/>
        </p:nvSpPr>
        <p:spPr>
          <a:xfrm>
            <a:off x="355635" y="4131832"/>
            <a:ext cx="1734150" cy="1077218"/>
          </a:xfrm>
          <a:prstGeom prst="rect">
            <a:avLst/>
          </a:prstGeom>
          <a:noFill/>
        </p:spPr>
        <p:txBody>
          <a:bodyPr wrap="square" rtlCol="0">
            <a:spAutoFit/>
          </a:bodyPr>
          <a:lstStyle/>
          <a:p>
            <a:r>
              <a:rPr lang="en-GB" sz="1600" b="1" dirty="0"/>
              <a:t>Lens</a:t>
            </a:r>
            <a:r>
              <a:rPr lang="en-GB" sz="1600" dirty="0"/>
              <a:t> </a:t>
            </a:r>
          </a:p>
          <a:p>
            <a:r>
              <a:rPr lang="en-GB" sz="1600" dirty="0"/>
              <a:t>Influences the propagation of light</a:t>
            </a:r>
          </a:p>
        </p:txBody>
      </p:sp>
      <p:sp>
        <p:nvSpPr>
          <p:cNvPr id="65" name="TextovéPole 162">
            <a:extLst>
              <a:ext uri="{FF2B5EF4-FFF2-40B4-BE49-F238E27FC236}">
                <a16:creationId xmlns:a16="http://schemas.microsoft.com/office/drawing/2014/main" id="{24CC898E-65A1-44FA-A9E7-8D980FA4117F}"/>
              </a:ext>
            </a:extLst>
          </p:cNvPr>
          <p:cNvSpPr txBox="1"/>
          <p:nvPr/>
        </p:nvSpPr>
        <p:spPr>
          <a:xfrm>
            <a:off x="7773162" y="3590361"/>
            <a:ext cx="1800000" cy="1569660"/>
          </a:xfrm>
          <a:prstGeom prst="rect">
            <a:avLst/>
          </a:prstGeom>
          <a:noFill/>
        </p:spPr>
        <p:txBody>
          <a:bodyPr wrap="square" rtlCol="0">
            <a:spAutoFit/>
          </a:bodyPr>
          <a:lstStyle/>
          <a:p>
            <a:r>
              <a:rPr lang="en-GB" sz="1600" b="1" dirty="0"/>
              <a:t>Microscope Objective</a:t>
            </a:r>
          </a:p>
          <a:p>
            <a:r>
              <a:rPr lang="en-GB" sz="1600" dirty="0"/>
              <a:t>A special lens </a:t>
            </a:r>
            <a:r>
              <a:rPr lang="en-GB" sz="1600" dirty="0" err="1"/>
              <a:t>syst</a:t>
            </a:r>
            <a:r>
              <a:rPr lang="cs-CZ" sz="1600" dirty="0"/>
              <a:t>e</a:t>
            </a:r>
            <a:r>
              <a:rPr lang="en-GB" sz="1600" dirty="0"/>
              <a:t>m for magnifying the Sample</a:t>
            </a:r>
          </a:p>
        </p:txBody>
      </p:sp>
    </p:spTree>
    <p:extLst>
      <p:ext uri="{BB962C8B-B14F-4D97-AF65-F5344CB8AC3E}">
        <p14:creationId xmlns:p14="http://schemas.microsoft.com/office/powerpoint/2010/main" val="1744261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016A8D18-61C2-4C52-8AFA-5FAD30699992}"/>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B1784042-462F-480C-9071-3D1FB1AEC1FA}"/>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5A86F2F3-F4E8-4E18-A4F4-4708E77C2A3B}"/>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5171B6AE-4B06-4F4E-9FB5-81463AE8F7B2}"/>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8F4BF062-B51D-4C95-BFFB-A36407969BF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82A99325-473C-419B-AD2B-F2291055C4D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18323A2-5DA1-4B65-AB8D-11B311B3E96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A4FFF242-4222-4679-B829-36685084C537}"/>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36DB6B0C-CE80-4582-BF4E-10CFF46A3CD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2743744F-31C3-4E21-BE9F-6A5D315289F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69852591-2B38-4FD3-B17D-7D3434CB398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278BB872-8094-4B23-BD4E-4037BCCD5877}"/>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8A25981A-16EC-4FA4-AC20-6D914DCB931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3181C50D-9929-4D59-92C4-0FD5476DB10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BE7947F4-BA6E-4F29-AF72-CE3F1E08075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24C8009B-BE3B-46F6-87DA-95317B9232B0}"/>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FEA41A96-803F-443C-8EBB-AD4AA56839B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B8DC5B0B-5A24-4674-8BF3-17B44FB2452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94FA7A71-82CF-4F85-8763-ECF1EF5CAE0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3F71B812-DDAB-4E84-BD0D-4B00EEE03BC3}"/>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61C4AA7F-3D81-41E4-8209-2B6BFB6EF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0002B468-A50D-4CF7-A8BC-AAF6496282A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348DDB0E-94CB-4709-B600-55943E682E3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CD2CA9D6-7C2B-439E-BD0D-DA5CCE2B6282}"/>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97A85293-A539-49A4-98AE-EB7939CE37F0}"/>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2F297518-4548-4175-9EA9-2EB1BDE1E1B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F509AED2-B138-4291-A168-8DAABDE40E8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2A19484C-E4CF-4B55-B787-0A8CBF9CD94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D221796C-60D1-4DE5-A1D9-ECE2D7D3942B}"/>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A1861850-3156-4CC3-BF3A-1CB3A2DD325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DD43C37E-AF76-4624-94A3-64AB5576836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BBCC5A03-DBA9-4784-862C-DD6937EDE6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02BA0237-96DB-45E3-AC7D-EF68EA6D26A8}"/>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7924B522-E28E-4EB8-A7F8-4D3E70C703D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F5768F44-4066-42C2-B89D-32E76928C51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113010E0-2D4B-41E7-A067-41F7C0E77C6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4D6F5A7E-03D1-488A-B425-D48E5D4A853D}"/>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8011E93B-85CB-497B-B275-AD0E6928233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9EE6B640-8754-46EF-A4E7-D7F14CC1EB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DD861FFF-5E23-4817-8CA3-BD43A6EE187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8479AC1A-730C-4385-A609-735269DD02E7}"/>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98DF62A0-5681-4738-878A-08474EB325D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19EF8BE-C171-4D5D-B917-C13065154C0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E6EB2A5C-D1E0-4C14-A736-CD4FC79B20A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C4353920-D959-437D-8213-F1D620B09362}"/>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721C686D-12CB-47D7-8A6D-F1DE658C5E37}"/>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F695DB6C-FBA0-40E4-8E40-5599B868FFF5}"/>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1F22767F-C9F5-46DF-967A-16B79B306E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CE763FA6-50D9-4767-A2B3-B089502389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6B0ADB3F-8039-4498-A7E3-5B8B256DE2E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EAE13665-6EEC-4AAB-BCA0-9E9B312BBEC5}"/>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5A4F13AD-5152-472F-8004-15C7D38727D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C0584F53-0733-43DA-9EB4-BBF10A47A7A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2DE12BE1-4CD5-4BB2-94B9-FA14F485F49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E1CD2048-1A3E-4A35-9311-79CDBDD8C12D}"/>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6E1B647A-8BDB-40E2-A65B-669F65CF83F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EEFEEDF-B260-46DC-A0C6-668C531E79C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0D44D9B0-8552-4DD9-87F5-88C77F9561C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815279BB-65A3-4371-83F2-7DD7AE45A9D6}"/>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35FBBDCF-21EE-475C-BC59-3E7AF6AADD9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94BCDC57-51F3-4312-8C19-C75D410E87D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FA32CED4-DBF4-4080-9C66-0A18344BE05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8691DDA6-19FA-470D-B2B1-A620C05C6051}"/>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3C425006-36F1-43C8-B1D1-8AD2515F650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1909DC79-B1F7-45B9-AE1E-BAAE9F4CFB6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99C2283C-9628-405D-9C33-C25EEBA26C4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731E92DA-E1E6-4126-B07A-38569F791D92}"/>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C703F141-3B40-4F06-A9FF-F6482A6B32DD}"/>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0883CF1A-8B72-4A88-8A85-2789B760D7F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1519DD66-76C1-4445-BE70-B8B3F1252F7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817F444A-11E9-4E94-B391-00BBAE720AB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2C9589D9-559F-4460-8EBD-4C2FF7346662}"/>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09CAD9DD-FF02-45C5-96DD-8D5EC21F91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39191263-2FCD-4F01-99CE-1AC6F95AE08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8D9DBA2D-2141-4246-ADE6-595E4FAD1E7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7551358D-0C95-436F-A20F-747D0DD6212A}"/>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A5CEF601-D6BE-4E2A-AA36-28E0063C9FA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2F3E5CFF-D143-43D9-B6BA-C1F5D94FA15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1D966ECC-47F7-4AE5-80DA-EFD5E9A5C99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6E0AD341-6F93-4E28-BB97-CDB57620D70E}"/>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ED5E878B-8883-463C-B213-CBA96035C67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8A2FE62E-D085-4FDF-895A-23F3C915EC9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B110044F-C929-481D-A776-3CB4A8E90BB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D8B1E4DF-D01F-46B5-AAE8-00C3921F0483}"/>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96221A4A-24EC-498B-B7E5-67FB50682B3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27F98DE9-99D2-49AA-83DD-E6E146A2D0A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1FA1CC91-8585-4E2E-BF30-AF794B59FB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D1E3857D-BBB8-4253-BD0A-5D0A39C43778}"/>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813EABA8-DB67-478E-BF08-C4D79987256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7916C6AD-D81B-45B5-BF8C-05D679BEF7C2}"/>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63FD474D-4749-4D40-B841-16F21D8C7E18}"/>
              </a:ext>
            </a:extLst>
          </p:cNvPr>
          <p:cNvSpPr txBox="1"/>
          <p:nvPr/>
        </p:nvSpPr>
        <p:spPr>
          <a:xfrm>
            <a:off x="1920983" y="325380"/>
            <a:ext cx="7562840" cy="646331"/>
          </a:xfrm>
          <a:prstGeom prst="rect">
            <a:avLst/>
          </a:prstGeom>
          <a:noFill/>
        </p:spPr>
        <p:txBody>
          <a:bodyPr wrap="none" rtlCol="0">
            <a:spAutoFit/>
          </a:bodyPr>
          <a:lstStyle/>
          <a:p>
            <a:r>
              <a:rPr lang="en-GB" sz="3600" dirty="0"/>
              <a:t>How does the Galilean telescope work?</a:t>
            </a:r>
          </a:p>
        </p:txBody>
      </p:sp>
      <p:sp>
        <p:nvSpPr>
          <p:cNvPr id="107" name="Znak plus 106">
            <a:extLst>
              <a:ext uri="{FF2B5EF4-FFF2-40B4-BE49-F238E27FC236}">
                <a16:creationId xmlns:a16="http://schemas.microsoft.com/office/drawing/2014/main" id="{3FB1EC0D-C976-4AB1-A0C7-406793E940D7}"/>
              </a:ext>
            </a:extLst>
          </p:cNvPr>
          <p:cNvSpPr/>
          <p:nvPr/>
        </p:nvSpPr>
        <p:spPr>
          <a:xfrm>
            <a:off x="4771737" y="2609043"/>
            <a:ext cx="360000" cy="360000"/>
          </a:xfrm>
          <a:prstGeom prst="mathPlus">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TextovéPole 181">
            <a:extLst>
              <a:ext uri="{FF2B5EF4-FFF2-40B4-BE49-F238E27FC236}">
                <a16:creationId xmlns:a16="http://schemas.microsoft.com/office/drawing/2014/main" id="{782F7498-2D4A-48B7-B040-E02ECB47A20E}"/>
              </a:ext>
            </a:extLst>
          </p:cNvPr>
          <p:cNvSpPr txBox="1"/>
          <p:nvPr/>
        </p:nvSpPr>
        <p:spPr>
          <a:xfrm>
            <a:off x="326200" y="4366744"/>
            <a:ext cx="2146713" cy="584775"/>
          </a:xfrm>
          <a:prstGeom prst="rect">
            <a:avLst/>
          </a:prstGeom>
          <a:noFill/>
        </p:spPr>
        <p:txBody>
          <a:bodyPr wrap="square" rtlCol="0">
            <a:spAutoFit/>
          </a:bodyPr>
          <a:lstStyle/>
          <a:p>
            <a:r>
              <a:rPr lang="en-GB" sz="1600" dirty="0"/>
              <a:t>The lens on the object side is called objective. </a:t>
            </a:r>
          </a:p>
        </p:txBody>
      </p:sp>
      <p:sp>
        <p:nvSpPr>
          <p:cNvPr id="183" name="TextovéPole 182">
            <a:extLst>
              <a:ext uri="{FF2B5EF4-FFF2-40B4-BE49-F238E27FC236}">
                <a16:creationId xmlns:a16="http://schemas.microsoft.com/office/drawing/2014/main" id="{3D7F6725-71CF-4B77-866C-CC76C8EECA20}"/>
              </a:ext>
            </a:extLst>
          </p:cNvPr>
          <p:cNvSpPr txBox="1"/>
          <p:nvPr/>
        </p:nvSpPr>
        <p:spPr>
          <a:xfrm>
            <a:off x="7156531" y="4518918"/>
            <a:ext cx="2820103" cy="584775"/>
          </a:xfrm>
          <a:prstGeom prst="rect">
            <a:avLst/>
          </a:prstGeom>
          <a:noFill/>
        </p:spPr>
        <p:txBody>
          <a:bodyPr wrap="square" rtlCol="0">
            <a:spAutoFit/>
          </a:bodyPr>
          <a:lstStyle/>
          <a:p>
            <a:r>
              <a:rPr lang="en-GB" sz="1600" dirty="0"/>
              <a:t>The lens in front of the eye is called eyepiece. </a:t>
            </a:r>
          </a:p>
        </p:txBody>
      </p:sp>
      <p:grpSp>
        <p:nvGrpSpPr>
          <p:cNvPr id="108" name="Skupina 107">
            <a:extLst>
              <a:ext uri="{FF2B5EF4-FFF2-40B4-BE49-F238E27FC236}">
                <a16:creationId xmlns:a16="http://schemas.microsoft.com/office/drawing/2014/main" id="{586C26DC-D8D5-4E36-942A-B80512EA61E9}"/>
              </a:ext>
            </a:extLst>
          </p:cNvPr>
          <p:cNvGrpSpPr/>
          <p:nvPr/>
        </p:nvGrpSpPr>
        <p:grpSpPr>
          <a:xfrm>
            <a:off x="498093" y="1886994"/>
            <a:ext cx="3747280" cy="1804099"/>
            <a:chOff x="581905" y="1886186"/>
            <a:chExt cx="3747280" cy="1804099"/>
          </a:xfrm>
        </p:grpSpPr>
        <p:cxnSp>
          <p:nvCxnSpPr>
            <p:cNvPr id="104" name="Přímá spojnice 103">
              <a:extLst>
                <a:ext uri="{FF2B5EF4-FFF2-40B4-BE49-F238E27FC236}">
                  <a16:creationId xmlns:a16="http://schemas.microsoft.com/office/drawing/2014/main" id="{A03ABD2C-EC39-47F4-8E49-18B6FAC799EA}"/>
                </a:ext>
              </a:extLst>
            </p:cNvPr>
            <p:cNvCxnSpPr>
              <a:cxnSpLocks/>
            </p:cNvCxnSpPr>
            <p:nvPr/>
          </p:nvCxnSpPr>
          <p:spPr>
            <a:xfrm>
              <a:off x="3676396" y="2314148"/>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4" name="Přímá spojnice 93">
              <a:extLst>
                <a:ext uri="{FF2B5EF4-FFF2-40B4-BE49-F238E27FC236}">
                  <a16:creationId xmlns:a16="http://schemas.microsoft.com/office/drawing/2014/main" id="{1C1703BE-3101-457B-BD28-81E775118163}"/>
                </a:ext>
              </a:extLst>
            </p:cNvPr>
            <p:cNvCxnSpPr>
              <a:cxnSpLocks/>
            </p:cNvCxnSpPr>
            <p:nvPr/>
          </p:nvCxnSpPr>
          <p:spPr>
            <a:xfrm>
              <a:off x="834799" y="2762547"/>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5" name="Přímá spojnice se šipkou 94">
              <a:extLst>
                <a:ext uri="{FF2B5EF4-FFF2-40B4-BE49-F238E27FC236}">
                  <a16:creationId xmlns:a16="http://schemas.microsoft.com/office/drawing/2014/main" id="{E81F162F-B3BD-4961-BCCD-E2AF4E015CCA}"/>
                </a:ext>
              </a:extLst>
            </p:cNvPr>
            <p:cNvCxnSpPr/>
            <p:nvPr/>
          </p:nvCxnSpPr>
          <p:spPr>
            <a:xfrm>
              <a:off x="1876396" y="2132547"/>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Přímá spojnice 95">
              <a:extLst>
                <a:ext uri="{FF2B5EF4-FFF2-40B4-BE49-F238E27FC236}">
                  <a16:creationId xmlns:a16="http://schemas.microsoft.com/office/drawing/2014/main" id="{230D345B-AC06-4310-8569-EB977E03466C}"/>
                </a:ext>
              </a:extLst>
            </p:cNvPr>
            <p:cNvCxnSpPr>
              <a:cxnSpLocks/>
            </p:cNvCxnSpPr>
            <p:nvPr/>
          </p:nvCxnSpPr>
          <p:spPr>
            <a:xfrm>
              <a:off x="834799" y="2451287"/>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4FBE71A5-60BC-445A-AD11-0F69DFBE074C}"/>
                </a:ext>
              </a:extLst>
            </p:cNvPr>
            <p:cNvCxnSpPr>
              <a:cxnSpLocks/>
            </p:cNvCxnSpPr>
            <p:nvPr/>
          </p:nvCxnSpPr>
          <p:spPr>
            <a:xfrm>
              <a:off x="834799" y="261153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B363B5F1-3F93-447B-94B4-78E7C92CAFD0}"/>
                </a:ext>
              </a:extLst>
            </p:cNvPr>
            <p:cNvCxnSpPr>
              <a:cxnSpLocks/>
            </p:cNvCxnSpPr>
            <p:nvPr/>
          </p:nvCxnSpPr>
          <p:spPr>
            <a:xfrm>
              <a:off x="834799" y="2907835"/>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Přímá spojnice 98">
              <a:extLst>
                <a:ext uri="{FF2B5EF4-FFF2-40B4-BE49-F238E27FC236}">
                  <a16:creationId xmlns:a16="http://schemas.microsoft.com/office/drawing/2014/main" id="{BC67C336-DD5E-4526-BA7B-1B901B41234D}"/>
                </a:ext>
              </a:extLst>
            </p:cNvPr>
            <p:cNvCxnSpPr>
              <a:cxnSpLocks/>
            </p:cNvCxnSpPr>
            <p:nvPr/>
          </p:nvCxnSpPr>
          <p:spPr>
            <a:xfrm>
              <a:off x="834799" y="3057619"/>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Přímá spojnice 99">
              <a:extLst>
                <a:ext uri="{FF2B5EF4-FFF2-40B4-BE49-F238E27FC236}">
                  <a16:creationId xmlns:a16="http://schemas.microsoft.com/office/drawing/2014/main" id="{210BDDA8-E24F-4A41-B2CF-5C46A22EA99F}"/>
                </a:ext>
              </a:extLst>
            </p:cNvPr>
            <p:cNvCxnSpPr>
              <a:cxnSpLocks/>
            </p:cNvCxnSpPr>
            <p:nvPr/>
          </p:nvCxnSpPr>
          <p:spPr>
            <a:xfrm>
              <a:off x="1876396" y="2451287"/>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Přímá spojnice 100">
              <a:extLst>
                <a:ext uri="{FF2B5EF4-FFF2-40B4-BE49-F238E27FC236}">
                  <a16:creationId xmlns:a16="http://schemas.microsoft.com/office/drawing/2014/main" id="{F1CF6F63-6BB6-49FE-9042-CCF9D24F21D4}"/>
                </a:ext>
              </a:extLst>
            </p:cNvPr>
            <p:cNvCxnSpPr>
              <a:cxnSpLocks/>
            </p:cNvCxnSpPr>
            <p:nvPr/>
          </p:nvCxnSpPr>
          <p:spPr>
            <a:xfrm>
              <a:off x="1876396" y="2611536"/>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Přímá spojnice 101">
              <a:extLst>
                <a:ext uri="{FF2B5EF4-FFF2-40B4-BE49-F238E27FC236}">
                  <a16:creationId xmlns:a16="http://schemas.microsoft.com/office/drawing/2014/main" id="{9C15B494-4032-4A84-8C62-F2C23933D6AD}"/>
                </a:ext>
              </a:extLst>
            </p:cNvPr>
            <p:cNvCxnSpPr>
              <a:cxnSpLocks/>
            </p:cNvCxnSpPr>
            <p:nvPr/>
          </p:nvCxnSpPr>
          <p:spPr>
            <a:xfrm flipV="1">
              <a:off x="1833707" y="2719787"/>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Přímá spojnice 102">
              <a:extLst>
                <a:ext uri="{FF2B5EF4-FFF2-40B4-BE49-F238E27FC236}">
                  <a16:creationId xmlns:a16="http://schemas.microsoft.com/office/drawing/2014/main" id="{577086D6-F3A9-4FA2-AA70-1BA637DF701D}"/>
                </a:ext>
              </a:extLst>
            </p:cNvPr>
            <p:cNvCxnSpPr>
              <a:cxnSpLocks/>
            </p:cNvCxnSpPr>
            <p:nvPr/>
          </p:nvCxnSpPr>
          <p:spPr>
            <a:xfrm flipV="1">
              <a:off x="1833707" y="2664187"/>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5" name="TextovéPole 104">
              <a:extLst>
                <a:ext uri="{FF2B5EF4-FFF2-40B4-BE49-F238E27FC236}">
                  <a16:creationId xmlns:a16="http://schemas.microsoft.com/office/drawing/2014/main" id="{E3947727-AEC3-4491-B93B-926387FF99FF}"/>
                </a:ext>
              </a:extLst>
            </p:cNvPr>
            <p:cNvSpPr txBox="1"/>
            <p:nvPr/>
          </p:nvSpPr>
          <p:spPr>
            <a:xfrm>
              <a:off x="3553523" y="2039283"/>
              <a:ext cx="293670" cy="276999"/>
            </a:xfrm>
            <a:prstGeom prst="rect">
              <a:avLst/>
            </a:prstGeom>
            <a:noFill/>
          </p:spPr>
          <p:txBody>
            <a:bodyPr wrap="none" rtlCol="0">
              <a:spAutoFit/>
            </a:bodyPr>
            <a:lstStyle/>
            <a:p>
              <a:r>
                <a:rPr lang="en-GB" sz="1200" i="1"/>
                <a:t>F‘</a:t>
              </a:r>
            </a:p>
          </p:txBody>
        </p:sp>
        <p:sp>
          <p:nvSpPr>
            <p:cNvPr id="106" name="TextovéPole 105">
              <a:extLst>
                <a:ext uri="{FF2B5EF4-FFF2-40B4-BE49-F238E27FC236}">
                  <a16:creationId xmlns:a16="http://schemas.microsoft.com/office/drawing/2014/main" id="{B9DE6BEF-1174-43A2-A1FE-A86DE9F4F08C}"/>
                </a:ext>
              </a:extLst>
            </p:cNvPr>
            <p:cNvSpPr txBox="1"/>
            <p:nvPr/>
          </p:nvSpPr>
          <p:spPr>
            <a:xfrm rot="16200000" flipH="1">
              <a:off x="257522" y="2624047"/>
              <a:ext cx="925766" cy="276999"/>
            </a:xfrm>
            <a:prstGeom prst="rect">
              <a:avLst/>
            </a:prstGeom>
            <a:noFill/>
          </p:spPr>
          <p:txBody>
            <a:bodyPr wrap="none" rtlCol="0">
              <a:spAutoFit/>
            </a:bodyPr>
            <a:lstStyle/>
            <a:p>
              <a:r>
                <a:rPr lang="en-GB" sz="1200"/>
                <a:t>Parallel rays</a:t>
              </a:r>
            </a:p>
          </p:txBody>
        </p:sp>
        <p:sp>
          <p:nvSpPr>
            <p:cNvPr id="111" name="TextovéPole 110">
              <a:extLst>
                <a:ext uri="{FF2B5EF4-FFF2-40B4-BE49-F238E27FC236}">
                  <a16:creationId xmlns:a16="http://schemas.microsoft.com/office/drawing/2014/main" id="{39E7A1B1-E249-44FF-B8E6-EC57F1DA6C50}"/>
                </a:ext>
              </a:extLst>
            </p:cNvPr>
            <p:cNvSpPr txBox="1"/>
            <p:nvPr/>
          </p:nvSpPr>
          <p:spPr>
            <a:xfrm>
              <a:off x="1383423" y="1886186"/>
              <a:ext cx="923714" cy="276999"/>
            </a:xfrm>
            <a:prstGeom prst="rect">
              <a:avLst/>
            </a:prstGeom>
            <a:noFill/>
          </p:spPr>
          <p:txBody>
            <a:bodyPr wrap="none" rtlCol="0">
              <a:spAutoFit/>
            </a:bodyPr>
            <a:lstStyle/>
            <a:p>
              <a:r>
                <a:rPr lang="en-GB" sz="1200"/>
                <a:t>Convex lens</a:t>
              </a:r>
            </a:p>
          </p:txBody>
        </p:sp>
        <p:sp>
          <p:nvSpPr>
            <p:cNvPr id="184" name="Levá složená závorka 183">
              <a:extLst>
                <a:ext uri="{FF2B5EF4-FFF2-40B4-BE49-F238E27FC236}">
                  <a16:creationId xmlns:a16="http://schemas.microsoft.com/office/drawing/2014/main" id="{9F72F3E5-D73D-4374-98FC-A314B229E2ED}"/>
                </a:ext>
              </a:extLst>
            </p:cNvPr>
            <p:cNvSpPr/>
            <p:nvPr/>
          </p:nvSpPr>
          <p:spPr>
            <a:xfrm rot="5400000" flipH="1">
              <a:off x="2663617" y="2307098"/>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5" name="TextovéPole 184">
              <a:extLst>
                <a:ext uri="{FF2B5EF4-FFF2-40B4-BE49-F238E27FC236}">
                  <a16:creationId xmlns:a16="http://schemas.microsoft.com/office/drawing/2014/main" id="{6F75ECFD-E062-4A71-BAF9-812D14F056DB}"/>
                </a:ext>
              </a:extLst>
            </p:cNvPr>
            <p:cNvSpPr txBox="1"/>
            <p:nvPr/>
          </p:nvSpPr>
          <p:spPr>
            <a:xfrm>
              <a:off x="2092259" y="3413286"/>
              <a:ext cx="1245469" cy="276999"/>
            </a:xfrm>
            <a:prstGeom prst="rect">
              <a:avLst/>
            </a:prstGeom>
            <a:noFill/>
          </p:spPr>
          <p:txBody>
            <a:bodyPr wrap="none" rtlCol="0">
              <a:spAutoFit/>
            </a:bodyPr>
            <a:lstStyle/>
            <a:p>
              <a:r>
                <a:rPr lang="en-GB" sz="1200"/>
                <a:t>Long focal length</a:t>
              </a:r>
            </a:p>
          </p:txBody>
        </p:sp>
      </p:grpSp>
      <p:grpSp>
        <p:nvGrpSpPr>
          <p:cNvPr id="109" name="Skupina 108">
            <a:extLst>
              <a:ext uri="{FF2B5EF4-FFF2-40B4-BE49-F238E27FC236}">
                <a16:creationId xmlns:a16="http://schemas.microsoft.com/office/drawing/2014/main" id="{C70B90A1-9476-4CC0-9E49-251F78083B06}"/>
              </a:ext>
            </a:extLst>
          </p:cNvPr>
          <p:cNvGrpSpPr/>
          <p:nvPr/>
        </p:nvGrpSpPr>
        <p:grpSpPr>
          <a:xfrm>
            <a:off x="5658100" y="1884139"/>
            <a:ext cx="3741494" cy="1809809"/>
            <a:chOff x="5741912" y="1886015"/>
            <a:chExt cx="3741494" cy="1809809"/>
          </a:xfrm>
        </p:grpSpPr>
        <p:cxnSp>
          <p:nvCxnSpPr>
            <p:cNvPr id="158" name="Přímá spojnice 157">
              <a:extLst>
                <a:ext uri="{FF2B5EF4-FFF2-40B4-BE49-F238E27FC236}">
                  <a16:creationId xmlns:a16="http://schemas.microsoft.com/office/drawing/2014/main" id="{59710C3A-4B53-44F4-9439-2AAD67462D06}"/>
                </a:ext>
              </a:extLst>
            </p:cNvPr>
            <p:cNvCxnSpPr>
              <a:cxnSpLocks/>
            </p:cNvCxnSpPr>
            <p:nvPr/>
          </p:nvCxnSpPr>
          <p:spPr>
            <a:xfrm>
              <a:off x="5741912" y="2757793"/>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59" name="Přímá spojnice 158">
              <a:extLst>
                <a:ext uri="{FF2B5EF4-FFF2-40B4-BE49-F238E27FC236}">
                  <a16:creationId xmlns:a16="http://schemas.microsoft.com/office/drawing/2014/main" id="{1728B6CA-1E63-4143-ACED-2C21B2C57EAB}"/>
                </a:ext>
              </a:extLst>
            </p:cNvPr>
            <p:cNvCxnSpPr>
              <a:cxnSpLocks/>
            </p:cNvCxnSpPr>
            <p:nvPr/>
          </p:nvCxnSpPr>
          <p:spPr>
            <a:xfrm>
              <a:off x="6783508" y="2446533"/>
              <a:ext cx="900000" cy="297555"/>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Přímá spojnice 159">
              <a:extLst>
                <a:ext uri="{FF2B5EF4-FFF2-40B4-BE49-F238E27FC236}">
                  <a16:creationId xmlns:a16="http://schemas.microsoft.com/office/drawing/2014/main" id="{08F4E15F-7392-4437-81EE-E9D992CC554D}"/>
                </a:ext>
              </a:extLst>
            </p:cNvPr>
            <p:cNvCxnSpPr>
              <a:cxnSpLocks/>
            </p:cNvCxnSpPr>
            <p:nvPr/>
          </p:nvCxnSpPr>
          <p:spPr>
            <a:xfrm>
              <a:off x="6783508" y="2606782"/>
              <a:ext cx="900000" cy="137306"/>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Přímá spojnice 160">
              <a:extLst>
                <a:ext uri="{FF2B5EF4-FFF2-40B4-BE49-F238E27FC236}">
                  <a16:creationId xmlns:a16="http://schemas.microsoft.com/office/drawing/2014/main" id="{1071C7EE-BAC7-47D6-AE09-F803CA99A44F}"/>
                </a:ext>
              </a:extLst>
            </p:cNvPr>
            <p:cNvCxnSpPr>
              <a:cxnSpLocks/>
            </p:cNvCxnSpPr>
            <p:nvPr/>
          </p:nvCxnSpPr>
          <p:spPr>
            <a:xfrm flipV="1">
              <a:off x="6783510" y="2744088"/>
              <a:ext cx="899998" cy="16618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197D30AB-CAFB-4896-B546-5F968D771512}"/>
                </a:ext>
              </a:extLst>
            </p:cNvPr>
            <p:cNvCxnSpPr>
              <a:cxnSpLocks/>
            </p:cNvCxnSpPr>
            <p:nvPr/>
          </p:nvCxnSpPr>
          <p:spPr>
            <a:xfrm flipV="1">
              <a:off x="6783510" y="2744088"/>
              <a:ext cx="899998" cy="30877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62E029CA-4495-4598-BFD4-8AA0525E0979}"/>
                </a:ext>
              </a:extLst>
            </p:cNvPr>
            <p:cNvCxnSpPr>
              <a:cxnSpLocks/>
            </p:cNvCxnSpPr>
            <p:nvPr/>
          </p:nvCxnSpPr>
          <p:spPr>
            <a:xfrm>
              <a:off x="7693827" y="229116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64" name="TextovéPole 163">
              <a:extLst>
                <a:ext uri="{FF2B5EF4-FFF2-40B4-BE49-F238E27FC236}">
                  <a16:creationId xmlns:a16="http://schemas.microsoft.com/office/drawing/2014/main" id="{D3F9E669-88EE-4DE5-B294-360DCF916923}"/>
                </a:ext>
              </a:extLst>
            </p:cNvPr>
            <p:cNvSpPr txBox="1"/>
            <p:nvPr/>
          </p:nvSpPr>
          <p:spPr>
            <a:xfrm>
              <a:off x="7536673" y="2019451"/>
              <a:ext cx="293670" cy="276999"/>
            </a:xfrm>
            <a:prstGeom prst="rect">
              <a:avLst/>
            </a:prstGeom>
            <a:noFill/>
          </p:spPr>
          <p:txBody>
            <a:bodyPr wrap="none" rtlCol="0">
              <a:spAutoFit/>
            </a:bodyPr>
            <a:lstStyle/>
            <a:p>
              <a:r>
                <a:rPr lang="en-GB" sz="1200" i="1"/>
                <a:t>F‘</a:t>
              </a:r>
            </a:p>
          </p:txBody>
        </p:sp>
        <p:sp>
          <p:nvSpPr>
            <p:cNvPr id="169" name="TextovéPole 168">
              <a:extLst>
                <a:ext uri="{FF2B5EF4-FFF2-40B4-BE49-F238E27FC236}">
                  <a16:creationId xmlns:a16="http://schemas.microsoft.com/office/drawing/2014/main" id="{53EA46F2-D501-4948-821C-A5086EF09AFC}"/>
                </a:ext>
              </a:extLst>
            </p:cNvPr>
            <p:cNvSpPr txBox="1"/>
            <p:nvPr/>
          </p:nvSpPr>
          <p:spPr>
            <a:xfrm rot="5400000">
              <a:off x="8882024" y="2614630"/>
              <a:ext cx="925766" cy="276999"/>
            </a:xfrm>
            <a:prstGeom prst="rect">
              <a:avLst/>
            </a:prstGeom>
            <a:noFill/>
          </p:spPr>
          <p:txBody>
            <a:bodyPr wrap="none" rtlCol="0">
              <a:spAutoFit/>
            </a:bodyPr>
            <a:lstStyle/>
            <a:p>
              <a:r>
                <a:rPr lang="en-GB" sz="1200"/>
                <a:t>Parallel rays</a:t>
              </a:r>
            </a:p>
          </p:txBody>
        </p:sp>
        <p:sp>
          <p:nvSpPr>
            <p:cNvPr id="174" name="TextovéPole 173">
              <a:extLst>
                <a:ext uri="{FF2B5EF4-FFF2-40B4-BE49-F238E27FC236}">
                  <a16:creationId xmlns:a16="http://schemas.microsoft.com/office/drawing/2014/main" id="{088608F3-FFBE-4B8E-B0CE-57751448D0F0}"/>
                </a:ext>
              </a:extLst>
            </p:cNvPr>
            <p:cNvSpPr txBox="1"/>
            <p:nvPr/>
          </p:nvSpPr>
          <p:spPr>
            <a:xfrm>
              <a:off x="6155614" y="1886015"/>
              <a:ext cx="996876" cy="276999"/>
            </a:xfrm>
            <a:prstGeom prst="rect">
              <a:avLst/>
            </a:prstGeom>
            <a:noFill/>
          </p:spPr>
          <p:txBody>
            <a:bodyPr wrap="none" rtlCol="0">
              <a:spAutoFit/>
            </a:bodyPr>
            <a:lstStyle/>
            <a:p>
              <a:r>
                <a:rPr lang="en-GB" sz="1200"/>
                <a:t>Concave lens</a:t>
              </a:r>
            </a:p>
          </p:txBody>
        </p:sp>
        <p:grpSp>
          <p:nvGrpSpPr>
            <p:cNvPr id="175" name="Group 106">
              <a:extLst>
                <a:ext uri="{FF2B5EF4-FFF2-40B4-BE49-F238E27FC236}">
                  <a16:creationId xmlns:a16="http://schemas.microsoft.com/office/drawing/2014/main" id="{C26B5F9B-2DC0-4336-B8AF-2311BD3BC7B7}"/>
                </a:ext>
              </a:extLst>
            </p:cNvPr>
            <p:cNvGrpSpPr/>
            <p:nvPr/>
          </p:nvGrpSpPr>
          <p:grpSpPr>
            <a:xfrm>
              <a:off x="6747977" y="2290557"/>
              <a:ext cx="144000" cy="900000"/>
              <a:chOff x="8381461" y="1422131"/>
              <a:chExt cx="170484" cy="900000"/>
            </a:xfrm>
          </p:grpSpPr>
          <p:cxnSp>
            <p:nvCxnSpPr>
              <p:cNvPr id="176" name="Gerader Verbinder 5">
                <a:extLst>
                  <a:ext uri="{FF2B5EF4-FFF2-40B4-BE49-F238E27FC236}">
                    <a16:creationId xmlns:a16="http://schemas.microsoft.com/office/drawing/2014/main" id="{CC7C38EF-51C6-490E-8C55-77991E62410B}"/>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Gerader Verbinder 6">
                <a:extLst>
                  <a:ext uri="{FF2B5EF4-FFF2-40B4-BE49-F238E27FC236}">
                    <a16:creationId xmlns:a16="http://schemas.microsoft.com/office/drawing/2014/main" id="{7CE86FA9-BE83-474E-BC0D-7D9F9CCFE5C1}"/>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Gerader Verbinder 9">
                <a:extLst>
                  <a:ext uri="{FF2B5EF4-FFF2-40B4-BE49-F238E27FC236}">
                    <a16:creationId xmlns:a16="http://schemas.microsoft.com/office/drawing/2014/main" id="{BE8EC3DF-475A-4913-9429-6D2CAEB5C3D5}"/>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Gerader Verbinder 10">
                <a:extLst>
                  <a:ext uri="{FF2B5EF4-FFF2-40B4-BE49-F238E27FC236}">
                    <a16:creationId xmlns:a16="http://schemas.microsoft.com/office/drawing/2014/main" id="{F04D0CD4-5BC6-42F3-B315-26AD0C2F018A}"/>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Gerader Verbinder 12">
                <a:extLst>
                  <a:ext uri="{FF2B5EF4-FFF2-40B4-BE49-F238E27FC236}">
                    <a16:creationId xmlns:a16="http://schemas.microsoft.com/office/drawing/2014/main" id="{C90C68D5-7BAF-4617-A036-78EA584E4711}"/>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88" name="TextovéPole 187">
              <a:extLst>
                <a:ext uri="{FF2B5EF4-FFF2-40B4-BE49-F238E27FC236}">
                  <a16:creationId xmlns:a16="http://schemas.microsoft.com/office/drawing/2014/main" id="{91B951E0-7BDF-4958-A138-DCB5E1282573}"/>
                </a:ext>
              </a:extLst>
            </p:cNvPr>
            <p:cNvSpPr txBox="1"/>
            <p:nvPr/>
          </p:nvSpPr>
          <p:spPr>
            <a:xfrm>
              <a:off x="6566274" y="3418825"/>
              <a:ext cx="1219501" cy="276999"/>
            </a:xfrm>
            <a:prstGeom prst="rect">
              <a:avLst/>
            </a:prstGeom>
            <a:noFill/>
          </p:spPr>
          <p:txBody>
            <a:bodyPr wrap="none" rtlCol="0">
              <a:spAutoFit/>
            </a:bodyPr>
            <a:lstStyle/>
            <a:p>
              <a:r>
                <a:rPr lang="en-GB" sz="1200"/>
                <a:t>Short foal length</a:t>
              </a:r>
            </a:p>
          </p:txBody>
        </p:sp>
        <p:cxnSp>
          <p:nvCxnSpPr>
            <p:cNvPr id="170" name="Přímá spojnice 169">
              <a:extLst>
                <a:ext uri="{FF2B5EF4-FFF2-40B4-BE49-F238E27FC236}">
                  <a16:creationId xmlns:a16="http://schemas.microsoft.com/office/drawing/2014/main" id="{6402B8CB-1FDB-4285-A953-C9A1E521610A}"/>
                </a:ext>
              </a:extLst>
            </p:cNvPr>
            <p:cNvCxnSpPr>
              <a:cxnSpLocks/>
            </p:cNvCxnSpPr>
            <p:nvPr/>
          </p:nvCxnSpPr>
          <p:spPr>
            <a:xfrm>
              <a:off x="5903419" y="2157951"/>
              <a:ext cx="900000" cy="297555"/>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1" name="Přímá spojnice 170">
              <a:extLst>
                <a:ext uri="{FF2B5EF4-FFF2-40B4-BE49-F238E27FC236}">
                  <a16:creationId xmlns:a16="http://schemas.microsoft.com/office/drawing/2014/main" id="{52DA4657-9E4D-4167-BB2C-97320122315A}"/>
                </a:ext>
              </a:extLst>
            </p:cNvPr>
            <p:cNvCxnSpPr>
              <a:cxnSpLocks/>
            </p:cNvCxnSpPr>
            <p:nvPr/>
          </p:nvCxnSpPr>
          <p:spPr>
            <a:xfrm>
              <a:off x="5896625" y="2475277"/>
              <a:ext cx="900000" cy="13730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2" name="Přímá spojnice 171">
              <a:extLst>
                <a:ext uri="{FF2B5EF4-FFF2-40B4-BE49-F238E27FC236}">
                  <a16:creationId xmlns:a16="http://schemas.microsoft.com/office/drawing/2014/main" id="{C2ADC32C-7AD6-4522-8706-13B117D29ACB}"/>
                </a:ext>
              </a:extLst>
            </p:cNvPr>
            <p:cNvCxnSpPr>
              <a:cxnSpLocks/>
            </p:cNvCxnSpPr>
            <p:nvPr/>
          </p:nvCxnSpPr>
          <p:spPr>
            <a:xfrm flipV="1">
              <a:off x="5896625" y="2915781"/>
              <a:ext cx="899998" cy="16618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3" name="Přímá spojnice 172">
              <a:extLst>
                <a:ext uri="{FF2B5EF4-FFF2-40B4-BE49-F238E27FC236}">
                  <a16:creationId xmlns:a16="http://schemas.microsoft.com/office/drawing/2014/main" id="{942D2096-B171-48D4-BB9F-E06333CD3117}"/>
                </a:ext>
              </a:extLst>
            </p:cNvPr>
            <p:cNvCxnSpPr>
              <a:cxnSpLocks/>
            </p:cNvCxnSpPr>
            <p:nvPr/>
          </p:nvCxnSpPr>
          <p:spPr>
            <a:xfrm flipV="1">
              <a:off x="5890069" y="3051080"/>
              <a:ext cx="899998" cy="30877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5" name="Přímá spojnice 164">
              <a:extLst>
                <a:ext uri="{FF2B5EF4-FFF2-40B4-BE49-F238E27FC236}">
                  <a16:creationId xmlns:a16="http://schemas.microsoft.com/office/drawing/2014/main" id="{9637B9C9-18FD-423F-ADF3-605482A19799}"/>
                </a:ext>
              </a:extLst>
            </p:cNvPr>
            <p:cNvCxnSpPr>
              <a:cxnSpLocks/>
            </p:cNvCxnSpPr>
            <p:nvPr/>
          </p:nvCxnSpPr>
          <p:spPr>
            <a:xfrm flipV="1">
              <a:off x="6783509" y="2446533"/>
              <a:ext cx="2452789" cy="598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Přímá spojnice 165">
              <a:extLst>
                <a:ext uri="{FF2B5EF4-FFF2-40B4-BE49-F238E27FC236}">
                  <a16:creationId xmlns:a16="http://schemas.microsoft.com/office/drawing/2014/main" id="{3681F6D2-39A2-4FA7-9D29-C174445E5756}"/>
                </a:ext>
              </a:extLst>
            </p:cNvPr>
            <p:cNvCxnSpPr>
              <a:cxnSpLocks/>
            </p:cNvCxnSpPr>
            <p:nvPr/>
          </p:nvCxnSpPr>
          <p:spPr>
            <a:xfrm flipV="1">
              <a:off x="6783508" y="2588139"/>
              <a:ext cx="2452790" cy="2463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Přímá spojnice 166">
              <a:extLst>
                <a:ext uri="{FF2B5EF4-FFF2-40B4-BE49-F238E27FC236}">
                  <a16:creationId xmlns:a16="http://schemas.microsoft.com/office/drawing/2014/main" id="{4F098246-74DA-49F0-9E10-D7D9865B5B58}"/>
                </a:ext>
              </a:extLst>
            </p:cNvPr>
            <p:cNvCxnSpPr>
              <a:cxnSpLocks/>
            </p:cNvCxnSpPr>
            <p:nvPr/>
          </p:nvCxnSpPr>
          <p:spPr>
            <a:xfrm>
              <a:off x="6783509" y="2909070"/>
              <a:ext cx="2452789"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Přímá spojnice 167">
              <a:extLst>
                <a:ext uri="{FF2B5EF4-FFF2-40B4-BE49-F238E27FC236}">
                  <a16:creationId xmlns:a16="http://schemas.microsoft.com/office/drawing/2014/main" id="{832BE110-D901-44D5-B42A-798ADEC53DE6}"/>
                </a:ext>
              </a:extLst>
            </p:cNvPr>
            <p:cNvCxnSpPr>
              <a:cxnSpLocks/>
            </p:cNvCxnSpPr>
            <p:nvPr/>
          </p:nvCxnSpPr>
          <p:spPr>
            <a:xfrm>
              <a:off x="6783509" y="3058854"/>
              <a:ext cx="2452789"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7" name="Levá složená závorka 186">
              <a:extLst>
                <a:ext uri="{FF2B5EF4-FFF2-40B4-BE49-F238E27FC236}">
                  <a16:creationId xmlns:a16="http://schemas.microsoft.com/office/drawing/2014/main" id="{9CC38395-424E-4E47-89B6-0B56DE0C9FC4}"/>
                </a:ext>
              </a:extLst>
            </p:cNvPr>
            <p:cNvSpPr/>
            <p:nvPr/>
          </p:nvSpPr>
          <p:spPr>
            <a:xfrm rot="5400000" flipH="1">
              <a:off x="7150678" y="2731431"/>
              <a:ext cx="212683" cy="884389"/>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14" name="Obdélník 113">
            <a:extLst>
              <a:ext uri="{FF2B5EF4-FFF2-40B4-BE49-F238E27FC236}">
                <a16:creationId xmlns:a16="http://schemas.microsoft.com/office/drawing/2014/main" id="{B6532945-03F7-468D-85D7-5D2C84D7A9DE}"/>
              </a:ext>
            </a:extLst>
          </p:cNvPr>
          <p:cNvSpPr/>
          <p:nvPr/>
        </p:nvSpPr>
        <p:spPr>
          <a:xfrm>
            <a:off x="2781250" y="6008198"/>
            <a:ext cx="4565352" cy="338554"/>
          </a:xfrm>
          <a:prstGeom prst="rect">
            <a:avLst/>
          </a:prstGeom>
        </p:spPr>
        <p:txBody>
          <a:bodyPr wrap="none">
            <a:spAutoFit/>
          </a:bodyPr>
          <a:lstStyle/>
          <a:p>
            <a:r>
              <a:rPr lang="en-GB" sz="1600" dirty="0"/>
              <a:t>This type of telescopes is used in </a:t>
            </a:r>
            <a:r>
              <a:rPr lang="en-GB" sz="1600" dirty="0" err="1"/>
              <a:t>theater</a:t>
            </a:r>
            <a:r>
              <a:rPr lang="en-GB" sz="1600" dirty="0"/>
              <a:t> binoculars. </a:t>
            </a:r>
          </a:p>
        </p:txBody>
      </p:sp>
      <p:sp>
        <p:nvSpPr>
          <p:cNvPr id="191" name="Obdélník 190">
            <a:extLst>
              <a:ext uri="{FF2B5EF4-FFF2-40B4-BE49-F238E27FC236}">
                <a16:creationId xmlns:a16="http://schemas.microsoft.com/office/drawing/2014/main" id="{258B84ED-9B3A-4E4F-89E2-DCDEEE7B6621}"/>
              </a:ext>
            </a:extLst>
          </p:cNvPr>
          <p:cNvSpPr/>
          <p:nvPr/>
        </p:nvSpPr>
        <p:spPr>
          <a:xfrm>
            <a:off x="1166977" y="1047284"/>
            <a:ext cx="8306409" cy="338554"/>
          </a:xfrm>
          <a:prstGeom prst="rect">
            <a:avLst/>
          </a:prstGeom>
        </p:spPr>
        <p:txBody>
          <a:bodyPr wrap="square">
            <a:spAutoFit/>
          </a:bodyPr>
          <a:lstStyle/>
          <a:p>
            <a:r>
              <a:rPr lang="en-GB" sz="1600" dirty="0"/>
              <a:t>A telescope is an optical instrument that magnifies objects, which are far away.</a:t>
            </a:r>
          </a:p>
        </p:txBody>
      </p:sp>
      <p:pic>
        <p:nvPicPr>
          <p:cNvPr id="192" name="Grafik 193" descr="Präsentation mit Checkliste">
            <a:extLst>
              <a:ext uri="{FF2B5EF4-FFF2-40B4-BE49-F238E27FC236}">
                <a16:creationId xmlns:a16="http://schemas.microsoft.com/office/drawing/2014/main" id="{36CE432A-07F5-4478-9810-5F91AC533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193" name="Skupina 192">
            <a:extLst>
              <a:ext uri="{FF2B5EF4-FFF2-40B4-BE49-F238E27FC236}">
                <a16:creationId xmlns:a16="http://schemas.microsoft.com/office/drawing/2014/main" id="{68D081D3-14CF-4FA7-BE1B-A827F46C978C}"/>
              </a:ext>
            </a:extLst>
          </p:cNvPr>
          <p:cNvGrpSpPr/>
          <p:nvPr/>
        </p:nvGrpSpPr>
        <p:grpSpPr>
          <a:xfrm>
            <a:off x="2988196" y="3868418"/>
            <a:ext cx="4206746" cy="1805574"/>
            <a:chOff x="2398331" y="2317595"/>
            <a:chExt cx="4206746" cy="1805574"/>
          </a:xfrm>
        </p:grpSpPr>
        <p:cxnSp>
          <p:nvCxnSpPr>
            <p:cNvPr id="195" name="Přímá spojnice 194">
              <a:extLst>
                <a:ext uri="{FF2B5EF4-FFF2-40B4-BE49-F238E27FC236}">
                  <a16:creationId xmlns:a16="http://schemas.microsoft.com/office/drawing/2014/main" id="{3D4B6019-8FEA-4B99-A291-7A88A31F3BD9}"/>
                </a:ext>
              </a:extLst>
            </p:cNvPr>
            <p:cNvCxnSpPr>
              <a:cxnSpLocks/>
            </p:cNvCxnSpPr>
            <p:nvPr/>
          </p:nvCxnSpPr>
          <p:spPr>
            <a:xfrm>
              <a:off x="2398331" y="3201389"/>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96" name="Přímá spojnice se šipkou 195">
              <a:extLst>
                <a:ext uri="{FF2B5EF4-FFF2-40B4-BE49-F238E27FC236}">
                  <a16:creationId xmlns:a16="http://schemas.microsoft.com/office/drawing/2014/main" id="{AD216D50-17E1-4789-BA26-6A5CAC9201E0}"/>
                </a:ext>
              </a:extLst>
            </p:cNvPr>
            <p:cNvCxnSpPr/>
            <p:nvPr/>
          </p:nvCxnSpPr>
          <p:spPr>
            <a:xfrm>
              <a:off x="3439928" y="2571389"/>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Přímá spojnice 196">
              <a:extLst>
                <a:ext uri="{FF2B5EF4-FFF2-40B4-BE49-F238E27FC236}">
                  <a16:creationId xmlns:a16="http://schemas.microsoft.com/office/drawing/2014/main" id="{824C347C-297B-4595-8065-DD18A8BB5114}"/>
                </a:ext>
              </a:extLst>
            </p:cNvPr>
            <p:cNvCxnSpPr>
              <a:cxnSpLocks/>
            </p:cNvCxnSpPr>
            <p:nvPr/>
          </p:nvCxnSpPr>
          <p:spPr>
            <a:xfrm>
              <a:off x="2420275" y="2611718"/>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8" name="Přímá spojnice 197">
              <a:extLst>
                <a:ext uri="{FF2B5EF4-FFF2-40B4-BE49-F238E27FC236}">
                  <a16:creationId xmlns:a16="http://schemas.microsoft.com/office/drawing/2014/main" id="{D0B2852B-1C9B-46F9-AFF0-49BDE8DCFBC6}"/>
                </a:ext>
              </a:extLst>
            </p:cNvPr>
            <p:cNvCxnSpPr>
              <a:cxnSpLocks/>
            </p:cNvCxnSpPr>
            <p:nvPr/>
          </p:nvCxnSpPr>
          <p:spPr>
            <a:xfrm>
              <a:off x="2420275" y="2929044"/>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9" name="Přímá spojnice 198">
              <a:extLst>
                <a:ext uri="{FF2B5EF4-FFF2-40B4-BE49-F238E27FC236}">
                  <a16:creationId xmlns:a16="http://schemas.microsoft.com/office/drawing/2014/main" id="{2BA62A2D-6ADD-4D7E-9764-E43C876668A7}"/>
                </a:ext>
              </a:extLst>
            </p:cNvPr>
            <p:cNvCxnSpPr>
              <a:cxnSpLocks/>
            </p:cNvCxnSpPr>
            <p:nvPr/>
          </p:nvCxnSpPr>
          <p:spPr>
            <a:xfrm>
              <a:off x="2420275" y="353573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0" name="Přímá spojnice 199">
              <a:extLst>
                <a:ext uri="{FF2B5EF4-FFF2-40B4-BE49-F238E27FC236}">
                  <a16:creationId xmlns:a16="http://schemas.microsoft.com/office/drawing/2014/main" id="{2E86779B-7722-44A8-A905-082F841F839F}"/>
                </a:ext>
              </a:extLst>
            </p:cNvPr>
            <p:cNvCxnSpPr>
              <a:cxnSpLocks/>
            </p:cNvCxnSpPr>
            <p:nvPr/>
          </p:nvCxnSpPr>
          <p:spPr>
            <a:xfrm>
              <a:off x="2420275" y="3813625"/>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1" name="Přímá spojnice 200">
              <a:extLst>
                <a:ext uri="{FF2B5EF4-FFF2-40B4-BE49-F238E27FC236}">
                  <a16:creationId xmlns:a16="http://schemas.microsoft.com/office/drawing/2014/main" id="{3555C1E0-F75E-4F24-8B7C-8328E33C96C2}"/>
                </a:ext>
              </a:extLst>
            </p:cNvPr>
            <p:cNvCxnSpPr>
              <a:cxnSpLocks/>
            </p:cNvCxnSpPr>
            <p:nvPr/>
          </p:nvCxnSpPr>
          <p:spPr>
            <a:xfrm>
              <a:off x="5239928" y="275299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202" name="TextovéPole 201">
              <a:extLst>
                <a:ext uri="{FF2B5EF4-FFF2-40B4-BE49-F238E27FC236}">
                  <a16:creationId xmlns:a16="http://schemas.microsoft.com/office/drawing/2014/main" id="{FE4A16E5-597F-47C1-BD92-1F7D9958D08B}"/>
                </a:ext>
              </a:extLst>
            </p:cNvPr>
            <p:cNvSpPr txBox="1"/>
            <p:nvPr/>
          </p:nvSpPr>
          <p:spPr>
            <a:xfrm>
              <a:off x="5101337" y="2469175"/>
              <a:ext cx="293670" cy="276999"/>
            </a:xfrm>
            <a:prstGeom prst="rect">
              <a:avLst/>
            </a:prstGeom>
            <a:noFill/>
          </p:spPr>
          <p:txBody>
            <a:bodyPr wrap="none" rtlCol="0">
              <a:spAutoFit/>
            </a:bodyPr>
            <a:lstStyle/>
            <a:p>
              <a:r>
                <a:rPr lang="en-GB" sz="1200" i="1"/>
                <a:t>F‘</a:t>
              </a:r>
            </a:p>
          </p:txBody>
        </p:sp>
        <p:cxnSp>
          <p:nvCxnSpPr>
            <p:cNvPr id="203" name="Přímá spojnice 202">
              <a:extLst>
                <a:ext uri="{FF2B5EF4-FFF2-40B4-BE49-F238E27FC236}">
                  <a16:creationId xmlns:a16="http://schemas.microsoft.com/office/drawing/2014/main" id="{2A8361FB-D5E0-4852-872E-4C552A8B0571}"/>
                </a:ext>
              </a:extLst>
            </p:cNvPr>
            <p:cNvCxnSpPr>
              <a:cxnSpLocks/>
            </p:cNvCxnSpPr>
            <p:nvPr/>
          </p:nvCxnSpPr>
          <p:spPr>
            <a:xfrm>
              <a:off x="4343688" y="2907011"/>
              <a:ext cx="900000" cy="297555"/>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Přímá spojnice 203">
              <a:extLst>
                <a:ext uri="{FF2B5EF4-FFF2-40B4-BE49-F238E27FC236}">
                  <a16:creationId xmlns:a16="http://schemas.microsoft.com/office/drawing/2014/main" id="{B275F5D7-E050-45F3-B8EE-A0F88C76EC0B}"/>
                </a:ext>
              </a:extLst>
            </p:cNvPr>
            <p:cNvCxnSpPr>
              <a:cxnSpLocks/>
            </p:cNvCxnSpPr>
            <p:nvPr/>
          </p:nvCxnSpPr>
          <p:spPr>
            <a:xfrm>
              <a:off x="4343688" y="3067260"/>
              <a:ext cx="900000" cy="137306"/>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Přímá spojnice 204">
              <a:extLst>
                <a:ext uri="{FF2B5EF4-FFF2-40B4-BE49-F238E27FC236}">
                  <a16:creationId xmlns:a16="http://schemas.microsoft.com/office/drawing/2014/main" id="{193391CF-16DF-48BD-BF6E-D2234F240D06}"/>
                </a:ext>
              </a:extLst>
            </p:cNvPr>
            <p:cNvCxnSpPr>
              <a:cxnSpLocks/>
            </p:cNvCxnSpPr>
            <p:nvPr/>
          </p:nvCxnSpPr>
          <p:spPr>
            <a:xfrm flipV="1">
              <a:off x="4343690" y="3204566"/>
              <a:ext cx="899998" cy="16618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Přímá spojnice 205">
              <a:extLst>
                <a:ext uri="{FF2B5EF4-FFF2-40B4-BE49-F238E27FC236}">
                  <a16:creationId xmlns:a16="http://schemas.microsoft.com/office/drawing/2014/main" id="{AEE51313-46E5-46F5-A4CB-1B1EA9A6780C}"/>
                </a:ext>
              </a:extLst>
            </p:cNvPr>
            <p:cNvCxnSpPr>
              <a:cxnSpLocks/>
            </p:cNvCxnSpPr>
            <p:nvPr/>
          </p:nvCxnSpPr>
          <p:spPr>
            <a:xfrm flipV="1">
              <a:off x="4343690" y="3204566"/>
              <a:ext cx="899998" cy="30877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6" name="TextovéPole 215">
              <a:extLst>
                <a:ext uri="{FF2B5EF4-FFF2-40B4-BE49-F238E27FC236}">
                  <a16:creationId xmlns:a16="http://schemas.microsoft.com/office/drawing/2014/main" id="{9A408755-0F6E-44AD-954B-FB96309DECB3}"/>
                </a:ext>
              </a:extLst>
            </p:cNvPr>
            <p:cNvSpPr txBox="1"/>
            <p:nvPr/>
          </p:nvSpPr>
          <p:spPr>
            <a:xfrm>
              <a:off x="3655465" y="3846170"/>
              <a:ext cx="575286" cy="276999"/>
            </a:xfrm>
            <a:prstGeom prst="rect">
              <a:avLst/>
            </a:prstGeom>
            <a:noFill/>
          </p:spPr>
          <p:txBody>
            <a:bodyPr wrap="none" rtlCol="0">
              <a:spAutoFit/>
            </a:bodyPr>
            <a:lstStyle/>
            <a:p>
              <a:r>
                <a:rPr lang="en-GB" sz="1200" i="1"/>
                <a:t>f</a:t>
              </a:r>
              <a:r>
                <a:rPr lang="en-GB" sz="1200" i="1" baseline="-25000"/>
                <a:t>Objektiv</a:t>
              </a:r>
            </a:p>
          </p:txBody>
        </p:sp>
        <p:sp>
          <p:nvSpPr>
            <p:cNvPr id="217" name="TextovéPole 216">
              <a:extLst>
                <a:ext uri="{FF2B5EF4-FFF2-40B4-BE49-F238E27FC236}">
                  <a16:creationId xmlns:a16="http://schemas.microsoft.com/office/drawing/2014/main" id="{C665ED07-3FFF-46A8-A86E-ECD5A748DA8D}"/>
                </a:ext>
              </a:extLst>
            </p:cNvPr>
            <p:cNvSpPr txBox="1"/>
            <p:nvPr/>
          </p:nvSpPr>
          <p:spPr>
            <a:xfrm>
              <a:off x="4571386" y="3846170"/>
              <a:ext cx="507831" cy="276999"/>
            </a:xfrm>
            <a:prstGeom prst="rect">
              <a:avLst/>
            </a:prstGeom>
            <a:noFill/>
          </p:spPr>
          <p:txBody>
            <a:bodyPr wrap="none" rtlCol="0">
              <a:spAutoFit/>
            </a:bodyPr>
            <a:lstStyle/>
            <a:p>
              <a:r>
                <a:rPr lang="en-GB" sz="1200" i="1"/>
                <a:t>f</a:t>
              </a:r>
              <a:r>
                <a:rPr lang="en-GB" sz="1200" i="1" baseline="-25000"/>
                <a:t>Okular</a:t>
              </a:r>
            </a:p>
          </p:txBody>
        </p:sp>
        <p:sp>
          <p:nvSpPr>
            <p:cNvPr id="218" name="TextovéPole 217">
              <a:extLst>
                <a:ext uri="{FF2B5EF4-FFF2-40B4-BE49-F238E27FC236}">
                  <a16:creationId xmlns:a16="http://schemas.microsoft.com/office/drawing/2014/main" id="{10B34B1A-5F4B-448F-BC5D-77B1758BC71C}"/>
                </a:ext>
              </a:extLst>
            </p:cNvPr>
            <p:cNvSpPr txBox="1"/>
            <p:nvPr/>
          </p:nvSpPr>
          <p:spPr>
            <a:xfrm>
              <a:off x="3086690" y="2323490"/>
              <a:ext cx="777905" cy="276999"/>
            </a:xfrm>
            <a:prstGeom prst="rect">
              <a:avLst/>
            </a:prstGeom>
            <a:noFill/>
          </p:spPr>
          <p:txBody>
            <a:bodyPr wrap="none" rtlCol="0">
              <a:spAutoFit/>
            </a:bodyPr>
            <a:lstStyle/>
            <a:p>
              <a:r>
                <a:rPr lang="en-GB" sz="1200"/>
                <a:t>Objective</a:t>
              </a:r>
            </a:p>
          </p:txBody>
        </p:sp>
        <p:sp>
          <p:nvSpPr>
            <p:cNvPr id="219" name="TextovéPole 218">
              <a:extLst>
                <a:ext uri="{FF2B5EF4-FFF2-40B4-BE49-F238E27FC236}">
                  <a16:creationId xmlns:a16="http://schemas.microsoft.com/office/drawing/2014/main" id="{1CE137C1-8D4B-4A31-BB1D-0072D655EB83}"/>
                </a:ext>
              </a:extLst>
            </p:cNvPr>
            <p:cNvSpPr txBox="1"/>
            <p:nvPr/>
          </p:nvSpPr>
          <p:spPr>
            <a:xfrm>
              <a:off x="4107679" y="2317595"/>
              <a:ext cx="735458" cy="276999"/>
            </a:xfrm>
            <a:prstGeom prst="rect">
              <a:avLst/>
            </a:prstGeom>
            <a:noFill/>
          </p:spPr>
          <p:txBody>
            <a:bodyPr wrap="none" rtlCol="0">
              <a:spAutoFit/>
            </a:bodyPr>
            <a:lstStyle/>
            <a:p>
              <a:r>
                <a:rPr lang="en-GB" sz="1200"/>
                <a:t>Eyepiece</a:t>
              </a:r>
            </a:p>
          </p:txBody>
        </p:sp>
        <p:grpSp>
          <p:nvGrpSpPr>
            <p:cNvPr id="220" name="Group 106">
              <a:extLst>
                <a:ext uri="{FF2B5EF4-FFF2-40B4-BE49-F238E27FC236}">
                  <a16:creationId xmlns:a16="http://schemas.microsoft.com/office/drawing/2014/main" id="{A1EA2A49-3428-4488-865F-6A3A79FA26A2}"/>
                </a:ext>
              </a:extLst>
            </p:cNvPr>
            <p:cNvGrpSpPr/>
            <p:nvPr/>
          </p:nvGrpSpPr>
          <p:grpSpPr>
            <a:xfrm>
              <a:off x="4298640" y="2739255"/>
              <a:ext cx="144000" cy="900000"/>
              <a:chOff x="8381461" y="1422131"/>
              <a:chExt cx="170484" cy="900000"/>
            </a:xfrm>
          </p:grpSpPr>
          <p:cxnSp>
            <p:nvCxnSpPr>
              <p:cNvPr id="229" name="Gerader Verbinder 5">
                <a:extLst>
                  <a:ext uri="{FF2B5EF4-FFF2-40B4-BE49-F238E27FC236}">
                    <a16:creationId xmlns:a16="http://schemas.microsoft.com/office/drawing/2014/main" id="{8FC1964E-09CD-4BAC-B7B8-210A02C1DBCC}"/>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0" name="Gerader Verbinder 6">
                <a:extLst>
                  <a:ext uri="{FF2B5EF4-FFF2-40B4-BE49-F238E27FC236}">
                    <a16:creationId xmlns:a16="http://schemas.microsoft.com/office/drawing/2014/main" id="{EDA7A749-39A5-4D06-BAC4-53F7D420D000}"/>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1" name="Gerader Verbinder 9">
                <a:extLst>
                  <a:ext uri="{FF2B5EF4-FFF2-40B4-BE49-F238E27FC236}">
                    <a16:creationId xmlns:a16="http://schemas.microsoft.com/office/drawing/2014/main" id="{0697AD52-EC07-4D82-99D5-3758768B9285}"/>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2" name="Gerader Verbinder 10">
                <a:extLst>
                  <a:ext uri="{FF2B5EF4-FFF2-40B4-BE49-F238E27FC236}">
                    <a16:creationId xmlns:a16="http://schemas.microsoft.com/office/drawing/2014/main" id="{D6B25C83-E2A7-44C1-8AE8-048A953457D6}"/>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3" name="Gerader Verbinder 12">
                <a:extLst>
                  <a:ext uri="{FF2B5EF4-FFF2-40B4-BE49-F238E27FC236}">
                    <a16:creationId xmlns:a16="http://schemas.microsoft.com/office/drawing/2014/main" id="{3FFADB55-B40D-428E-9871-8D8390A92990}"/>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22" name="Skupina 221">
              <a:extLst>
                <a:ext uri="{FF2B5EF4-FFF2-40B4-BE49-F238E27FC236}">
                  <a16:creationId xmlns:a16="http://schemas.microsoft.com/office/drawing/2014/main" id="{98F9D4E5-E774-41E6-81E4-DACF2A364D7B}"/>
                </a:ext>
              </a:extLst>
            </p:cNvPr>
            <p:cNvGrpSpPr/>
            <p:nvPr/>
          </p:nvGrpSpPr>
          <p:grpSpPr>
            <a:xfrm>
              <a:off x="5885077" y="2644438"/>
              <a:ext cx="720000" cy="1085196"/>
              <a:chOff x="8881807" y="1767048"/>
              <a:chExt cx="720000" cy="1085196"/>
            </a:xfrm>
          </p:grpSpPr>
          <p:sp>
            <p:nvSpPr>
              <p:cNvPr id="224" name="Částečný kruh 223">
                <a:extLst>
                  <a:ext uri="{FF2B5EF4-FFF2-40B4-BE49-F238E27FC236}">
                    <a16:creationId xmlns:a16="http://schemas.microsoft.com/office/drawing/2014/main" id="{51928EA5-5006-4D00-9102-72A30767BDEE}"/>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5" name="Ovál 224">
                <a:extLst>
                  <a:ext uri="{FF2B5EF4-FFF2-40B4-BE49-F238E27FC236}">
                    <a16:creationId xmlns:a16="http://schemas.microsoft.com/office/drawing/2014/main" id="{5667E592-434F-41D2-83C5-1B9C3532B57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Ovál 225">
                <a:extLst>
                  <a:ext uri="{FF2B5EF4-FFF2-40B4-BE49-F238E27FC236}">
                    <a16:creationId xmlns:a16="http://schemas.microsoft.com/office/drawing/2014/main" id="{8707FBE3-48F9-43EF-A5C0-41D8747A0AD4}"/>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Oblouk 226">
                <a:extLst>
                  <a:ext uri="{FF2B5EF4-FFF2-40B4-BE49-F238E27FC236}">
                    <a16:creationId xmlns:a16="http://schemas.microsoft.com/office/drawing/2014/main" id="{12722443-83E5-4BE3-844D-8B5F033E2538}"/>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8" name="Oblouk 227">
                <a:extLst>
                  <a:ext uri="{FF2B5EF4-FFF2-40B4-BE49-F238E27FC236}">
                    <a16:creationId xmlns:a16="http://schemas.microsoft.com/office/drawing/2014/main" id="{DB68040B-5907-4F02-842E-8A63172F3606}"/>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cxnSp>
          <p:nvCxnSpPr>
            <p:cNvPr id="211" name="Přímá spojnice 210">
              <a:extLst>
                <a:ext uri="{FF2B5EF4-FFF2-40B4-BE49-F238E27FC236}">
                  <a16:creationId xmlns:a16="http://schemas.microsoft.com/office/drawing/2014/main" id="{5CFBB2C3-7B05-4B41-A6C1-D9F9BDF464A0}"/>
                </a:ext>
              </a:extLst>
            </p:cNvPr>
            <p:cNvCxnSpPr>
              <a:cxnSpLocks/>
            </p:cNvCxnSpPr>
            <p:nvPr/>
          </p:nvCxnSpPr>
          <p:spPr>
            <a:xfrm>
              <a:off x="3461872" y="2611718"/>
              <a:ext cx="900000" cy="297555"/>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2" name="Přímá spojnice 211">
              <a:extLst>
                <a:ext uri="{FF2B5EF4-FFF2-40B4-BE49-F238E27FC236}">
                  <a16:creationId xmlns:a16="http://schemas.microsoft.com/office/drawing/2014/main" id="{5ECD4CAF-CFB7-414F-8E44-44CB80D00545}"/>
                </a:ext>
              </a:extLst>
            </p:cNvPr>
            <p:cNvCxnSpPr>
              <a:cxnSpLocks/>
            </p:cNvCxnSpPr>
            <p:nvPr/>
          </p:nvCxnSpPr>
          <p:spPr>
            <a:xfrm>
              <a:off x="3455078" y="2929044"/>
              <a:ext cx="900000" cy="13730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3" name="Přímá spojnice 212">
              <a:extLst>
                <a:ext uri="{FF2B5EF4-FFF2-40B4-BE49-F238E27FC236}">
                  <a16:creationId xmlns:a16="http://schemas.microsoft.com/office/drawing/2014/main" id="{B514DAA7-9F1A-48C8-9630-57736F9E12ED}"/>
                </a:ext>
              </a:extLst>
            </p:cNvPr>
            <p:cNvCxnSpPr>
              <a:cxnSpLocks/>
            </p:cNvCxnSpPr>
            <p:nvPr/>
          </p:nvCxnSpPr>
          <p:spPr>
            <a:xfrm flipV="1">
              <a:off x="3455078" y="3369548"/>
              <a:ext cx="899998" cy="16618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4" name="Přímá spojnice 213">
              <a:extLst>
                <a:ext uri="{FF2B5EF4-FFF2-40B4-BE49-F238E27FC236}">
                  <a16:creationId xmlns:a16="http://schemas.microsoft.com/office/drawing/2014/main" id="{2DE94EC4-9C4A-4EBA-9381-60C37FB0CB27}"/>
                </a:ext>
              </a:extLst>
            </p:cNvPr>
            <p:cNvCxnSpPr>
              <a:cxnSpLocks/>
            </p:cNvCxnSpPr>
            <p:nvPr/>
          </p:nvCxnSpPr>
          <p:spPr>
            <a:xfrm flipV="1">
              <a:off x="3448522" y="3504847"/>
              <a:ext cx="899998" cy="30877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7" name="Přímá spojnice 206">
              <a:extLst>
                <a:ext uri="{FF2B5EF4-FFF2-40B4-BE49-F238E27FC236}">
                  <a16:creationId xmlns:a16="http://schemas.microsoft.com/office/drawing/2014/main" id="{8AB2CAE2-42D9-4FB5-8E4E-90224B8F032B}"/>
                </a:ext>
              </a:extLst>
            </p:cNvPr>
            <p:cNvCxnSpPr>
              <a:cxnSpLocks/>
            </p:cNvCxnSpPr>
            <p:nvPr/>
          </p:nvCxnSpPr>
          <p:spPr>
            <a:xfrm>
              <a:off x="4343689" y="2913001"/>
              <a:ext cx="1549028" cy="1005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Přímá spojnice 207">
              <a:extLst>
                <a:ext uri="{FF2B5EF4-FFF2-40B4-BE49-F238E27FC236}">
                  <a16:creationId xmlns:a16="http://schemas.microsoft.com/office/drawing/2014/main" id="{0510B521-BB57-431E-8D74-2EAD0931819A}"/>
                </a:ext>
              </a:extLst>
            </p:cNvPr>
            <p:cNvCxnSpPr>
              <a:cxnSpLocks/>
            </p:cNvCxnSpPr>
            <p:nvPr/>
          </p:nvCxnSpPr>
          <p:spPr>
            <a:xfrm flipV="1">
              <a:off x="4343688" y="3057013"/>
              <a:ext cx="1549029" cy="1623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9" name="Přímá spojnice 208">
              <a:extLst>
                <a:ext uri="{FF2B5EF4-FFF2-40B4-BE49-F238E27FC236}">
                  <a16:creationId xmlns:a16="http://schemas.microsoft.com/office/drawing/2014/main" id="{82519C55-9200-4319-B237-AE3D67E4C362}"/>
                </a:ext>
              </a:extLst>
            </p:cNvPr>
            <p:cNvCxnSpPr>
              <a:cxnSpLocks/>
            </p:cNvCxnSpPr>
            <p:nvPr/>
          </p:nvCxnSpPr>
          <p:spPr>
            <a:xfrm>
              <a:off x="4343689" y="3369548"/>
              <a:ext cx="1549028"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Přímá spojnice 209">
              <a:extLst>
                <a:ext uri="{FF2B5EF4-FFF2-40B4-BE49-F238E27FC236}">
                  <a16:creationId xmlns:a16="http://schemas.microsoft.com/office/drawing/2014/main" id="{9C1422BD-7538-476D-AC22-868C6E7AB431}"/>
                </a:ext>
              </a:extLst>
            </p:cNvPr>
            <p:cNvCxnSpPr>
              <a:cxnSpLocks/>
            </p:cNvCxnSpPr>
            <p:nvPr/>
          </p:nvCxnSpPr>
          <p:spPr>
            <a:xfrm flipV="1">
              <a:off x="4343689" y="3504847"/>
              <a:ext cx="1549028" cy="1448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4" name="Levá složená závorka 193">
              <a:extLst>
                <a:ext uri="{FF2B5EF4-FFF2-40B4-BE49-F238E27FC236}">
                  <a16:creationId xmlns:a16="http://schemas.microsoft.com/office/drawing/2014/main" id="{BD87415D-7E4E-4916-A2FC-4FCFC936E67A}"/>
                </a:ext>
              </a:extLst>
            </p:cNvPr>
            <p:cNvSpPr/>
            <p:nvPr/>
          </p:nvSpPr>
          <p:spPr>
            <a:xfrm rot="5400000" flipH="1">
              <a:off x="4700620" y="3293312"/>
              <a:ext cx="212683" cy="872644"/>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5" name="Levá složená závorka 214">
              <a:extLst>
                <a:ext uri="{FF2B5EF4-FFF2-40B4-BE49-F238E27FC236}">
                  <a16:creationId xmlns:a16="http://schemas.microsoft.com/office/drawing/2014/main" id="{4469B453-8012-4044-8B63-21BA96614244}"/>
                </a:ext>
              </a:extLst>
            </p:cNvPr>
            <p:cNvSpPr/>
            <p:nvPr/>
          </p:nvSpPr>
          <p:spPr>
            <a:xfrm rot="5400000" flipH="1">
              <a:off x="4135373" y="2719037"/>
              <a:ext cx="409109" cy="1796238"/>
            </a:xfrm>
            <a:prstGeom prst="leftBrace">
              <a:avLst>
                <a:gd name="adj1" fmla="val 53910"/>
                <a:gd name="adj2" fmla="val 71411"/>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189" name="Grafický objekt 188" descr="Dirigent">
            <a:extLst>
              <a:ext uri="{FF2B5EF4-FFF2-40B4-BE49-F238E27FC236}">
                <a16:creationId xmlns:a16="http://schemas.microsoft.com/office/drawing/2014/main" id="{610F1592-926E-42EE-AB77-8816A6A67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81779" y="4238839"/>
            <a:ext cx="914400" cy="914400"/>
          </a:xfrm>
          <a:prstGeom prst="rect">
            <a:avLst/>
          </a:prstGeom>
        </p:spPr>
      </p:pic>
      <p:pic>
        <p:nvPicPr>
          <p:cNvPr id="190" name="Grafický objekt 189" descr="Dirigent">
            <a:extLst>
              <a:ext uri="{FF2B5EF4-FFF2-40B4-BE49-F238E27FC236}">
                <a16:creationId xmlns:a16="http://schemas.microsoft.com/office/drawing/2014/main" id="{5DA38FBB-0CF6-4E9D-B5E4-6FA2A47ED9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7607" y="4633524"/>
            <a:ext cx="230400" cy="230400"/>
          </a:xfrm>
          <a:prstGeom prst="rect">
            <a:avLst/>
          </a:prstGeom>
        </p:spPr>
      </p:pic>
    </p:spTree>
    <p:extLst>
      <p:ext uri="{BB962C8B-B14F-4D97-AF65-F5344CB8AC3E}">
        <p14:creationId xmlns:p14="http://schemas.microsoft.com/office/powerpoint/2010/main" val="3069934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C21B8AB0-18BF-4F65-A1AF-9330C2A813D6}"/>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85031392-F834-4D29-907B-1FFDD0315745}"/>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5418095D-FB98-4F88-A6A4-5838EB67DB3E}"/>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C7167322-A4F9-4652-8A4D-2942E3AAB08C}"/>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780A5B74-5A81-4784-B3D0-059077EE76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0F9973A2-6BDB-45EE-B648-EEEAF0725C4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5868A36D-07AD-4896-9ADD-6A039EF3FC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510C9662-A906-4BAD-ACA6-F730BFE45052}"/>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EA603370-30B4-4E80-BC44-8381E298A80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414586CD-9234-4638-9318-15D6491137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E2E376CE-6CAB-4A4C-A4EB-72DC28BFFF3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A2CE14DC-DFBD-41DB-8E44-1CBE4A75B67D}"/>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125F0C3D-50EC-4D6C-BCC9-F5199E2193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D12AB35E-E546-4361-9BBF-54FCE718672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0F2E2978-1BD2-449C-B7F1-EB3606B3EAB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D8B03140-5EF4-4EF4-8B80-B6747E8529D6}"/>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A6A33A05-E73F-49E6-B7B0-A89CE0C94D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91F33B52-B5BF-4353-9D2A-F593BF4E201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3C90EEB3-8CE2-48F1-AF4E-4C852BBD344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C295F0B7-4FC0-4838-A043-358328C4C080}"/>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D88BA9A6-D26C-4EC4-A0D4-10BDD3182F1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6C9E7F5F-8272-4D62-917F-CFB23867F2F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A7A55C79-0FEF-49B0-97FC-1F058464EF3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0962CF5F-C2C4-4617-AA2B-8DAB1CEA47CA}"/>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BC502CAA-E7A3-48D0-9F5B-6E97EA689E98}"/>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922792E3-B3CF-47FC-A163-AD635D1D1ED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36E18BAF-7A99-4D83-8689-29E55A18915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B92565C1-2555-4850-BC2F-DC070D4CEF9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7F8FA04C-FD24-400C-A34C-160024D4D82B}"/>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3D4F9C4D-E709-461D-A1EB-16C897ED3E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20529847-F569-428B-A3B6-54D0697E7E9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CD49FBAA-08A4-4426-8AC3-F519A62B2E4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108DBCD3-A132-40C6-B340-DC195DDA684C}"/>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4B98E026-4AB9-4515-B619-6334BE4C038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61BCB596-E873-4587-B081-11463472F60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A902A438-AFB6-41C6-96B9-4C4BF03E9D5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9EF40BE6-463B-4437-AD22-D25CF097C6DF}"/>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A2592D09-F65B-4B9C-863A-1CAF4EBA7E5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A8619531-E323-4C7A-9A9E-C3FCD7D3E28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1A7CD761-6315-412E-95CF-69500A51A26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4D2FA679-8FE1-45FA-A72C-BF9F9EF48381}"/>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4A8B5FC3-16BB-4154-A37F-2FE195712D2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7A6EDB90-6750-4789-B860-F807BF2CA25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291DBAC9-39B1-4C76-8D37-BC4B3399F9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EF39CD21-F462-4A05-AB2E-B0E2C1CF4F77}"/>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546B3F9A-5F8C-4885-9C8B-1EDD012FD5EB}"/>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92461D1E-F246-4B7A-A25F-34B62075050E}"/>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8A779F3D-B5AA-46B2-8209-5229807641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F641A70-FB4A-43B3-B828-0EF45CABDBE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E0325242-D891-4234-8986-A6A9E171F32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9E135932-867B-4069-81AC-931988F450A3}"/>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C8152C71-41DE-458E-92EA-18AA581E910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D038986F-E84C-46AB-BD43-695B978D21B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0DB6810F-D099-48DB-92CD-6D27817DE8F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18EAEEEF-2390-4579-9A0E-1F4455D455BD}"/>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5DE575A0-1449-4E22-B715-88785FF27F1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2DC3DFC4-8163-4749-8410-E6A5EB6A5A9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600FF14C-8746-402D-913B-3B376113880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CC0B6DAA-921E-4321-BA79-11EB77CF7E56}"/>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CA36824F-8D30-409E-87B2-098D17EDEA6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D7CC342D-4E18-4905-919E-F83ACE5B77A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4DD8BE1F-5ABA-44F0-A483-B15335E6BB7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8A118E80-AD4E-42DA-ACD5-708ACFAA9FDA}"/>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F830C967-A7D4-42B6-98D1-DDDFD191A1F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FC301D32-2D23-438F-BE40-A3C6AA0C8A4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9ADD087F-D244-4D80-AF3B-BADF293AC17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B560E8AF-5E28-4477-B4EE-D31DEAEDDE1A}"/>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86C40338-2DAD-417F-AC24-489E49D42241}"/>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3347D887-4841-433D-833A-5BE9E2E74E9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BEBB4165-FA1D-4174-822A-3EAA25E5C3D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EEE177E9-F062-480A-BB87-5BD2F8AB3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FFA54CFC-91FE-4DC4-A571-DB7C7A4D82B2}"/>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381C6026-1CA4-421D-B6A5-4F97F168369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6A03C444-150B-4A09-8154-25B93BC7E7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2C0FE3E9-C76D-4B86-8597-4F541518F03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96CC5750-E3BC-4BBA-B3FA-98AC9C2C849D}"/>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68E2A95B-1D55-4584-B3AF-7E76A8DBF71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6EA76F5B-3C49-4B82-9684-4F3BEF79BFF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1948F652-5D49-42B6-8F3C-A7513F7DCBE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1350B986-707B-4610-93E2-DF531003E9FC}"/>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6590861F-91F2-404F-93D0-8A97216E6FB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435A0364-DFCD-47A7-AE68-B5119B524DD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56921FD4-9F30-4A92-B002-FFD17605B8D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29CAEE6D-A75D-4F9D-A2EB-E41C421F58EB}"/>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AE3CA7AB-9E56-4F25-8329-0D84003EFE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017B8447-1D11-4C54-B146-204F5474635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06C0EB94-AEFB-40CF-9F65-DCBEEA86A02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06E90CE8-7E25-4388-BE54-AA93A285989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85F5EBBD-9301-4FA1-B4C7-F26B4AA9247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BC6BBE65-0116-40CB-8E0A-3A42FAF938CF}"/>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B06DCF0A-46C1-4CE8-B377-7D0A92F01894}"/>
              </a:ext>
            </a:extLst>
          </p:cNvPr>
          <p:cNvSpPr txBox="1"/>
          <p:nvPr/>
        </p:nvSpPr>
        <p:spPr>
          <a:xfrm>
            <a:off x="2123243" y="345156"/>
            <a:ext cx="7562840" cy="646331"/>
          </a:xfrm>
          <a:prstGeom prst="rect">
            <a:avLst/>
          </a:prstGeom>
          <a:noFill/>
        </p:spPr>
        <p:txBody>
          <a:bodyPr wrap="none" rtlCol="0">
            <a:spAutoFit/>
          </a:bodyPr>
          <a:lstStyle/>
          <a:p>
            <a:r>
              <a:rPr lang="en-GB" sz="3600" dirty="0"/>
              <a:t>How does the Galilean telescope work?</a:t>
            </a:r>
          </a:p>
        </p:txBody>
      </p:sp>
      <p:grpSp>
        <p:nvGrpSpPr>
          <p:cNvPr id="93" name="Skupina 92">
            <a:extLst>
              <a:ext uri="{FF2B5EF4-FFF2-40B4-BE49-F238E27FC236}">
                <a16:creationId xmlns:a16="http://schemas.microsoft.com/office/drawing/2014/main" id="{4A92B0AE-1DBE-4092-8528-D31E96B399C3}"/>
              </a:ext>
            </a:extLst>
          </p:cNvPr>
          <p:cNvGrpSpPr/>
          <p:nvPr/>
        </p:nvGrpSpPr>
        <p:grpSpPr>
          <a:xfrm>
            <a:off x="6205105" y="1202621"/>
            <a:ext cx="1350829" cy="923653"/>
            <a:chOff x="567952" y="2918254"/>
            <a:chExt cx="1350829" cy="923653"/>
          </a:xfrm>
        </p:grpSpPr>
        <p:sp>
          <p:nvSpPr>
            <p:cNvPr id="94" name="TextovéPole 93">
              <a:extLst>
                <a:ext uri="{FF2B5EF4-FFF2-40B4-BE49-F238E27FC236}">
                  <a16:creationId xmlns:a16="http://schemas.microsoft.com/office/drawing/2014/main" id="{03970BDA-3C8F-4D66-9266-2A28ADE3ACCE}"/>
                </a:ext>
              </a:extLst>
            </p:cNvPr>
            <p:cNvSpPr txBox="1"/>
            <p:nvPr/>
          </p:nvSpPr>
          <p:spPr>
            <a:xfrm flipH="1">
              <a:off x="590019" y="2918254"/>
              <a:ext cx="1328762" cy="338554"/>
            </a:xfrm>
            <a:prstGeom prst="rect">
              <a:avLst/>
            </a:prstGeom>
            <a:noFill/>
          </p:spPr>
          <p:txBody>
            <a:bodyPr wrap="none" rtlCol="0">
              <a:spAutoFit/>
            </a:bodyPr>
            <a:lstStyle/>
            <a:p>
              <a:r>
                <a:rPr lang="en-GB" sz="1600"/>
                <a:t>Magnification</a:t>
              </a:r>
            </a:p>
          </p:txBody>
        </p:sp>
        <mc:AlternateContent xmlns:mc="http://schemas.openxmlformats.org/markup-compatibility/2006">
          <mc:Choice xmlns:a14="http://schemas.microsoft.com/office/drawing/2010/main" Requires="a14">
            <p:sp>
              <p:nvSpPr>
                <p:cNvPr id="95" name="TextovéPole 94">
                  <a:extLst>
                    <a:ext uri="{FF2B5EF4-FFF2-40B4-BE49-F238E27FC236}">
                      <a16:creationId xmlns:a16="http://schemas.microsoft.com/office/drawing/2014/main" id="{9583916D-7C72-44DE-BB5B-BB1F2F65FBC8}"/>
                    </a:ext>
                  </a:extLst>
                </p:cNvPr>
                <p:cNvSpPr txBox="1"/>
                <p:nvPr/>
              </p:nvSpPr>
              <p:spPr>
                <a:xfrm>
                  <a:off x="567952" y="3297655"/>
                  <a:ext cx="1339148"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𝑂𝑏𝑗𝑒𝑐𝑡𝑖𝑣𝑒</m:t>
                                </m:r>
                              </m:sub>
                            </m:sSub>
                          </m:num>
                          <m:den>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𝐸𝑦𝑒𝑝𝑖𝑒𝑐𝑒</m:t>
                                </m:r>
                              </m:sub>
                            </m:sSub>
                          </m:den>
                        </m:f>
                      </m:oMath>
                    </m:oMathPara>
                  </a14:m>
                  <a:endParaRPr lang="en-GB" sz="1600"/>
                </a:p>
              </p:txBody>
            </p:sp>
          </mc:Choice>
          <mc:Fallback>
            <p:sp>
              <p:nvSpPr>
                <p:cNvPr id="95" name="TextovéPole 94">
                  <a:extLst>
                    <a:ext uri="{FF2B5EF4-FFF2-40B4-BE49-F238E27FC236}">
                      <a16:creationId xmlns:a16="http://schemas.microsoft.com/office/drawing/2014/main" id="{9583916D-7C72-44DE-BB5B-BB1F2F65FBC8}"/>
                    </a:ext>
                  </a:extLst>
                </p:cNvPr>
                <p:cNvSpPr txBox="1">
                  <a:spLocks noRot="1" noChangeAspect="1" noMove="1" noResize="1" noEditPoints="1" noAdjustHandles="1" noChangeArrowheads="1" noChangeShapeType="1" noTextEdit="1"/>
                </p:cNvSpPr>
                <p:nvPr/>
              </p:nvSpPr>
              <p:spPr>
                <a:xfrm>
                  <a:off x="567952" y="3297655"/>
                  <a:ext cx="1339148" cy="544252"/>
                </a:xfrm>
                <a:prstGeom prst="rect">
                  <a:avLst/>
                </a:prstGeom>
                <a:blipFill>
                  <a:blip r:embed="rId3"/>
                  <a:stretch>
                    <a:fillRect/>
                  </a:stretch>
                </a:blipFill>
              </p:spPr>
              <p:txBody>
                <a:bodyPr/>
                <a:lstStyle/>
                <a:p>
                  <a:r>
                    <a:rPr lang="en-GB">
                      <a:noFill/>
                    </a:rPr>
                    <a:t> </a:t>
                  </a:r>
                </a:p>
              </p:txBody>
            </p:sp>
          </mc:Fallback>
        </mc:AlternateContent>
      </p:grpSp>
      <p:sp>
        <p:nvSpPr>
          <p:cNvPr id="97" name="TextovéPole 96">
            <a:extLst>
              <a:ext uri="{FF2B5EF4-FFF2-40B4-BE49-F238E27FC236}">
                <a16:creationId xmlns:a16="http://schemas.microsoft.com/office/drawing/2014/main" id="{0E394CCE-7B5F-42D8-887F-FA31E65AEF08}"/>
              </a:ext>
            </a:extLst>
          </p:cNvPr>
          <p:cNvSpPr txBox="1"/>
          <p:nvPr/>
        </p:nvSpPr>
        <p:spPr>
          <a:xfrm>
            <a:off x="1277807" y="1332335"/>
            <a:ext cx="3384506" cy="584775"/>
          </a:xfrm>
          <a:prstGeom prst="rect">
            <a:avLst/>
          </a:prstGeom>
          <a:noFill/>
        </p:spPr>
        <p:txBody>
          <a:bodyPr wrap="square" rtlCol="0">
            <a:spAutoFit/>
          </a:bodyPr>
          <a:lstStyle/>
          <a:p>
            <a:r>
              <a:rPr lang="en-GB" sz="1600" dirty="0"/>
              <a:t>What is the magnification of this telescope?</a:t>
            </a:r>
          </a:p>
        </p:txBody>
      </p:sp>
      <p:grpSp>
        <p:nvGrpSpPr>
          <p:cNvPr id="98" name="Skupina 97">
            <a:extLst>
              <a:ext uri="{FF2B5EF4-FFF2-40B4-BE49-F238E27FC236}">
                <a16:creationId xmlns:a16="http://schemas.microsoft.com/office/drawing/2014/main" id="{A25F0323-AD0A-4A8F-8CC4-22EA9BBDAD32}"/>
              </a:ext>
            </a:extLst>
          </p:cNvPr>
          <p:cNvGrpSpPr>
            <a:grpSpLocks noChangeAspect="1"/>
          </p:cNvGrpSpPr>
          <p:nvPr/>
        </p:nvGrpSpPr>
        <p:grpSpPr>
          <a:xfrm>
            <a:off x="494365" y="1231461"/>
            <a:ext cx="731209" cy="680400"/>
            <a:chOff x="3435680" y="2934154"/>
            <a:chExt cx="982683" cy="914400"/>
          </a:xfrm>
        </p:grpSpPr>
        <p:pic>
          <p:nvPicPr>
            <p:cNvPr id="99" name="Grafický objekt 98" descr="Tužka">
              <a:extLst>
                <a:ext uri="{FF2B5EF4-FFF2-40B4-BE49-F238E27FC236}">
                  <a16:creationId xmlns:a16="http://schemas.microsoft.com/office/drawing/2014/main" id="{86D3D589-7034-48D9-9494-711B364302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92880" y="3128612"/>
              <a:ext cx="525483" cy="525483"/>
            </a:xfrm>
            <a:prstGeom prst="rect">
              <a:avLst/>
            </a:prstGeom>
          </p:spPr>
        </p:pic>
        <p:pic>
          <p:nvPicPr>
            <p:cNvPr id="100" name="Grafický objekt 99" descr="Papír">
              <a:extLst>
                <a:ext uri="{FF2B5EF4-FFF2-40B4-BE49-F238E27FC236}">
                  <a16:creationId xmlns:a16="http://schemas.microsoft.com/office/drawing/2014/main" id="{14B3CB8D-9979-42A8-84C1-06486D751C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680" y="2934154"/>
              <a:ext cx="914400" cy="914400"/>
            </a:xfrm>
            <a:prstGeom prst="rect">
              <a:avLst/>
            </a:prstGeom>
          </p:spPr>
        </p:pic>
      </p:grpSp>
      <p:pic>
        <p:nvPicPr>
          <p:cNvPr id="101" name="Grafik 193" descr="Präsentation mit Checkliste">
            <a:extLst>
              <a:ext uri="{FF2B5EF4-FFF2-40B4-BE49-F238E27FC236}">
                <a16:creationId xmlns:a16="http://schemas.microsoft.com/office/drawing/2014/main" id="{B2A471BF-2022-4965-A001-A160CA8370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7607" y="207011"/>
            <a:ext cx="680400" cy="680400"/>
          </a:xfrm>
          <a:prstGeom prst="rect">
            <a:avLst/>
          </a:prstGeom>
        </p:spPr>
      </p:pic>
      <p:grpSp>
        <p:nvGrpSpPr>
          <p:cNvPr id="102" name="Skupina 101">
            <a:extLst>
              <a:ext uri="{FF2B5EF4-FFF2-40B4-BE49-F238E27FC236}">
                <a16:creationId xmlns:a16="http://schemas.microsoft.com/office/drawing/2014/main" id="{79978096-ED54-42BD-B550-D9FD90D5BBBF}"/>
              </a:ext>
            </a:extLst>
          </p:cNvPr>
          <p:cNvGrpSpPr/>
          <p:nvPr/>
        </p:nvGrpSpPr>
        <p:grpSpPr>
          <a:xfrm>
            <a:off x="3795171" y="4633823"/>
            <a:ext cx="4876270" cy="1467809"/>
            <a:chOff x="3537746" y="4890552"/>
            <a:chExt cx="4876270" cy="1467809"/>
          </a:xfrm>
        </p:grpSpPr>
        <p:sp>
          <p:nvSpPr>
            <p:cNvPr id="103" name="Eingebuchteter Richtungspfeil 191">
              <a:extLst>
                <a:ext uri="{FF2B5EF4-FFF2-40B4-BE49-F238E27FC236}">
                  <a16:creationId xmlns:a16="http://schemas.microsoft.com/office/drawing/2014/main" id="{377E3A66-100F-4E7B-AC93-EF9BEB10AC22}"/>
                </a:ext>
              </a:extLst>
            </p:cNvPr>
            <p:cNvSpPr/>
            <p:nvPr/>
          </p:nvSpPr>
          <p:spPr>
            <a:xfrm>
              <a:off x="3537746" y="4890552"/>
              <a:ext cx="4876270" cy="1467809"/>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The image is always</a:t>
              </a:r>
            </a:p>
            <a:p>
              <a:r>
                <a:rPr lang="en-GB" sz="1600" b="1" dirty="0"/>
                <a:t>Magnified according to the equation above</a:t>
              </a:r>
            </a:p>
            <a:p>
              <a:r>
                <a:rPr lang="en-GB" sz="1600" b="1" dirty="0"/>
                <a:t>Upright </a:t>
              </a:r>
            </a:p>
            <a:p>
              <a:endParaRPr lang="en-GB" sz="1600" dirty="0"/>
            </a:p>
            <a:p>
              <a:r>
                <a:rPr lang="en-GB" sz="1600" dirty="0"/>
                <a:t>The field of view is small</a:t>
              </a:r>
            </a:p>
          </p:txBody>
        </p:sp>
        <p:sp>
          <p:nvSpPr>
            <p:cNvPr id="104" name="Rechteck 192">
              <a:extLst>
                <a:ext uri="{FF2B5EF4-FFF2-40B4-BE49-F238E27FC236}">
                  <a16:creationId xmlns:a16="http://schemas.microsoft.com/office/drawing/2014/main" id="{E9E91D59-E279-48A0-B4B1-34DF072972B9}"/>
                </a:ext>
              </a:extLst>
            </p:cNvPr>
            <p:cNvSpPr/>
            <p:nvPr/>
          </p:nvSpPr>
          <p:spPr>
            <a:xfrm>
              <a:off x="7424942" y="4890553"/>
              <a:ext cx="986400" cy="1467808"/>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5" name="Skupina 104">
              <a:extLst>
                <a:ext uri="{FF2B5EF4-FFF2-40B4-BE49-F238E27FC236}">
                  <a16:creationId xmlns:a16="http://schemas.microsoft.com/office/drawing/2014/main" id="{6BF4E38D-7325-4339-8D1A-FF0317E9C2A9}"/>
                </a:ext>
              </a:extLst>
            </p:cNvPr>
            <p:cNvGrpSpPr/>
            <p:nvPr/>
          </p:nvGrpSpPr>
          <p:grpSpPr>
            <a:xfrm>
              <a:off x="7653065" y="5391816"/>
              <a:ext cx="530155" cy="530155"/>
              <a:chOff x="8293216" y="5400107"/>
              <a:chExt cx="530155" cy="530155"/>
            </a:xfrm>
          </p:grpSpPr>
          <p:sp>
            <p:nvSpPr>
              <p:cNvPr id="106" name="Oval 189">
                <a:extLst>
                  <a:ext uri="{FF2B5EF4-FFF2-40B4-BE49-F238E27FC236}">
                    <a16:creationId xmlns:a16="http://schemas.microsoft.com/office/drawing/2014/main" id="{D610EBCF-50DA-4EF4-922C-8FCE6C775315}"/>
                  </a:ext>
                </a:extLst>
              </p:cNvPr>
              <p:cNvSpPr>
                <a:spLocks noChangeAspect="1"/>
              </p:cNvSpPr>
              <p:nvPr/>
            </p:nvSpPr>
            <p:spPr>
              <a:xfrm>
                <a:off x="8293216" y="540010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7" name="Grafik 190" descr="Ausrufezeichen">
                <a:extLst>
                  <a:ext uri="{FF2B5EF4-FFF2-40B4-BE49-F238E27FC236}">
                    <a16:creationId xmlns:a16="http://schemas.microsoft.com/office/drawing/2014/main" id="{86B91470-234B-42C6-AC41-F867C66F34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75174" y="5488270"/>
                <a:ext cx="366238" cy="366238"/>
              </a:xfrm>
              <a:prstGeom prst="rect">
                <a:avLst/>
              </a:prstGeom>
            </p:spPr>
          </p:pic>
        </p:grpSp>
      </p:grpSp>
      <p:sp>
        <p:nvSpPr>
          <p:cNvPr id="143" name="TextovéPole 142">
            <a:extLst>
              <a:ext uri="{FF2B5EF4-FFF2-40B4-BE49-F238E27FC236}">
                <a16:creationId xmlns:a16="http://schemas.microsoft.com/office/drawing/2014/main" id="{F5C5D2A9-C70B-41AC-B49F-C380457A86E8}"/>
              </a:ext>
            </a:extLst>
          </p:cNvPr>
          <p:cNvSpPr txBox="1"/>
          <p:nvPr/>
        </p:nvSpPr>
        <p:spPr>
          <a:xfrm>
            <a:off x="955215" y="4952228"/>
            <a:ext cx="3384506" cy="1077218"/>
          </a:xfrm>
          <a:prstGeom prst="rect">
            <a:avLst/>
          </a:prstGeom>
          <a:noFill/>
        </p:spPr>
        <p:txBody>
          <a:bodyPr wrap="square" rtlCol="0">
            <a:spAutoFit/>
          </a:bodyPr>
          <a:lstStyle/>
          <a:p>
            <a:r>
              <a:rPr lang="en-GB" sz="1600" dirty="0"/>
              <a:t>With this type of telescope you cannot reach an extraordinarily high magnification but they are very compact. </a:t>
            </a:r>
          </a:p>
        </p:txBody>
      </p:sp>
      <p:cxnSp>
        <p:nvCxnSpPr>
          <p:cNvPr id="110" name="Přímá spojnice 109">
            <a:extLst>
              <a:ext uri="{FF2B5EF4-FFF2-40B4-BE49-F238E27FC236}">
                <a16:creationId xmlns:a16="http://schemas.microsoft.com/office/drawing/2014/main" id="{196AA7BF-BFD5-4E28-8E53-A1FE4EDA9BB4}"/>
              </a:ext>
            </a:extLst>
          </p:cNvPr>
          <p:cNvCxnSpPr>
            <a:cxnSpLocks/>
          </p:cNvCxnSpPr>
          <p:nvPr/>
        </p:nvCxnSpPr>
        <p:spPr>
          <a:xfrm>
            <a:off x="3071958" y="3245828"/>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1" name="Přímá spojnice se šipkou 110">
            <a:extLst>
              <a:ext uri="{FF2B5EF4-FFF2-40B4-BE49-F238E27FC236}">
                <a16:creationId xmlns:a16="http://schemas.microsoft.com/office/drawing/2014/main" id="{3AF18ABB-B13E-4F31-B564-33003D79AD43}"/>
              </a:ext>
            </a:extLst>
          </p:cNvPr>
          <p:cNvCxnSpPr/>
          <p:nvPr/>
        </p:nvCxnSpPr>
        <p:spPr>
          <a:xfrm>
            <a:off x="4113555" y="2615828"/>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F14A423D-34A3-4671-ABFC-DA90294665F4}"/>
              </a:ext>
            </a:extLst>
          </p:cNvPr>
          <p:cNvCxnSpPr>
            <a:cxnSpLocks/>
          </p:cNvCxnSpPr>
          <p:nvPr/>
        </p:nvCxnSpPr>
        <p:spPr>
          <a:xfrm>
            <a:off x="3093902" y="2656157"/>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EC7E2B9C-50BF-403B-9290-D798FCE2AF81}"/>
              </a:ext>
            </a:extLst>
          </p:cNvPr>
          <p:cNvCxnSpPr>
            <a:cxnSpLocks/>
          </p:cNvCxnSpPr>
          <p:nvPr/>
        </p:nvCxnSpPr>
        <p:spPr>
          <a:xfrm>
            <a:off x="3093902" y="2973483"/>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39493668-35DE-44BB-9BE4-83C236823537}"/>
              </a:ext>
            </a:extLst>
          </p:cNvPr>
          <p:cNvCxnSpPr>
            <a:cxnSpLocks/>
          </p:cNvCxnSpPr>
          <p:nvPr/>
        </p:nvCxnSpPr>
        <p:spPr>
          <a:xfrm>
            <a:off x="3093902" y="3580175"/>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9174802D-9395-4EE0-A499-BB9AAC315EEB}"/>
              </a:ext>
            </a:extLst>
          </p:cNvPr>
          <p:cNvCxnSpPr>
            <a:cxnSpLocks/>
          </p:cNvCxnSpPr>
          <p:nvPr/>
        </p:nvCxnSpPr>
        <p:spPr>
          <a:xfrm>
            <a:off x="3093902" y="3858064"/>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52333E3F-D60B-4510-945D-E42A5FE50129}"/>
              </a:ext>
            </a:extLst>
          </p:cNvPr>
          <p:cNvCxnSpPr>
            <a:cxnSpLocks/>
          </p:cNvCxnSpPr>
          <p:nvPr/>
        </p:nvCxnSpPr>
        <p:spPr>
          <a:xfrm>
            <a:off x="5913555" y="279742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17" name="TextovéPole 116">
            <a:extLst>
              <a:ext uri="{FF2B5EF4-FFF2-40B4-BE49-F238E27FC236}">
                <a16:creationId xmlns:a16="http://schemas.microsoft.com/office/drawing/2014/main" id="{7F03B292-6A94-4774-91E2-579B823E5B06}"/>
              </a:ext>
            </a:extLst>
          </p:cNvPr>
          <p:cNvSpPr txBox="1"/>
          <p:nvPr/>
        </p:nvSpPr>
        <p:spPr>
          <a:xfrm>
            <a:off x="5774964" y="2513614"/>
            <a:ext cx="293670" cy="276999"/>
          </a:xfrm>
          <a:prstGeom prst="rect">
            <a:avLst/>
          </a:prstGeom>
          <a:noFill/>
        </p:spPr>
        <p:txBody>
          <a:bodyPr wrap="none" rtlCol="0">
            <a:spAutoFit/>
          </a:bodyPr>
          <a:lstStyle/>
          <a:p>
            <a:r>
              <a:rPr lang="en-GB" sz="1200" i="1"/>
              <a:t>F‘</a:t>
            </a:r>
          </a:p>
        </p:txBody>
      </p:sp>
      <p:cxnSp>
        <p:nvCxnSpPr>
          <p:cNvPr id="118" name="Přímá spojnice 117">
            <a:extLst>
              <a:ext uri="{FF2B5EF4-FFF2-40B4-BE49-F238E27FC236}">
                <a16:creationId xmlns:a16="http://schemas.microsoft.com/office/drawing/2014/main" id="{3083954C-4647-4A84-B2BD-F79C12357977}"/>
              </a:ext>
            </a:extLst>
          </p:cNvPr>
          <p:cNvCxnSpPr>
            <a:cxnSpLocks/>
          </p:cNvCxnSpPr>
          <p:nvPr/>
        </p:nvCxnSpPr>
        <p:spPr>
          <a:xfrm>
            <a:off x="5017315" y="2951450"/>
            <a:ext cx="900000" cy="297555"/>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6ABEFFD0-E255-4C50-995F-23A7F5F1F4B1}"/>
              </a:ext>
            </a:extLst>
          </p:cNvPr>
          <p:cNvCxnSpPr>
            <a:cxnSpLocks/>
          </p:cNvCxnSpPr>
          <p:nvPr/>
        </p:nvCxnSpPr>
        <p:spPr>
          <a:xfrm>
            <a:off x="5017315" y="3111699"/>
            <a:ext cx="900000" cy="137306"/>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762BF531-6621-4890-A086-F492E4646632}"/>
              </a:ext>
            </a:extLst>
          </p:cNvPr>
          <p:cNvCxnSpPr>
            <a:cxnSpLocks/>
          </p:cNvCxnSpPr>
          <p:nvPr/>
        </p:nvCxnSpPr>
        <p:spPr>
          <a:xfrm flipV="1">
            <a:off x="5017317" y="3249005"/>
            <a:ext cx="899998" cy="16618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5A0AF940-B7B5-415B-8A39-550BA8F1AFDD}"/>
              </a:ext>
            </a:extLst>
          </p:cNvPr>
          <p:cNvCxnSpPr>
            <a:cxnSpLocks/>
          </p:cNvCxnSpPr>
          <p:nvPr/>
        </p:nvCxnSpPr>
        <p:spPr>
          <a:xfrm flipV="1">
            <a:off x="5017317" y="3249005"/>
            <a:ext cx="899998" cy="30877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1" name="TextovéPole 130">
            <a:extLst>
              <a:ext uri="{FF2B5EF4-FFF2-40B4-BE49-F238E27FC236}">
                <a16:creationId xmlns:a16="http://schemas.microsoft.com/office/drawing/2014/main" id="{8F8E3758-B437-4FF7-B4E3-66A5F5ED3908}"/>
              </a:ext>
            </a:extLst>
          </p:cNvPr>
          <p:cNvSpPr txBox="1"/>
          <p:nvPr/>
        </p:nvSpPr>
        <p:spPr>
          <a:xfrm>
            <a:off x="4329092" y="3890609"/>
            <a:ext cx="622286" cy="276999"/>
          </a:xfrm>
          <a:prstGeom prst="rect">
            <a:avLst/>
          </a:prstGeom>
          <a:noFill/>
        </p:spPr>
        <p:txBody>
          <a:bodyPr wrap="none" rtlCol="0">
            <a:spAutoFit/>
          </a:bodyPr>
          <a:lstStyle/>
          <a:p>
            <a:r>
              <a:rPr lang="en-GB" sz="1200" i="1"/>
              <a:t>f</a:t>
            </a:r>
            <a:r>
              <a:rPr lang="en-GB" sz="1200" i="1" baseline="-25000"/>
              <a:t>Objective</a:t>
            </a:r>
          </a:p>
        </p:txBody>
      </p:sp>
      <p:sp>
        <p:nvSpPr>
          <p:cNvPr id="132" name="TextovéPole 131">
            <a:extLst>
              <a:ext uri="{FF2B5EF4-FFF2-40B4-BE49-F238E27FC236}">
                <a16:creationId xmlns:a16="http://schemas.microsoft.com/office/drawing/2014/main" id="{F421B891-CF60-4053-A51A-D7A983490C40}"/>
              </a:ext>
            </a:extLst>
          </p:cNvPr>
          <p:cNvSpPr txBox="1"/>
          <p:nvPr/>
        </p:nvSpPr>
        <p:spPr>
          <a:xfrm>
            <a:off x="5245013" y="3890609"/>
            <a:ext cx="593624" cy="276999"/>
          </a:xfrm>
          <a:prstGeom prst="rect">
            <a:avLst/>
          </a:prstGeom>
          <a:noFill/>
        </p:spPr>
        <p:txBody>
          <a:bodyPr wrap="none" rtlCol="0">
            <a:spAutoFit/>
          </a:bodyPr>
          <a:lstStyle/>
          <a:p>
            <a:r>
              <a:rPr lang="en-GB" sz="1200" i="1"/>
              <a:t>f</a:t>
            </a:r>
            <a:r>
              <a:rPr lang="en-GB" sz="1200" i="1" baseline="-25000"/>
              <a:t>Eyepiece</a:t>
            </a:r>
          </a:p>
        </p:txBody>
      </p:sp>
      <p:sp>
        <p:nvSpPr>
          <p:cNvPr id="133" name="TextovéPole 132">
            <a:extLst>
              <a:ext uri="{FF2B5EF4-FFF2-40B4-BE49-F238E27FC236}">
                <a16:creationId xmlns:a16="http://schemas.microsoft.com/office/drawing/2014/main" id="{3CDF8331-C6EB-468D-8ED2-A6DD0FC1FD55}"/>
              </a:ext>
            </a:extLst>
          </p:cNvPr>
          <p:cNvSpPr txBox="1"/>
          <p:nvPr/>
        </p:nvSpPr>
        <p:spPr>
          <a:xfrm>
            <a:off x="3760317" y="2367929"/>
            <a:ext cx="777905" cy="276999"/>
          </a:xfrm>
          <a:prstGeom prst="rect">
            <a:avLst/>
          </a:prstGeom>
          <a:noFill/>
        </p:spPr>
        <p:txBody>
          <a:bodyPr wrap="none" rtlCol="0">
            <a:spAutoFit/>
          </a:bodyPr>
          <a:lstStyle/>
          <a:p>
            <a:r>
              <a:rPr lang="en-GB" sz="1200"/>
              <a:t>Objective</a:t>
            </a:r>
          </a:p>
        </p:txBody>
      </p:sp>
      <p:sp>
        <p:nvSpPr>
          <p:cNvPr id="134" name="TextovéPole 133">
            <a:extLst>
              <a:ext uri="{FF2B5EF4-FFF2-40B4-BE49-F238E27FC236}">
                <a16:creationId xmlns:a16="http://schemas.microsoft.com/office/drawing/2014/main" id="{14707B88-40C3-47A9-AEC8-D961FDE35644}"/>
              </a:ext>
            </a:extLst>
          </p:cNvPr>
          <p:cNvSpPr txBox="1"/>
          <p:nvPr/>
        </p:nvSpPr>
        <p:spPr>
          <a:xfrm>
            <a:off x="4781306" y="2362034"/>
            <a:ext cx="735458" cy="276999"/>
          </a:xfrm>
          <a:prstGeom prst="rect">
            <a:avLst/>
          </a:prstGeom>
          <a:noFill/>
        </p:spPr>
        <p:txBody>
          <a:bodyPr wrap="none" rtlCol="0">
            <a:spAutoFit/>
          </a:bodyPr>
          <a:lstStyle/>
          <a:p>
            <a:r>
              <a:rPr lang="en-GB" sz="1200"/>
              <a:t>Eyepiece</a:t>
            </a:r>
          </a:p>
        </p:txBody>
      </p:sp>
      <p:grpSp>
        <p:nvGrpSpPr>
          <p:cNvPr id="135" name="Group 106">
            <a:extLst>
              <a:ext uri="{FF2B5EF4-FFF2-40B4-BE49-F238E27FC236}">
                <a16:creationId xmlns:a16="http://schemas.microsoft.com/office/drawing/2014/main" id="{9BD4F7E9-F74A-40D3-9B69-88A226709E3E}"/>
              </a:ext>
            </a:extLst>
          </p:cNvPr>
          <p:cNvGrpSpPr/>
          <p:nvPr/>
        </p:nvGrpSpPr>
        <p:grpSpPr>
          <a:xfrm>
            <a:off x="4972267" y="2783694"/>
            <a:ext cx="144000" cy="900000"/>
            <a:chOff x="8381461" y="1422131"/>
            <a:chExt cx="170484" cy="900000"/>
          </a:xfrm>
        </p:grpSpPr>
        <p:cxnSp>
          <p:nvCxnSpPr>
            <p:cNvPr id="138" name="Gerader Verbinder 5">
              <a:extLst>
                <a:ext uri="{FF2B5EF4-FFF2-40B4-BE49-F238E27FC236}">
                  <a16:creationId xmlns:a16="http://schemas.microsoft.com/office/drawing/2014/main" id="{BA40BB23-7812-4EBF-918B-8ED33B44DD74}"/>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Gerader Verbinder 6">
              <a:extLst>
                <a:ext uri="{FF2B5EF4-FFF2-40B4-BE49-F238E27FC236}">
                  <a16:creationId xmlns:a16="http://schemas.microsoft.com/office/drawing/2014/main" id="{C4C1E3EE-9515-48F2-BF11-09CB4987931A}"/>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Gerader Verbinder 9">
              <a:extLst>
                <a:ext uri="{FF2B5EF4-FFF2-40B4-BE49-F238E27FC236}">
                  <a16:creationId xmlns:a16="http://schemas.microsoft.com/office/drawing/2014/main" id="{CBE2F2C1-C35F-4D9C-918D-6980B639C3C0}"/>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Gerader Verbinder 10">
              <a:extLst>
                <a:ext uri="{FF2B5EF4-FFF2-40B4-BE49-F238E27FC236}">
                  <a16:creationId xmlns:a16="http://schemas.microsoft.com/office/drawing/2014/main" id="{6ED91F1C-D175-4925-8F18-BC44B6D6BFA4}"/>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Gerader Verbinder 12">
              <a:extLst>
                <a:ext uri="{FF2B5EF4-FFF2-40B4-BE49-F238E27FC236}">
                  <a16:creationId xmlns:a16="http://schemas.microsoft.com/office/drawing/2014/main" id="{F33247B5-2948-414E-B6A0-49BD577D2F13}"/>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44" name="Skupina 143">
            <a:extLst>
              <a:ext uri="{FF2B5EF4-FFF2-40B4-BE49-F238E27FC236}">
                <a16:creationId xmlns:a16="http://schemas.microsoft.com/office/drawing/2014/main" id="{7F92B4C3-1ABA-45BE-8B62-E802FF864758}"/>
              </a:ext>
            </a:extLst>
          </p:cNvPr>
          <p:cNvGrpSpPr/>
          <p:nvPr/>
        </p:nvGrpSpPr>
        <p:grpSpPr>
          <a:xfrm>
            <a:off x="6558704" y="2688877"/>
            <a:ext cx="720000" cy="1085196"/>
            <a:chOff x="8881807" y="1767048"/>
            <a:chExt cx="720000" cy="1085196"/>
          </a:xfrm>
        </p:grpSpPr>
        <p:sp>
          <p:nvSpPr>
            <p:cNvPr id="145" name="Částečný kruh 144">
              <a:extLst>
                <a:ext uri="{FF2B5EF4-FFF2-40B4-BE49-F238E27FC236}">
                  <a16:creationId xmlns:a16="http://schemas.microsoft.com/office/drawing/2014/main" id="{F9A0902C-89FB-4598-A7FA-1BF9EEDB56A2}"/>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6" name="Ovál 145">
              <a:extLst>
                <a:ext uri="{FF2B5EF4-FFF2-40B4-BE49-F238E27FC236}">
                  <a16:creationId xmlns:a16="http://schemas.microsoft.com/office/drawing/2014/main" id="{5CEAC06E-D211-45D3-AF0E-4A445BB66E9E}"/>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ál 146">
              <a:extLst>
                <a:ext uri="{FF2B5EF4-FFF2-40B4-BE49-F238E27FC236}">
                  <a16:creationId xmlns:a16="http://schemas.microsoft.com/office/drawing/2014/main" id="{47723DAB-6945-4687-9B33-3EC52CC33848}"/>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blouk 147">
              <a:extLst>
                <a:ext uri="{FF2B5EF4-FFF2-40B4-BE49-F238E27FC236}">
                  <a16:creationId xmlns:a16="http://schemas.microsoft.com/office/drawing/2014/main" id="{1858A3C0-6FE1-498E-A98E-71794BA67B13}"/>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9" name="Oblouk 148">
              <a:extLst>
                <a:ext uri="{FF2B5EF4-FFF2-40B4-BE49-F238E27FC236}">
                  <a16:creationId xmlns:a16="http://schemas.microsoft.com/office/drawing/2014/main" id="{A33B6C08-29E7-4327-AE6E-E40118F7DDF5}"/>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cxnSp>
        <p:nvCxnSpPr>
          <p:cNvPr id="122" name="Přímá spojnice 121">
            <a:extLst>
              <a:ext uri="{FF2B5EF4-FFF2-40B4-BE49-F238E27FC236}">
                <a16:creationId xmlns:a16="http://schemas.microsoft.com/office/drawing/2014/main" id="{A2A19211-9110-446F-B1D0-94DACB2D3123}"/>
              </a:ext>
            </a:extLst>
          </p:cNvPr>
          <p:cNvCxnSpPr>
            <a:cxnSpLocks/>
          </p:cNvCxnSpPr>
          <p:nvPr/>
        </p:nvCxnSpPr>
        <p:spPr>
          <a:xfrm>
            <a:off x="5017316" y="2957440"/>
            <a:ext cx="1549028" cy="1005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4936542D-66EA-49E3-9BC5-779A95473BD3}"/>
              </a:ext>
            </a:extLst>
          </p:cNvPr>
          <p:cNvCxnSpPr>
            <a:cxnSpLocks/>
          </p:cNvCxnSpPr>
          <p:nvPr/>
        </p:nvCxnSpPr>
        <p:spPr>
          <a:xfrm flipV="1">
            <a:off x="5017315" y="3101452"/>
            <a:ext cx="1549029" cy="1623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Přímá spojnice 123">
            <a:extLst>
              <a:ext uri="{FF2B5EF4-FFF2-40B4-BE49-F238E27FC236}">
                <a16:creationId xmlns:a16="http://schemas.microsoft.com/office/drawing/2014/main" id="{A8F48425-ED79-4712-957F-BABCF1C49B27}"/>
              </a:ext>
            </a:extLst>
          </p:cNvPr>
          <p:cNvCxnSpPr>
            <a:cxnSpLocks/>
          </p:cNvCxnSpPr>
          <p:nvPr/>
        </p:nvCxnSpPr>
        <p:spPr>
          <a:xfrm>
            <a:off x="5017316" y="3413987"/>
            <a:ext cx="1549028"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Přímá spojnice 124">
            <a:extLst>
              <a:ext uri="{FF2B5EF4-FFF2-40B4-BE49-F238E27FC236}">
                <a16:creationId xmlns:a16="http://schemas.microsoft.com/office/drawing/2014/main" id="{8EEA20A1-4A1A-4EBD-AB95-FD67C2FF873B}"/>
              </a:ext>
            </a:extLst>
          </p:cNvPr>
          <p:cNvCxnSpPr>
            <a:cxnSpLocks/>
          </p:cNvCxnSpPr>
          <p:nvPr/>
        </p:nvCxnSpPr>
        <p:spPr>
          <a:xfrm flipV="1">
            <a:off x="5017316" y="3549286"/>
            <a:ext cx="1549028" cy="1448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89FC5BB3-8946-4BD3-A143-A9246A00CE13}"/>
              </a:ext>
            </a:extLst>
          </p:cNvPr>
          <p:cNvCxnSpPr>
            <a:cxnSpLocks/>
          </p:cNvCxnSpPr>
          <p:nvPr/>
        </p:nvCxnSpPr>
        <p:spPr>
          <a:xfrm>
            <a:off x="4135499" y="2656157"/>
            <a:ext cx="900000" cy="297555"/>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Přímá spojnice 126">
            <a:extLst>
              <a:ext uri="{FF2B5EF4-FFF2-40B4-BE49-F238E27FC236}">
                <a16:creationId xmlns:a16="http://schemas.microsoft.com/office/drawing/2014/main" id="{F474FCB1-567E-44E4-A00A-B08B1752493F}"/>
              </a:ext>
            </a:extLst>
          </p:cNvPr>
          <p:cNvCxnSpPr>
            <a:cxnSpLocks/>
          </p:cNvCxnSpPr>
          <p:nvPr/>
        </p:nvCxnSpPr>
        <p:spPr>
          <a:xfrm>
            <a:off x="4128705" y="2973483"/>
            <a:ext cx="900000" cy="13730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8" name="Přímá spojnice 127">
            <a:extLst>
              <a:ext uri="{FF2B5EF4-FFF2-40B4-BE49-F238E27FC236}">
                <a16:creationId xmlns:a16="http://schemas.microsoft.com/office/drawing/2014/main" id="{0F0ACF9B-F817-401D-A435-5C0E5900225F}"/>
              </a:ext>
            </a:extLst>
          </p:cNvPr>
          <p:cNvCxnSpPr>
            <a:cxnSpLocks/>
          </p:cNvCxnSpPr>
          <p:nvPr/>
        </p:nvCxnSpPr>
        <p:spPr>
          <a:xfrm flipV="1">
            <a:off x="4128705" y="3413987"/>
            <a:ext cx="899998" cy="16618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9" name="Přímá spojnice 128">
            <a:extLst>
              <a:ext uri="{FF2B5EF4-FFF2-40B4-BE49-F238E27FC236}">
                <a16:creationId xmlns:a16="http://schemas.microsoft.com/office/drawing/2014/main" id="{521708C3-CCB4-4014-A44F-6F571E8645CE}"/>
              </a:ext>
            </a:extLst>
          </p:cNvPr>
          <p:cNvCxnSpPr>
            <a:cxnSpLocks/>
          </p:cNvCxnSpPr>
          <p:nvPr/>
        </p:nvCxnSpPr>
        <p:spPr>
          <a:xfrm flipV="1">
            <a:off x="4122149" y="3549286"/>
            <a:ext cx="899998" cy="30877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9" name="Levá složená závorka 108">
            <a:extLst>
              <a:ext uri="{FF2B5EF4-FFF2-40B4-BE49-F238E27FC236}">
                <a16:creationId xmlns:a16="http://schemas.microsoft.com/office/drawing/2014/main" id="{B7CC9665-81F9-47A7-8A70-0BB8327C518D}"/>
              </a:ext>
            </a:extLst>
          </p:cNvPr>
          <p:cNvSpPr/>
          <p:nvPr/>
        </p:nvSpPr>
        <p:spPr>
          <a:xfrm rot="5400000" flipH="1">
            <a:off x="5374247" y="3337751"/>
            <a:ext cx="212683" cy="872644"/>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0" name="Levá složená závorka 129">
            <a:extLst>
              <a:ext uri="{FF2B5EF4-FFF2-40B4-BE49-F238E27FC236}">
                <a16:creationId xmlns:a16="http://schemas.microsoft.com/office/drawing/2014/main" id="{D122745D-A64E-4B82-B852-CF8C48E092A9}"/>
              </a:ext>
            </a:extLst>
          </p:cNvPr>
          <p:cNvSpPr/>
          <p:nvPr/>
        </p:nvSpPr>
        <p:spPr>
          <a:xfrm rot="5400000" flipH="1">
            <a:off x="4809000" y="2763476"/>
            <a:ext cx="409109" cy="1796238"/>
          </a:xfrm>
          <a:prstGeom prst="leftBrace">
            <a:avLst>
              <a:gd name="adj1" fmla="val 53910"/>
              <a:gd name="adj2" fmla="val 71411"/>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0" name="Grafik 109" descr="Segelboot wie Pirat">
            <a:extLst>
              <a:ext uri="{FF2B5EF4-FFF2-40B4-BE49-F238E27FC236}">
                <a16:creationId xmlns:a16="http://schemas.microsoft.com/office/drawing/2014/main" id="{B87998BB-0507-4D63-9176-01D7A9DB69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16019" y="2752200"/>
            <a:ext cx="914400" cy="914400"/>
          </a:xfrm>
          <a:prstGeom prst="rect">
            <a:avLst/>
          </a:prstGeom>
        </p:spPr>
      </p:pic>
      <p:pic>
        <p:nvPicPr>
          <p:cNvPr id="151" name="Grafik 185" descr="Segelboot wie Pirat">
            <a:extLst>
              <a:ext uri="{FF2B5EF4-FFF2-40B4-BE49-F238E27FC236}">
                <a16:creationId xmlns:a16="http://schemas.microsoft.com/office/drawing/2014/main" id="{7CDD6BC7-A238-4ADE-B6E3-896B7EF5E9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89694" y="3112141"/>
            <a:ext cx="294176" cy="294176"/>
          </a:xfrm>
          <a:prstGeom prst="rect">
            <a:avLst/>
          </a:prstGeom>
        </p:spPr>
      </p:pic>
    </p:spTree>
    <p:extLst>
      <p:ext uri="{BB962C8B-B14F-4D97-AF65-F5344CB8AC3E}">
        <p14:creationId xmlns:p14="http://schemas.microsoft.com/office/powerpoint/2010/main" val="2616287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4" name="TextovéPole 93">
            <a:extLst>
              <a:ext uri="{FF2B5EF4-FFF2-40B4-BE49-F238E27FC236}">
                <a16:creationId xmlns:a16="http://schemas.microsoft.com/office/drawing/2014/main" id="{DE3852C4-C497-40FA-A850-274CF4427B31}"/>
              </a:ext>
            </a:extLst>
          </p:cNvPr>
          <p:cNvSpPr txBox="1"/>
          <p:nvPr/>
        </p:nvSpPr>
        <p:spPr>
          <a:xfrm>
            <a:off x="2865000" y="539593"/>
            <a:ext cx="5914824" cy="646331"/>
          </a:xfrm>
          <a:prstGeom prst="rect">
            <a:avLst/>
          </a:prstGeom>
          <a:noFill/>
        </p:spPr>
        <p:txBody>
          <a:bodyPr wrap="none" rtlCol="0">
            <a:spAutoFit/>
          </a:bodyPr>
          <a:lstStyle/>
          <a:p>
            <a:r>
              <a:rPr lang="en-GB" sz="3600" dirty="0"/>
              <a:t>What is a Keplerian telescope?</a:t>
            </a:r>
          </a:p>
        </p:txBody>
      </p:sp>
      <p:sp>
        <p:nvSpPr>
          <p:cNvPr id="191" name="TextovéPole 190">
            <a:extLst>
              <a:ext uri="{FF2B5EF4-FFF2-40B4-BE49-F238E27FC236}">
                <a16:creationId xmlns:a16="http://schemas.microsoft.com/office/drawing/2014/main" id="{4A98A9A5-09DF-4D98-BA22-167D7D1CD38F}"/>
              </a:ext>
            </a:extLst>
          </p:cNvPr>
          <p:cNvSpPr txBox="1"/>
          <p:nvPr/>
        </p:nvSpPr>
        <p:spPr>
          <a:xfrm>
            <a:off x="925191" y="1365394"/>
            <a:ext cx="8493628" cy="338554"/>
          </a:xfrm>
          <a:prstGeom prst="rect">
            <a:avLst/>
          </a:prstGeom>
          <a:noFill/>
        </p:spPr>
        <p:txBody>
          <a:bodyPr wrap="square" rtlCol="0">
            <a:spAutoFit/>
          </a:bodyPr>
          <a:lstStyle/>
          <a:p>
            <a:r>
              <a:rPr lang="en-GB" sz="1600" dirty="0"/>
              <a:t>Place the lenses as shown in the scheme here and look through the telescope on a far away object. </a:t>
            </a:r>
          </a:p>
        </p:txBody>
      </p:sp>
      <p:grpSp>
        <p:nvGrpSpPr>
          <p:cNvPr id="92" name="Skupina 91">
            <a:extLst>
              <a:ext uri="{FF2B5EF4-FFF2-40B4-BE49-F238E27FC236}">
                <a16:creationId xmlns:a16="http://schemas.microsoft.com/office/drawing/2014/main" id="{E2CD63FE-D4CC-4EED-B0DB-9C3A93BCF74E}"/>
              </a:ext>
            </a:extLst>
          </p:cNvPr>
          <p:cNvGrpSpPr/>
          <p:nvPr/>
        </p:nvGrpSpPr>
        <p:grpSpPr>
          <a:xfrm>
            <a:off x="609058" y="2059426"/>
            <a:ext cx="8687883" cy="2138554"/>
            <a:chOff x="609058" y="2059426"/>
            <a:chExt cx="8687883" cy="2138554"/>
          </a:xfrm>
        </p:grpSpPr>
        <p:sp>
          <p:nvSpPr>
            <p:cNvPr id="173" name="Rovnoramenný trojúhelník 172">
              <a:extLst>
                <a:ext uri="{FF2B5EF4-FFF2-40B4-BE49-F238E27FC236}">
                  <a16:creationId xmlns:a16="http://schemas.microsoft.com/office/drawing/2014/main" id="{73223251-01D0-4FEE-9618-BAA6A7850B68}"/>
                </a:ext>
              </a:extLst>
            </p:cNvPr>
            <p:cNvSpPr/>
            <p:nvPr/>
          </p:nvSpPr>
          <p:spPr>
            <a:xfrm rot="5400000">
              <a:off x="3378371" y="1594455"/>
              <a:ext cx="899999" cy="3388266"/>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Obdélník 170">
              <a:extLst>
                <a:ext uri="{FF2B5EF4-FFF2-40B4-BE49-F238E27FC236}">
                  <a16:creationId xmlns:a16="http://schemas.microsoft.com/office/drawing/2014/main" id="{FFB168B2-88EB-4649-AF37-826C7A344532}"/>
                </a:ext>
              </a:extLst>
            </p:cNvPr>
            <p:cNvSpPr/>
            <p:nvPr/>
          </p:nvSpPr>
          <p:spPr>
            <a:xfrm>
              <a:off x="609058" y="2841896"/>
              <a:ext cx="1538290" cy="900000"/>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Obdélník 171">
              <a:extLst>
                <a:ext uri="{FF2B5EF4-FFF2-40B4-BE49-F238E27FC236}">
                  <a16:creationId xmlns:a16="http://schemas.microsoft.com/office/drawing/2014/main" id="{DA9C2343-8C4D-4832-938C-8787C8A1C639}"/>
                </a:ext>
              </a:extLst>
            </p:cNvPr>
            <p:cNvSpPr/>
            <p:nvPr/>
          </p:nvSpPr>
          <p:spPr>
            <a:xfrm>
              <a:off x="7316076" y="3031068"/>
              <a:ext cx="1309800" cy="540000"/>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ovnoramenný trojúhelník 173">
              <a:extLst>
                <a:ext uri="{FF2B5EF4-FFF2-40B4-BE49-F238E27FC236}">
                  <a16:creationId xmlns:a16="http://schemas.microsoft.com/office/drawing/2014/main" id="{03040C11-E1BC-4D25-8DF8-2114E8738869}"/>
                </a:ext>
              </a:extLst>
            </p:cNvPr>
            <p:cNvSpPr/>
            <p:nvPr/>
          </p:nvSpPr>
          <p:spPr>
            <a:xfrm rot="16200000" flipH="1">
              <a:off x="6149289" y="2409004"/>
              <a:ext cx="540001" cy="1784129"/>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Obdélník: se zakulacenými rohy 202">
              <a:extLst>
                <a:ext uri="{FF2B5EF4-FFF2-40B4-BE49-F238E27FC236}">
                  <a16:creationId xmlns:a16="http://schemas.microsoft.com/office/drawing/2014/main" id="{783233FD-8860-4E90-B637-C7E38D2241E6}"/>
                </a:ext>
              </a:extLst>
            </p:cNvPr>
            <p:cNvSpPr/>
            <p:nvPr/>
          </p:nvSpPr>
          <p:spPr>
            <a:xfrm>
              <a:off x="1020095" y="239345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Ovál 203">
              <a:extLst>
                <a:ext uri="{FF2B5EF4-FFF2-40B4-BE49-F238E27FC236}">
                  <a16:creationId xmlns:a16="http://schemas.microsoft.com/office/drawing/2014/main" id="{26865085-5519-44D6-9C47-98E5EEDDF48C}"/>
                </a:ext>
              </a:extLst>
            </p:cNvPr>
            <p:cNvSpPr/>
            <p:nvPr/>
          </p:nvSpPr>
          <p:spPr>
            <a:xfrm>
              <a:off x="2066375" y="2838585"/>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8" name="Skupina 197">
              <a:extLst>
                <a:ext uri="{FF2B5EF4-FFF2-40B4-BE49-F238E27FC236}">
                  <a16:creationId xmlns:a16="http://schemas.microsoft.com/office/drawing/2014/main" id="{1260E387-9160-4E4A-86EC-0C1684FA1C07}"/>
                </a:ext>
              </a:extLst>
            </p:cNvPr>
            <p:cNvGrpSpPr/>
            <p:nvPr/>
          </p:nvGrpSpPr>
          <p:grpSpPr>
            <a:xfrm>
              <a:off x="6419289" y="2391587"/>
              <a:ext cx="1800000" cy="1800000"/>
              <a:chOff x="1422308" y="4064597"/>
              <a:chExt cx="1800000" cy="1800000"/>
            </a:xfrm>
          </p:grpSpPr>
          <p:sp>
            <p:nvSpPr>
              <p:cNvPr id="199" name="Obdélník: se zakulacenými rohy 198">
                <a:extLst>
                  <a:ext uri="{FF2B5EF4-FFF2-40B4-BE49-F238E27FC236}">
                    <a16:creationId xmlns:a16="http://schemas.microsoft.com/office/drawing/2014/main" id="{541ABC9C-B6EE-4ED9-8515-12E5BD219FEC}"/>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Částečný kruh 199">
                <a:extLst>
                  <a:ext uri="{FF2B5EF4-FFF2-40B4-BE49-F238E27FC236}">
                    <a16:creationId xmlns:a16="http://schemas.microsoft.com/office/drawing/2014/main" id="{1FE7308E-12E1-4573-AE07-5DECF73F2604}"/>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1" name="TextovéPole 200">
                <a:extLst>
                  <a:ext uri="{FF2B5EF4-FFF2-40B4-BE49-F238E27FC236}">
                    <a16:creationId xmlns:a16="http://schemas.microsoft.com/office/drawing/2014/main" id="{4142DC6D-56BB-4EA5-A4CE-0151948F6437}"/>
                  </a:ext>
                </a:extLst>
              </p:cNvPr>
              <p:cNvSpPr txBox="1"/>
              <p:nvPr/>
            </p:nvSpPr>
            <p:spPr>
              <a:xfrm>
                <a:off x="1462640" y="4070990"/>
                <a:ext cx="1214948" cy="584775"/>
              </a:xfrm>
              <a:prstGeom prst="rect">
                <a:avLst/>
              </a:prstGeom>
              <a:noFill/>
            </p:spPr>
            <p:txBody>
              <a:bodyPr wrap="none" rtlCol="0">
                <a:spAutoFit/>
              </a:bodyPr>
              <a:lstStyle/>
              <a:p>
                <a:pPr algn="ctr"/>
                <a:r>
                  <a:rPr lang="en-GB" sz="1600"/>
                  <a:t>Convex lens </a:t>
                </a:r>
              </a:p>
              <a:p>
                <a:r>
                  <a:rPr lang="en-GB" sz="1600"/>
                  <a:t>40 mm</a:t>
                </a:r>
              </a:p>
            </p:txBody>
          </p:sp>
        </p:grpSp>
        <p:sp>
          <p:nvSpPr>
            <p:cNvPr id="166" name="Obdélník: se zakulacenými rohy 165">
              <a:extLst>
                <a:ext uri="{FF2B5EF4-FFF2-40B4-BE49-F238E27FC236}">
                  <a16:creationId xmlns:a16="http://schemas.microsoft.com/office/drawing/2014/main" id="{E0945241-0DE8-42CA-824A-246AE3412D8B}"/>
                </a:ext>
              </a:extLst>
            </p:cNvPr>
            <p:cNvSpPr/>
            <p:nvPr/>
          </p:nvSpPr>
          <p:spPr>
            <a:xfrm>
              <a:off x="2816076" y="239798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bdélník: se zakulacenými rohy 166">
              <a:extLst>
                <a:ext uri="{FF2B5EF4-FFF2-40B4-BE49-F238E27FC236}">
                  <a16:creationId xmlns:a16="http://schemas.microsoft.com/office/drawing/2014/main" id="{1A0E161D-0FF8-45A5-A28A-7E2E09BD9997}"/>
                </a:ext>
              </a:extLst>
            </p:cNvPr>
            <p:cNvSpPr/>
            <p:nvPr/>
          </p:nvSpPr>
          <p:spPr>
            <a:xfrm>
              <a:off x="4616076" y="239798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TextovéPole 174">
              <a:extLst>
                <a:ext uri="{FF2B5EF4-FFF2-40B4-BE49-F238E27FC236}">
                  <a16:creationId xmlns:a16="http://schemas.microsoft.com/office/drawing/2014/main" id="{701B9588-0A71-45B4-A5DE-3D560CEE6178}"/>
                </a:ext>
              </a:extLst>
            </p:cNvPr>
            <p:cNvSpPr txBox="1"/>
            <p:nvPr/>
          </p:nvSpPr>
          <p:spPr>
            <a:xfrm>
              <a:off x="5186855" y="3826829"/>
              <a:ext cx="844205" cy="338554"/>
            </a:xfrm>
            <a:prstGeom prst="rect">
              <a:avLst/>
            </a:prstGeom>
            <a:noFill/>
          </p:spPr>
          <p:txBody>
            <a:bodyPr wrap="none" rtlCol="0">
              <a:spAutoFit/>
            </a:bodyPr>
            <a:lstStyle/>
            <a:p>
              <a:r>
                <a:rPr lang="en-GB" sz="1600"/>
                <a:t>(empty)</a:t>
              </a:r>
            </a:p>
          </p:txBody>
        </p:sp>
        <p:sp>
          <p:nvSpPr>
            <p:cNvPr id="176" name="TextovéPole 175">
              <a:extLst>
                <a:ext uri="{FF2B5EF4-FFF2-40B4-BE49-F238E27FC236}">
                  <a16:creationId xmlns:a16="http://schemas.microsoft.com/office/drawing/2014/main" id="{6A1C5744-564C-41A1-BF58-E9DC96BCF58D}"/>
                </a:ext>
              </a:extLst>
            </p:cNvPr>
            <p:cNvSpPr txBox="1"/>
            <p:nvPr/>
          </p:nvSpPr>
          <p:spPr>
            <a:xfrm>
              <a:off x="3396926" y="3826973"/>
              <a:ext cx="844205" cy="338554"/>
            </a:xfrm>
            <a:prstGeom prst="rect">
              <a:avLst/>
            </a:prstGeom>
            <a:noFill/>
          </p:spPr>
          <p:txBody>
            <a:bodyPr wrap="none" rtlCol="0">
              <a:spAutoFit/>
            </a:bodyPr>
            <a:lstStyle/>
            <a:p>
              <a:r>
                <a:rPr lang="en-GB" sz="1600"/>
                <a:t>(empty)</a:t>
              </a:r>
            </a:p>
          </p:txBody>
        </p:sp>
        <p:grpSp>
          <p:nvGrpSpPr>
            <p:cNvPr id="177" name="Skupina 176">
              <a:extLst>
                <a:ext uri="{FF2B5EF4-FFF2-40B4-BE49-F238E27FC236}">
                  <a16:creationId xmlns:a16="http://schemas.microsoft.com/office/drawing/2014/main" id="{7980288F-C75C-4E34-AA4F-620F7E5D6939}"/>
                </a:ext>
              </a:extLst>
            </p:cNvPr>
            <p:cNvGrpSpPr/>
            <p:nvPr/>
          </p:nvGrpSpPr>
          <p:grpSpPr>
            <a:xfrm>
              <a:off x="8576941" y="2722708"/>
              <a:ext cx="720000" cy="1085196"/>
              <a:chOff x="8881807" y="1767048"/>
              <a:chExt cx="720000" cy="1085196"/>
            </a:xfrm>
          </p:grpSpPr>
          <p:sp>
            <p:nvSpPr>
              <p:cNvPr id="178" name="Částečný kruh 177">
                <a:extLst>
                  <a:ext uri="{FF2B5EF4-FFF2-40B4-BE49-F238E27FC236}">
                    <a16:creationId xmlns:a16="http://schemas.microsoft.com/office/drawing/2014/main" id="{5D006315-21C4-4229-9CC0-9DD895A7191E}"/>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9" name="Ovál 178">
                <a:extLst>
                  <a:ext uri="{FF2B5EF4-FFF2-40B4-BE49-F238E27FC236}">
                    <a16:creationId xmlns:a16="http://schemas.microsoft.com/office/drawing/2014/main" id="{6E3C5593-836E-45F5-998E-360DEA7E4620}"/>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Ovál 179">
                <a:extLst>
                  <a:ext uri="{FF2B5EF4-FFF2-40B4-BE49-F238E27FC236}">
                    <a16:creationId xmlns:a16="http://schemas.microsoft.com/office/drawing/2014/main" id="{F7A6842F-647B-4F42-AB8A-834833531195}"/>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Oblouk 180">
                <a:extLst>
                  <a:ext uri="{FF2B5EF4-FFF2-40B4-BE49-F238E27FC236}">
                    <a16:creationId xmlns:a16="http://schemas.microsoft.com/office/drawing/2014/main" id="{7A6AE2CC-F174-418B-9312-4A317AC9A8B3}"/>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2" name="Oblouk 181">
                <a:extLst>
                  <a:ext uri="{FF2B5EF4-FFF2-40B4-BE49-F238E27FC236}">
                    <a16:creationId xmlns:a16="http://schemas.microsoft.com/office/drawing/2014/main" id="{A7FB985A-DAC8-4FE3-B9A5-A6CDA0AA9F75}"/>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5" name="TextovéPole 184">
              <a:extLst>
                <a:ext uri="{FF2B5EF4-FFF2-40B4-BE49-F238E27FC236}">
                  <a16:creationId xmlns:a16="http://schemas.microsoft.com/office/drawing/2014/main" id="{F044F0EC-45E2-409B-929E-B21CB8CF3205}"/>
                </a:ext>
              </a:extLst>
            </p:cNvPr>
            <p:cNvSpPr txBox="1"/>
            <p:nvPr/>
          </p:nvSpPr>
          <p:spPr>
            <a:xfrm>
              <a:off x="4738743" y="2889860"/>
              <a:ext cx="1488677" cy="338554"/>
            </a:xfrm>
            <a:prstGeom prst="rect">
              <a:avLst/>
            </a:prstGeom>
            <a:noFill/>
          </p:spPr>
          <p:txBody>
            <a:bodyPr wrap="none" rtlCol="0">
              <a:spAutoFit/>
            </a:bodyPr>
            <a:lstStyle/>
            <a:p>
              <a:r>
                <a:rPr lang="en-GB" sz="1600" i="1">
                  <a:solidFill>
                    <a:srgbClr val="00A07A"/>
                  </a:solidFill>
                </a:rPr>
                <a:t>f</a:t>
              </a:r>
              <a:r>
                <a:rPr lang="en-GB" sz="1600" i="1" baseline="-25000">
                  <a:solidFill>
                    <a:srgbClr val="00A07A"/>
                  </a:solidFill>
                </a:rPr>
                <a:t>Objective </a:t>
              </a:r>
              <a:r>
                <a:rPr lang="en-GB" sz="1600" b="1" i="1">
                  <a:solidFill>
                    <a:srgbClr val="00A07A"/>
                  </a:solidFill>
                </a:rPr>
                <a:t>+</a:t>
              </a:r>
              <a:r>
                <a:rPr lang="en-GB" sz="1600" i="1">
                  <a:solidFill>
                    <a:srgbClr val="00A07A"/>
                  </a:solidFill>
                </a:rPr>
                <a:t> f</a:t>
              </a:r>
              <a:r>
                <a:rPr lang="en-GB" sz="1600" i="1" baseline="-25000">
                  <a:solidFill>
                    <a:srgbClr val="00A07A"/>
                  </a:solidFill>
                </a:rPr>
                <a:t>Eyepiece</a:t>
              </a:r>
            </a:p>
          </p:txBody>
        </p:sp>
        <p:cxnSp>
          <p:nvCxnSpPr>
            <p:cNvPr id="186" name="Přímá spojnice se šipkou 185">
              <a:extLst>
                <a:ext uri="{FF2B5EF4-FFF2-40B4-BE49-F238E27FC236}">
                  <a16:creationId xmlns:a16="http://schemas.microsoft.com/office/drawing/2014/main" id="{ECBBB2B5-43AD-4F2B-B301-46A91E78C662}"/>
                </a:ext>
              </a:extLst>
            </p:cNvPr>
            <p:cNvCxnSpPr>
              <a:cxnSpLocks/>
            </p:cNvCxnSpPr>
            <p:nvPr/>
          </p:nvCxnSpPr>
          <p:spPr>
            <a:xfrm flipV="1">
              <a:off x="2134238" y="3288585"/>
              <a:ext cx="5040000" cy="8836"/>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0" name="TextovéPole 189">
              <a:extLst>
                <a:ext uri="{FF2B5EF4-FFF2-40B4-BE49-F238E27FC236}">
                  <a16:creationId xmlns:a16="http://schemas.microsoft.com/office/drawing/2014/main" id="{DA7E3A33-68CB-48B9-AB76-928CFD7928CA}"/>
                </a:ext>
              </a:extLst>
            </p:cNvPr>
            <p:cNvSpPr txBox="1"/>
            <p:nvPr/>
          </p:nvSpPr>
          <p:spPr>
            <a:xfrm>
              <a:off x="1439210" y="2061612"/>
              <a:ext cx="1060907" cy="338554"/>
            </a:xfrm>
            <a:prstGeom prst="rect">
              <a:avLst/>
            </a:prstGeom>
            <a:noFill/>
          </p:spPr>
          <p:txBody>
            <a:bodyPr wrap="square" rtlCol="0">
              <a:spAutoFit/>
            </a:bodyPr>
            <a:lstStyle/>
            <a:p>
              <a:r>
                <a:rPr lang="en-GB" sz="1600"/>
                <a:t>Objective</a:t>
              </a:r>
            </a:p>
          </p:txBody>
        </p:sp>
        <p:sp>
          <p:nvSpPr>
            <p:cNvPr id="192" name="TextovéPole 191">
              <a:extLst>
                <a:ext uri="{FF2B5EF4-FFF2-40B4-BE49-F238E27FC236}">
                  <a16:creationId xmlns:a16="http://schemas.microsoft.com/office/drawing/2014/main" id="{357C6111-6AD1-43BB-BD17-E5D3144458F7}"/>
                </a:ext>
              </a:extLst>
            </p:cNvPr>
            <p:cNvSpPr txBox="1"/>
            <p:nvPr/>
          </p:nvSpPr>
          <p:spPr>
            <a:xfrm>
              <a:off x="6946756" y="2059426"/>
              <a:ext cx="961769" cy="338554"/>
            </a:xfrm>
            <a:prstGeom prst="rect">
              <a:avLst/>
            </a:prstGeom>
            <a:noFill/>
          </p:spPr>
          <p:txBody>
            <a:bodyPr wrap="square" rtlCol="0">
              <a:spAutoFit/>
            </a:bodyPr>
            <a:lstStyle/>
            <a:p>
              <a:r>
                <a:rPr lang="en-GB" sz="1600"/>
                <a:t>Eyepiece</a:t>
              </a:r>
            </a:p>
          </p:txBody>
        </p:sp>
        <p:sp>
          <p:nvSpPr>
            <p:cNvPr id="205" name="TextovéPole 204">
              <a:extLst>
                <a:ext uri="{FF2B5EF4-FFF2-40B4-BE49-F238E27FC236}">
                  <a16:creationId xmlns:a16="http://schemas.microsoft.com/office/drawing/2014/main" id="{D7E1FD44-7E5F-4AB9-998D-D2F510D0CB12}"/>
                </a:ext>
              </a:extLst>
            </p:cNvPr>
            <p:cNvSpPr txBox="1"/>
            <p:nvPr/>
          </p:nvSpPr>
          <p:spPr>
            <a:xfrm>
              <a:off x="1020407" y="2389407"/>
              <a:ext cx="1214948" cy="584775"/>
            </a:xfrm>
            <a:prstGeom prst="rect">
              <a:avLst/>
            </a:prstGeom>
            <a:noFill/>
          </p:spPr>
          <p:txBody>
            <a:bodyPr wrap="none" rtlCol="0">
              <a:spAutoFit/>
            </a:bodyPr>
            <a:lstStyle/>
            <a:p>
              <a:r>
                <a:rPr lang="en-GB" sz="1600"/>
                <a:t>Convex lens </a:t>
              </a:r>
            </a:p>
            <a:p>
              <a:r>
                <a:rPr lang="en-GB" sz="1600"/>
                <a:t>100 mm</a:t>
              </a:r>
            </a:p>
          </p:txBody>
        </p:sp>
      </p:grpSp>
      <p:sp>
        <p:nvSpPr>
          <p:cNvPr id="121" name="Šipka: dvojitá 120">
            <a:extLst>
              <a:ext uri="{FF2B5EF4-FFF2-40B4-BE49-F238E27FC236}">
                <a16:creationId xmlns:a16="http://schemas.microsoft.com/office/drawing/2014/main" id="{6FBF7442-733A-4F1E-9EA2-9D2207CCF3EC}"/>
              </a:ext>
            </a:extLst>
          </p:cNvPr>
          <p:cNvSpPr/>
          <p:nvPr/>
        </p:nvSpPr>
        <p:spPr>
          <a:xfrm>
            <a:off x="4917665" y="4941702"/>
            <a:ext cx="4630456"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While looking through the telescope, adjust the distance between the components in order to see a sharp image!  </a:t>
            </a:r>
          </a:p>
        </p:txBody>
      </p:sp>
      <p:grpSp>
        <p:nvGrpSpPr>
          <p:cNvPr id="123" name="Skupina 122">
            <a:extLst>
              <a:ext uri="{FF2B5EF4-FFF2-40B4-BE49-F238E27FC236}">
                <a16:creationId xmlns:a16="http://schemas.microsoft.com/office/drawing/2014/main" id="{0BA8AD70-34C0-4E51-843C-8F7D24D6E0C6}"/>
              </a:ext>
            </a:extLst>
          </p:cNvPr>
          <p:cNvGrpSpPr/>
          <p:nvPr/>
        </p:nvGrpSpPr>
        <p:grpSpPr>
          <a:xfrm>
            <a:off x="776724" y="4941702"/>
            <a:ext cx="3709264" cy="986400"/>
            <a:chOff x="630009" y="4863136"/>
            <a:chExt cx="3709264" cy="986400"/>
          </a:xfrm>
        </p:grpSpPr>
        <p:sp>
          <p:nvSpPr>
            <p:cNvPr id="124" name="Richtungspfeil 184">
              <a:extLst>
                <a:ext uri="{FF2B5EF4-FFF2-40B4-BE49-F238E27FC236}">
                  <a16:creationId xmlns:a16="http://schemas.microsoft.com/office/drawing/2014/main" id="{71FBDB28-89CD-4A76-A199-8D3F294A6246}"/>
                </a:ext>
              </a:extLst>
            </p:cNvPr>
            <p:cNvSpPr/>
            <p:nvPr/>
          </p:nvSpPr>
          <p:spPr>
            <a:xfrm>
              <a:off x="1616410" y="4863136"/>
              <a:ext cx="2722863"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What does the image look like? What about its orientation? </a:t>
              </a:r>
            </a:p>
          </p:txBody>
        </p:sp>
        <p:sp>
          <p:nvSpPr>
            <p:cNvPr id="125" name="Rechteck 185">
              <a:extLst>
                <a:ext uri="{FF2B5EF4-FFF2-40B4-BE49-F238E27FC236}">
                  <a16:creationId xmlns:a16="http://schemas.microsoft.com/office/drawing/2014/main" id="{BD564729-2F09-4AEC-BF09-3D043EBA97F4}"/>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26" name="Grafik 186" descr="Marke Fragezeichen">
              <a:extLst>
                <a:ext uri="{FF2B5EF4-FFF2-40B4-BE49-F238E27FC236}">
                  <a16:creationId xmlns:a16="http://schemas.microsoft.com/office/drawing/2014/main" id="{3EC046FF-62AE-436A-9AD5-396BE8BC49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27" name="TextovéPole 126">
            <a:extLst>
              <a:ext uri="{FF2B5EF4-FFF2-40B4-BE49-F238E27FC236}">
                <a16:creationId xmlns:a16="http://schemas.microsoft.com/office/drawing/2014/main" id="{76B8980D-73FA-43E8-B51F-E8AD8F405E62}"/>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28" name="TextovéPole 127">
            <a:extLst>
              <a:ext uri="{FF2B5EF4-FFF2-40B4-BE49-F238E27FC236}">
                <a16:creationId xmlns:a16="http://schemas.microsoft.com/office/drawing/2014/main" id="{2A4F60E8-32FE-4472-B2B5-13A4D9CACBFE}"/>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29" name="TextovéPole 128">
            <a:extLst>
              <a:ext uri="{FF2B5EF4-FFF2-40B4-BE49-F238E27FC236}">
                <a16:creationId xmlns:a16="http://schemas.microsoft.com/office/drawing/2014/main" id="{17DF9F8E-A7D5-400B-B2C4-A4E94592ED9A}"/>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30" name="TextovéPole 129">
            <a:extLst>
              <a:ext uri="{FF2B5EF4-FFF2-40B4-BE49-F238E27FC236}">
                <a16:creationId xmlns:a16="http://schemas.microsoft.com/office/drawing/2014/main" id="{FF1EF911-A833-4010-859A-200892E799C9}"/>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31" name="TextovéPole 130">
            <a:extLst>
              <a:ext uri="{FF2B5EF4-FFF2-40B4-BE49-F238E27FC236}">
                <a16:creationId xmlns:a16="http://schemas.microsoft.com/office/drawing/2014/main" id="{8061B280-6666-4420-A604-0101F817D550}"/>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32" name="TextovéPole 131">
            <a:extLst>
              <a:ext uri="{FF2B5EF4-FFF2-40B4-BE49-F238E27FC236}">
                <a16:creationId xmlns:a16="http://schemas.microsoft.com/office/drawing/2014/main" id="{607DE6F8-2627-42FE-AD52-0313663CE6E5}"/>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33" name="TextovéPole 132">
            <a:extLst>
              <a:ext uri="{FF2B5EF4-FFF2-40B4-BE49-F238E27FC236}">
                <a16:creationId xmlns:a16="http://schemas.microsoft.com/office/drawing/2014/main" id="{C493362E-F5F8-4DD0-AC2C-FC80BDADC97C}"/>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34" name="TextovéPole 133">
            <a:extLst>
              <a:ext uri="{FF2B5EF4-FFF2-40B4-BE49-F238E27FC236}">
                <a16:creationId xmlns:a16="http://schemas.microsoft.com/office/drawing/2014/main" id="{0C33EBF5-4991-4CD6-BE11-9ED96D0608D3}"/>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spTree>
    <p:extLst>
      <p:ext uri="{BB962C8B-B14F-4D97-AF65-F5344CB8AC3E}">
        <p14:creationId xmlns:p14="http://schemas.microsoft.com/office/powerpoint/2010/main" val="2330377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433CA546-0883-4E71-85B5-3A8356953158}"/>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A33C0155-6E84-43F0-A448-34BC6379E000}"/>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B498F92C-DCAB-4875-8014-EE26EE084A87}"/>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79F3333F-0933-42FD-8A2D-67AD7B550F0A}"/>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7A445911-0A96-4EEF-A0E3-8740E60CAB8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1389E428-2A7F-4168-92C2-57CAA5D2E90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40255A1-0ABF-4250-BB81-421BE001207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5A2136ED-CA4E-49AE-A07D-E36560DC655F}"/>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5EAFF274-59F5-4CC3-B8F8-57CDDE114A4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AFE93658-D37C-4E26-9510-45C3EEA4211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5E5FC26F-8898-4638-8A06-EE589CF4800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4CF53C75-56C6-4432-AD6B-0AF07EE7D773}"/>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5E8C65E2-737F-453C-AD43-843B79CCD3C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32A40A7D-EA4F-4A2D-BDB0-848F40E391C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3FEA017C-95DB-4944-AAE6-942F6D4A5E5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B5E79350-9BE5-4A67-8E2C-8D7B34D38BF9}"/>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86CD107F-3608-465F-8F8F-4FFE59E3C71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4D75C1C3-3CE9-4C85-AB97-4102ACEA687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17D8D182-F4D0-4AAE-A33F-6E98E03083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C86B022C-C2F3-4E54-85D7-BACDEF484F8F}"/>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69D692D2-3B2F-4E45-9D3E-DBC5C9ED7C8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E66BE734-4F7F-4293-AE65-E19EF3F42C0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6A7368AB-B383-47F0-9912-9E3A6153D59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048CC74B-4109-470B-82A8-048AF6F0BDD8}"/>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11A26D58-5C10-4E6F-84B2-BF4EF16D8B2E}"/>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C8A11DA2-780A-4C0C-88A6-46AE627D913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3952881C-CB8F-4168-AAE9-6589D394CD8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EA40A140-0C42-41C5-995F-0754A9F620B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458D2F30-C36C-4AF2-BDEA-1B092F77193C}"/>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D7DAAB58-A76E-47B8-8D0D-60150F81521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76010770-F920-46A1-9D21-502BA16476B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66DC8F52-ED10-4B19-AE91-37C91481365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E656A172-740E-452F-9753-CF3400AE84F2}"/>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F61660BF-772B-420B-8BA7-64554C5EE2F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CCF9B5E7-36C2-43ED-A42A-05853B8B59C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3F1D884-A9BE-42B2-A608-D98F1C60B82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AEEFBD86-F758-4924-ACB3-1151082AE2C5}"/>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58FEC1A6-1D75-4879-B70F-39ECEBAEEFC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018F0A6C-154F-40D6-8AE5-A1BAA293275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178CB6E4-BAA3-474A-8498-41BF3868FBA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9732C29D-7FBE-45AB-A513-5A44D4E9074A}"/>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22E1A71D-54B8-48CC-B108-DB1D0A72B55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64C8D485-9B10-476C-BBF8-D446E05F22C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7F58CDF6-94D3-4F18-8A0D-63EEF04057F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910EA3BC-9206-48A3-A629-99EE849C58A8}"/>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A26E7FE7-B19E-49DF-8A09-08788B1F67B1}"/>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8797CB80-98AD-49B3-BE6C-37BA730AB431}"/>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4A24743D-C58E-40EF-8ECA-FE2B0E5B50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AC004518-3F76-4A18-BF6E-A9E459363EC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F9253E41-F621-4122-96BD-5C3020819E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983FAA13-9DF3-4AD2-A0C7-BC8BB49E5B36}"/>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90B73044-8572-4792-897D-42DB2AFD5A6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B38BEF99-9F06-4540-9B1B-B5BF730C721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48A97810-EF33-4FD8-ADA6-DBA38EB4A4F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89DF2252-3BE6-4E9F-AEC3-820EC40F0C1C}"/>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A1F64E35-BBBC-464B-BAC4-0555F05C5C4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D988B2D3-43C0-40C0-84D8-30924AAE72D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767B8A6F-4241-414A-92E6-73EF630F253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24F1EB58-7FB5-4A77-8F39-19139F89709D}"/>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5AFCE150-2A71-40FF-A9CE-05B631AF33D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0C4B6E9-D478-4835-B715-680EC05E65F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FE6BA269-BC3B-44F1-A34E-00B189DBF7F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577882D4-90A7-4DB2-88EB-92DCDEAAB1E3}"/>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842D0C97-37C3-4268-8526-3F409EE0F65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CD655BEA-D4FD-4D24-9D3A-E0F76E511A4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28C88512-720F-49E2-94DC-8B9BB32A62D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A75912C4-393D-4374-AF2B-42502F5577E0}"/>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942914BE-B0A7-4925-AFF8-DF899D41270F}"/>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1B2AD5D0-C328-49A6-8CA7-8EDEEF0AA93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5A1F0469-95D9-4B1F-A39D-D7AAF52B29E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9FDBC48B-8349-4BDC-95A6-FC2B137B981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433179AC-C2AE-4EF5-A754-C17994553F9E}"/>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00AAD5A9-3630-4B86-A999-D5CA3D98572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32F96573-2A36-4EA3-99C4-097A74274E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4912A5A0-9055-4D41-BCB6-9901DF48C2C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0BB223FB-5CF6-4A71-85F5-88C0DC2493E4}"/>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F7034C20-8FB2-44D0-9137-79246106E30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6FC405F7-8EBB-439E-830B-B234C33891D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89F3B1A9-B8BB-4EBA-8751-9D003FC4C99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6419A3A8-4733-4A94-8B09-45E00CDF51BC}"/>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FC16E262-0172-41D7-89F6-354525DB4ED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359F4AB1-2467-4198-94F8-EE05775045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D9F2414D-2803-4C1F-87FB-1792A8494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D592DE25-3DC5-4787-9C3C-0F6D7A7B8AAA}"/>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6E48D678-4153-47EE-9945-4B28A4DE32D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4A442D46-30DC-4F04-BE57-F0576138FF7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DDE58446-5AB0-4C3A-8A59-CD62F1D1916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F63A6A30-AC8D-4095-9A47-D26BD13FD368}"/>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E4EBF6DE-6B5D-45AE-B693-A2BAE2FAE7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65D3AF23-1C2C-440F-B593-5857778CB6C2}"/>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6AF8D75E-4AC6-47B3-B7B3-494E03B3DB75}"/>
              </a:ext>
            </a:extLst>
          </p:cNvPr>
          <p:cNvSpPr txBox="1"/>
          <p:nvPr/>
        </p:nvSpPr>
        <p:spPr>
          <a:xfrm>
            <a:off x="1049111" y="424692"/>
            <a:ext cx="7807778" cy="646331"/>
          </a:xfrm>
          <a:prstGeom prst="rect">
            <a:avLst/>
          </a:prstGeom>
          <a:noFill/>
        </p:spPr>
        <p:txBody>
          <a:bodyPr wrap="none" rtlCol="0">
            <a:spAutoFit/>
          </a:bodyPr>
          <a:lstStyle/>
          <a:p>
            <a:r>
              <a:rPr lang="en-GB" sz="3600" dirty="0"/>
              <a:t>How does the Keplerian telescope work?</a:t>
            </a:r>
          </a:p>
        </p:txBody>
      </p:sp>
      <p:sp>
        <p:nvSpPr>
          <p:cNvPr id="107" name="Znak plus 106">
            <a:extLst>
              <a:ext uri="{FF2B5EF4-FFF2-40B4-BE49-F238E27FC236}">
                <a16:creationId xmlns:a16="http://schemas.microsoft.com/office/drawing/2014/main" id="{793750E3-CAD9-4C79-A411-40637AE5123D}"/>
              </a:ext>
            </a:extLst>
          </p:cNvPr>
          <p:cNvSpPr/>
          <p:nvPr/>
        </p:nvSpPr>
        <p:spPr>
          <a:xfrm>
            <a:off x="4773000" y="1955775"/>
            <a:ext cx="360000" cy="360000"/>
          </a:xfrm>
          <a:prstGeom prst="mathPlus">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3" name="Skupina 92">
            <a:extLst>
              <a:ext uri="{FF2B5EF4-FFF2-40B4-BE49-F238E27FC236}">
                <a16:creationId xmlns:a16="http://schemas.microsoft.com/office/drawing/2014/main" id="{D1E5F691-0D4A-4770-8F9D-940186E70516}"/>
              </a:ext>
            </a:extLst>
          </p:cNvPr>
          <p:cNvGrpSpPr/>
          <p:nvPr/>
        </p:nvGrpSpPr>
        <p:grpSpPr>
          <a:xfrm>
            <a:off x="229954" y="1228174"/>
            <a:ext cx="3839615" cy="1815202"/>
            <a:chOff x="244582" y="1224294"/>
            <a:chExt cx="3839615" cy="1815202"/>
          </a:xfrm>
        </p:grpSpPr>
        <p:cxnSp>
          <p:nvCxnSpPr>
            <p:cNvPr id="104" name="Přímá spojnice 103">
              <a:extLst>
                <a:ext uri="{FF2B5EF4-FFF2-40B4-BE49-F238E27FC236}">
                  <a16:creationId xmlns:a16="http://schemas.microsoft.com/office/drawing/2014/main" id="{7E473C12-4362-497C-BEC0-87CF9CA87824}"/>
                </a:ext>
              </a:extLst>
            </p:cNvPr>
            <p:cNvCxnSpPr>
              <a:cxnSpLocks/>
            </p:cNvCxnSpPr>
            <p:nvPr/>
          </p:nvCxnSpPr>
          <p:spPr>
            <a:xfrm>
              <a:off x="3431408" y="168768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4" name="Přímá spojnice 93">
              <a:extLst>
                <a:ext uri="{FF2B5EF4-FFF2-40B4-BE49-F238E27FC236}">
                  <a16:creationId xmlns:a16="http://schemas.microsoft.com/office/drawing/2014/main" id="{0E20F170-AC5B-4A21-9FF8-415B781E14AE}"/>
                </a:ext>
              </a:extLst>
            </p:cNvPr>
            <p:cNvCxnSpPr>
              <a:cxnSpLocks/>
            </p:cNvCxnSpPr>
            <p:nvPr/>
          </p:nvCxnSpPr>
          <p:spPr>
            <a:xfrm>
              <a:off x="589811" y="2136088"/>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5" name="Přímá spojnice se šipkou 94">
              <a:extLst>
                <a:ext uri="{FF2B5EF4-FFF2-40B4-BE49-F238E27FC236}">
                  <a16:creationId xmlns:a16="http://schemas.microsoft.com/office/drawing/2014/main" id="{FF7EA23C-ADB6-41E7-98A1-CBE25ABDCA47}"/>
                </a:ext>
              </a:extLst>
            </p:cNvPr>
            <p:cNvCxnSpPr/>
            <p:nvPr/>
          </p:nvCxnSpPr>
          <p:spPr>
            <a:xfrm>
              <a:off x="1631408" y="1506088"/>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Přímá spojnice 95">
              <a:extLst>
                <a:ext uri="{FF2B5EF4-FFF2-40B4-BE49-F238E27FC236}">
                  <a16:creationId xmlns:a16="http://schemas.microsoft.com/office/drawing/2014/main" id="{CD7A11EB-3D5B-4C3E-A97C-A7F888671750}"/>
                </a:ext>
              </a:extLst>
            </p:cNvPr>
            <p:cNvCxnSpPr>
              <a:cxnSpLocks/>
            </p:cNvCxnSpPr>
            <p:nvPr/>
          </p:nvCxnSpPr>
          <p:spPr>
            <a:xfrm>
              <a:off x="589811" y="1824828"/>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37E2ABF7-760B-413F-B52D-9547D685B040}"/>
                </a:ext>
              </a:extLst>
            </p:cNvPr>
            <p:cNvCxnSpPr>
              <a:cxnSpLocks/>
            </p:cNvCxnSpPr>
            <p:nvPr/>
          </p:nvCxnSpPr>
          <p:spPr>
            <a:xfrm>
              <a:off x="589811" y="1985077"/>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D3CDD410-A787-4250-8580-7B370BFDDB42}"/>
                </a:ext>
              </a:extLst>
            </p:cNvPr>
            <p:cNvCxnSpPr>
              <a:cxnSpLocks/>
            </p:cNvCxnSpPr>
            <p:nvPr/>
          </p:nvCxnSpPr>
          <p:spPr>
            <a:xfrm>
              <a:off x="589811" y="228137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Přímá spojnice 98">
              <a:extLst>
                <a:ext uri="{FF2B5EF4-FFF2-40B4-BE49-F238E27FC236}">
                  <a16:creationId xmlns:a16="http://schemas.microsoft.com/office/drawing/2014/main" id="{B2C88925-F143-433E-8BDF-BDC0ABAC7E6D}"/>
                </a:ext>
              </a:extLst>
            </p:cNvPr>
            <p:cNvCxnSpPr>
              <a:cxnSpLocks/>
            </p:cNvCxnSpPr>
            <p:nvPr/>
          </p:nvCxnSpPr>
          <p:spPr>
            <a:xfrm>
              <a:off x="589811" y="2431160"/>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Přímá spojnice 99">
              <a:extLst>
                <a:ext uri="{FF2B5EF4-FFF2-40B4-BE49-F238E27FC236}">
                  <a16:creationId xmlns:a16="http://schemas.microsoft.com/office/drawing/2014/main" id="{A8A31D38-C120-4D07-B68E-C19AF4A48C2A}"/>
                </a:ext>
              </a:extLst>
            </p:cNvPr>
            <p:cNvCxnSpPr>
              <a:cxnSpLocks/>
            </p:cNvCxnSpPr>
            <p:nvPr/>
          </p:nvCxnSpPr>
          <p:spPr>
            <a:xfrm>
              <a:off x="1631408" y="1824828"/>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Přímá spojnice 100">
              <a:extLst>
                <a:ext uri="{FF2B5EF4-FFF2-40B4-BE49-F238E27FC236}">
                  <a16:creationId xmlns:a16="http://schemas.microsoft.com/office/drawing/2014/main" id="{0B070C07-7AB8-4F63-9265-369BA5BAEAFB}"/>
                </a:ext>
              </a:extLst>
            </p:cNvPr>
            <p:cNvCxnSpPr>
              <a:cxnSpLocks/>
            </p:cNvCxnSpPr>
            <p:nvPr/>
          </p:nvCxnSpPr>
          <p:spPr>
            <a:xfrm>
              <a:off x="1631408" y="1985077"/>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Přímá spojnice 101">
              <a:extLst>
                <a:ext uri="{FF2B5EF4-FFF2-40B4-BE49-F238E27FC236}">
                  <a16:creationId xmlns:a16="http://schemas.microsoft.com/office/drawing/2014/main" id="{6FBF81C6-180A-4162-AC68-67A51631FB8C}"/>
                </a:ext>
              </a:extLst>
            </p:cNvPr>
            <p:cNvCxnSpPr>
              <a:cxnSpLocks/>
            </p:cNvCxnSpPr>
            <p:nvPr/>
          </p:nvCxnSpPr>
          <p:spPr>
            <a:xfrm flipV="1">
              <a:off x="1588719" y="2093328"/>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Přímá spojnice 102">
              <a:extLst>
                <a:ext uri="{FF2B5EF4-FFF2-40B4-BE49-F238E27FC236}">
                  <a16:creationId xmlns:a16="http://schemas.microsoft.com/office/drawing/2014/main" id="{89F9EF91-788F-4A37-B6AF-9A9F9EB71B20}"/>
                </a:ext>
              </a:extLst>
            </p:cNvPr>
            <p:cNvCxnSpPr>
              <a:cxnSpLocks/>
            </p:cNvCxnSpPr>
            <p:nvPr/>
          </p:nvCxnSpPr>
          <p:spPr>
            <a:xfrm flipV="1">
              <a:off x="1588719" y="2037728"/>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5" name="TextovéPole 104">
              <a:extLst>
                <a:ext uri="{FF2B5EF4-FFF2-40B4-BE49-F238E27FC236}">
                  <a16:creationId xmlns:a16="http://schemas.microsoft.com/office/drawing/2014/main" id="{5FF08CFB-365B-4C82-82A0-551854D8C26E}"/>
                </a:ext>
              </a:extLst>
            </p:cNvPr>
            <p:cNvSpPr txBox="1"/>
            <p:nvPr/>
          </p:nvSpPr>
          <p:spPr>
            <a:xfrm>
              <a:off x="3277849" y="1413883"/>
              <a:ext cx="293670" cy="276999"/>
            </a:xfrm>
            <a:prstGeom prst="rect">
              <a:avLst/>
            </a:prstGeom>
            <a:noFill/>
          </p:spPr>
          <p:txBody>
            <a:bodyPr wrap="none" rtlCol="0">
              <a:spAutoFit/>
            </a:bodyPr>
            <a:lstStyle/>
            <a:p>
              <a:r>
                <a:rPr lang="en-GB" sz="1200" i="1"/>
                <a:t>F‘</a:t>
              </a:r>
            </a:p>
          </p:txBody>
        </p:sp>
        <p:sp>
          <p:nvSpPr>
            <p:cNvPr id="106" name="TextovéPole 105">
              <a:extLst>
                <a:ext uri="{FF2B5EF4-FFF2-40B4-BE49-F238E27FC236}">
                  <a16:creationId xmlns:a16="http://schemas.microsoft.com/office/drawing/2014/main" id="{6083CE58-1748-4292-BA40-4983A20FFA2E}"/>
                </a:ext>
              </a:extLst>
            </p:cNvPr>
            <p:cNvSpPr txBox="1"/>
            <p:nvPr/>
          </p:nvSpPr>
          <p:spPr>
            <a:xfrm rot="16200000" flipH="1">
              <a:off x="12532" y="1905255"/>
              <a:ext cx="925766" cy="461665"/>
            </a:xfrm>
            <a:prstGeom prst="rect">
              <a:avLst/>
            </a:prstGeom>
            <a:noFill/>
          </p:spPr>
          <p:txBody>
            <a:bodyPr wrap="none" rtlCol="0">
              <a:spAutoFit/>
            </a:bodyPr>
            <a:lstStyle/>
            <a:p>
              <a:r>
                <a:rPr lang="en-GB" sz="1200"/>
                <a:t>Parallel rays</a:t>
              </a:r>
            </a:p>
            <a:p>
              <a:endParaRPr lang="en-GB" sz="1200"/>
            </a:p>
          </p:txBody>
        </p:sp>
        <p:sp>
          <p:nvSpPr>
            <p:cNvPr id="108" name="TextovéPole 107">
              <a:extLst>
                <a:ext uri="{FF2B5EF4-FFF2-40B4-BE49-F238E27FC236}">
                  <a16:creationId xmlns:a16="http://schemas.microsoft.com/office/drawing/2014/main" id="{08A8EF5C-834D-490F-BD95-1DDD20036665}"/>
                </a:ext>
              </a:extLst>
            </p:cNvPr>
            <p:cNvSpPr txBox="1"/>
            <p:nvPr/>
          </p:nvSpPr>
          <p:spPr>
            <a:xfrm>
              <a:off x="1129732" y="1224294"/>
              <a:ext cx="923714" cy="461665"/>
            </a:xfrm>
            <a:prstGeom prst="rect">
              <a:avLst/>
            </a:prstGeom>
            <a:noFill/>
          </p:spPr>
          <p:txBody>
            <a:bodyPr wrap="none" rtlCol="0">
              <a:spAutoFit/>
            </a:bodyPr>
            <a:lstStyle/>
            <a:p>
              <a:r>
                <a:rPr lang="en-GB" sz="1200"/>
                <a:t>Convex lens</a:t>
              </a:r>
            </a:p>
            <a:p>
              <a:endParaRPr lang="en-GB" sz="1200"/>
            </a:p>
          </p:txBody>
        </p:sp>
        <p:sp>
          <p:nvSpPr>
            <p:cNvPr id="164" name="Levá složená závorka 163">
              <a:extLst>
                <a:ext uri="{FF2B5EF4-FFF2-40B4-BE49-F238E27FC236}">
                  <a16:creationId xmlns:a16="http://schemas.microsoft.com/office/drawing/2014/main" id="{6FE7A064-9E59-4B17-B9D1-058C0AD75538}"/>
                </a:ext>
              </a:extLst>
            </p:cNvPr>
            <p:cNvSpPr/>
            <p:nvPr/>
          </p:nvSpPr>
          <p:spPr>
            <a:xfrm rot="5400000" flipH="1">
              <a:off x="2425210" y="1659819"/>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6" name="TextovéPole 165">
              <a:extLst>
                <a:ext uri="{FF2B5EF4-FFF2-40B4-BE49-F238E27FC236}">
                  <a16:creationId xmlns:a16="http://schemas.microsoft.com/office/drawing/2014/main" id="{2166BA5C-CFC2-4A6F-8D5C-D1932D4756E1}"/>
                </a:ext>
              </a:extLst>
            </p:cNvPr>
            <p:cNvSpPr txBox="1"/>
            <p:nvPr/>
          </p:nvSpPr>
          <p:spPr>
            <a:xfrm>
              <a:off x="1853108" y="2762497"/>
              <a:ext cx="1245469" cy="276999"/>
            </a:xfrm>
            <a:prstGeom prst="rect">
              <a:avLst/>
            </a:prstGeom>
            <a:noFill/>
          </p:spPr>
          <p:txBody>
            <a:bodyPr wrap="none" rtlCol="0">
              <a:spAutoFit/>
            </a:bodyPr>
            <a:lstStyle/>
            <a:p>
              <a:r>
                <a:rPr lang="en-GB" sz="1200"/>
                <a:t>Long focal length</a:t>
              </a:r>
            </a:p>
          </p:txBody>
        </p:sp>
      </p:grpSp>
      <p:grpSp>
        <p:nvGrpSpPr>
          <p:cNvPr id="109" name="Skupina 108">
            <a:extLst>
              <a:ext uri="{FF2B5EF4-FFF2-40B4-BE49-F238E27FC236}">
                <a16:creationId xmlns:a16="http://schemas.microsoft.com/office/drawing/2014/main" id="{ACFD0799-3E16-43D1-92D0-3D6F78884E89}"/>
              </a:ext>
            </a:extLst>
          </p:cNvPr>
          <p:cNvGrpSpPr/>
          <p:nvPr/>
        </p:nvGrpSpPr>
        <p:grpSpPr>
          <a:xfrm>
            <a:off x="5836432" y="1230831"/>
            <a:ext cx="3839612" cy="1832616"/>
            <a:chOff x="5851060" y="1228912"/>
            <a:chExt cx="3839612" cy="1832616"/>
          </a:xfrm>
        </p:grpSpPr>
        <p:cxnSp>
          <p:nvCxnSpPr>
            <p:cNvPr id="120" name="Přímá spojnice 119">
              <a:extLst>
                <a:ext uri="{FF2B5EF4-FFF2-40B4-BE49-F238E27FC236}">
                  <a16:creationId xmlns:a16="http://schemas.microsoft.com/office/drawing/2014/main" id="{AF0998BB-9AB0-4930-ACFB-52163149DF98}"/>
                </a:ext>
              </a:extLst>
            </p:cNvPr>
            <p:cNvCxnSpPr>
              <a:cxnSpLocks/>
            </p:cNvCxnSpPr>
            <p:nvPr/>
          </p:nvCxnSpPr>
          <p:spPr>
            <a:xfrm flipH="1">
              <a:off x="6503849" y="168768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83F5BAAA-CFF8-4143-BA46-A2EF9B3FD059}"/>
                </a:ext>
              </a:extLst>
            </p:cNvPr>
            <p:cNvCxnSpPr>
              <a:cxnSpLocks/>
            </p:cNvCxnSpPr>
            <p:nvPr/>
          </p:nvCxnSpPr>
          <p:spPr>
            <a:xfrm flipH="1">
              <a:off x="5851060" y="2136088"/>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1" name="Přímá spojnice se šipkou 110">
              <a:extLst>
                <a:ext uri="{FF2B5EF4-FFF2-40B4-BE49-F238E27FC236}">
                  <a16:creationId xmlns:a16="http://schemas.microsoft.com/office/drawing/2014/main" id="{2A59FE05-9C94-466A-93C1-C76EF26A3ACC}"/>
                </a:ext>
              </a:extLst>
            </p:cNvPr>
            <p:cNvCxnSpPr/>
            <p:nvPr/>
          </p:nvCxnSpPr>
          <p:spPr>
            <a:xfrm flipH="1">
              <a:off x="7405158" y="1506088"/>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0E4B5AEC-6CA0-42D0-BF42-51C935802255}"/>
                </a:ext>
              </a:extLst>
            </p:cNvPr>
            <p:cNvCxnSpPr>
              <a:cxnSpLocks/>
            </p:cNvCxnSpPr>
            <p:nvPr/>
          </p:nvCxnSpPr>
          <p:spPr>
            <a:xfrm flipH="1">
              <a:off x="7387571" y="1970116"/>
              <a:ext cx="183234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623BBC22-C2D8-4FBC-BBFC-94CE163B3716}"/>
                </a:ext>
              </a:extLst>
            </p:cNvPr>
            <p:cNvCxnSpPr>
              <a:cxnSpLocks/>
            </p:cNvCxnSpPr>
            <p:nvPr/>
          </p:nvCxnSpPr>
          <p:spPr>
            <a:xfrm flipH="1">
              <a:off x="7387572" y="2052690"/>
              <a:ext cx="183234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71C4B95B-AE97-45FB-9410-43EE64009891}"/>
                </a:ext>
              </a:extLst>
            </p:cNvPr>
            <p:cNvCxnSpPr>
              <a:cxnSpLocks/>
            </p:cNvCxnSpPr>
            <p:nvPr/>
          </p:nvCxnSpPr>
          <p:spPr>
            <a:xfrm flipH="1">
              <a:off x="7387570" y="2208732"/>
              <a:ext cx="183234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3EDCED8F-5F4D-416A-A3AE-E99CFDCE0AA4}"/>
                </a:ext>
              </a:extLst>
            </p:cNvPr>
            <p:cNvCxnSpPr>
              <a:cxnSpLocks/>
            </p:cNvCxnSpPr>
            <p:nvPr/>
          </p:nvCxnSpPr>
          <p:spPr>
            <a:xfrm flipH="1">
              <a:off x="7403836" y="2288857"/>
              <a:ext cx="1816078"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DD1ACCB3-A3D9-4EC9-81BE-B61162423E90}"/>
                </a:ext>
              </a:extLst>
            </p:cNvPr>
            <p:cNvCxnSpPr>
              <a:cxnSpLocks/>
            </p:cNvCxnSpPr>
            <p:nvPr/>
          </p:nvCxnSpPr>
          <p:spPr>
            <a:xfrm flipH="1">
              <a:off x="5851061" y="1970116"/>
              <a:ext cx="1552787" cy="2805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A00FC361-66F5-4BE5-9F5F-8229F0FCB959}"/>
                </a:ext>
              </a:extLst>
            </p:cNvPr>
            <p:cNvCxnSpPr>
              <a:cxnSpLocks/>
            </p:cNvCxnSpPr>
            <p:nvPr/>
          </p:nvCxnSpPr>
          <p:spPr>
            <a:xfrm flipH="1">
              <a:off x="5851061" y="2052690"/>
              <a:ext cx="1552787" cy="14889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C9F6DB85-E943-4747-803E-40C7453DD7D0}"/>
                </a:ext>
              </a:extLst>
            </p:cNvPr>
            <p:cNvCxnSpPr>
              <a:cxnSpLocks/>
            </p:cNvCxnSpPr>
            <p:nvPr/>
          </p:nvCxnSpPr>
          <p:spPr>
            <a:xfrm flipH="1" flipV="1">
              <a:off x="5851061" y="2093328"/>
              <a:ext cx="1552774" cy="11540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E49B38FE-0E1D-4A95-8FBF-F995F99BA7EC}"/>
                </a:ext>
              </a:extLst>
            </p:cNvPr>
            <p:cNvCxnSpPr>
              <a:cxnSpLocks/>
            </p:cNvCxnSpPr>
            <p:nvPr/>
          </p:nvCxnSpPr>
          <p:spPr>
            <a:xfrm flipH="1" flipV="1">
              <a:off x="5851060" y="2037728"/>
              <a:ext cx="1552775" cy="25112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1" name="TextovéPole 120">
              <a:extLst>
                <a:ext uri="{FF2B5EF4-FFF2-40B4-BE49-F238E27FC236}">
                  <a16:creationId xmlns:a16="http://schemas.microsoft.com/office/drawing/2014/main" id="{7CB4FFD0-BCBF-4449-B812-4BA40128B080}"/>
                </a:ext>
              </a:extLst>
            </p:cNvPr>
            <p:cNvSpPr txBox="1"/>
            <p:nvPr/>
          </p:nvSpPr>
          <p:spPr>
            <a:xfrm flipH="1">
              <a:off x="6351745" y="1419417"/>
              <a:ext cx="293670" cy="276999"/>
            </a:xfrm>
            <a:prstGeom prst="rect">
              <a:avLst/>
            </a:prstGeom>
            <a:noFill/>
          </p:spPr>
          <p:txBody>
            <a:bodyPr wrap="none" rtlCol="0">
              <a:spAutoFit/>
            </a:bodyPr>
            <a:lstStyle/>
            <a:p>
              <a:r>
                <a:rPr lang="en-GB" sz="1200" i="1"/>
                <a:t>F‘</a:t>
              </a:r>
            </a:p>
          </p:txBody>
        </p:sp>
        <p:sp>
          <p:nvSpPr>
            <p:cNvPr id="122" name="TextovéPole 121">
              <a:extLst>
                <a:ext uri="{FF2B5EF4-FFF2-40B4-BE49-F238E27FC236}">
                  <a16:creationId xmlns:a16="http://schemas.microsoft.com/office/drawing/2014/main" id="{F5426873-25D0-4371-8FC2-587480A54C45}"/>
                </a:ext>
              </a:extLst>
            </p:cNvPr>
            <p:cNvSpPr txBox="1"/>
            <p:nvPr/>
          </p:nvSpPr>
          <p:spPr>
            <a:xfrm rot="5400000">
              <a:off x="8996957" y="1905255"/>
              <a:ext cx="925766" cy="461665"/>
            </a:xfrm>
            <a:prstGeom prst="rect">
              <a:avLst/>
            </a:prstGeom>
            <a:noFill/>
          </p:spPr>
          <p:txBody>
            <a:bodyPr wrap="none" rtlCol="0">
              <a:spAutoFit/>
            </a:bodyPr>
            <a:lstStyle/>
            <a:p>
              <a:r>
                <a:rPr lang="en-GB" sz="1200"/>
                <a:t>Parallel rays</a:t>
              </a:r>
            </a:p>
            <a:p>
              <a:endParaRPr lang="en-GB" sz="1200"/>
            </a:p>
          </p:txBody>
        </p:sp>
        <p:sp>
          <p:nvSpPr>
            <p:cNvPr id="123" name="TextovéPole 122">
              <a:extLst>
                <a:ext uri="{FF2B5EF4-FFF2-40B4-BE49-F238E27FC236}">
                  <a16:creationId xmlns:a16="http://schemas.microsoft.com/office/drawing/2014/main" id="{468F35B1-EE62-45CA-97A9-3549AA21C852}"/>
                </a:ext>
              </a:extLst>
            </p:cNvPr>
            <p:cNvSpPr txBox="1"/>
            <p:nvPr/>
          </p:nvSpPr>
          <p:spPr>
            <a:xfrm flipH="1">
              <a:off x="6899295" y="1228912"/>
              <a:ext cx="923714" cy="461665"/>
            </a:xfrm>
            <a:prstGeom prst="rect">
              <a:avLst/>
            </a:prstGeom>
            <a:noFill/>
          </p:spPr>
          <p:txBody>
            <a:bodyPr wrap="none" rtlCol="0">
              <a:spAutoFit/>
            </a:bodyPr>
            <a:lstStyle/>
            <a:p>
              <a:r>
                <a:rPr lang="en-GB" sz="1200"/>
                <a:t>Convex lens</a:t>
              </a:r>
            </a:p>
            <a:p>
              <a:endParaRPr lang="en-GB" sz="1200"/>
            </a:p>
          </p:txBody>
        </p:sp>
        <p:sp>
          <p:nvSpPr>
            <p:cNvPr id="165" name="Levá složená závorka 164">
              <a:extLst>
                <a:ext uri="{FF2B5EF4-FFF2-40B4-BE49-F238E27FC236}">
                  <a16:creationId xmlns:a16="http://schemas.microsoft.com/office/drawing/2014/main" id="{DCDC67D9-A204-4586-A970-59AED2C7A43E}"/>
                </a:ext>
              </a:extLst>
            </p:cNvPr>
            <p:cNvSpPr/>
            <p:nvPr/>
          </p:nvSpPr>
          <p:spPr>
            <a:xfrm rot="5400000" flipH="1">
              <a:off x="6848747" y="2150667"/>
              <a:ext cx="212683" cy="89603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7" name="TextovéPole 166">
              <a:extLst>
                <a:ext uri="{FF2B5EF4-FFF2-40B4-BE49-F238E27FC236}">
                  <a16:creationId xmlns:a16="http://schemas.microsoft.com/office/drawing/2014/main" id="{4B4C6C08-95DD-4DC3-91F3-273862D07236}"/>
                </a:ext>
              </a:extLst>
            </p:cNvPr>
            <p:cNvSpPr txBox="1"/>
            <p:nvPr/>
          </p:nvSpPr>
          <p:spPr>
            <a:xfrm>
              <a:off x="7021902" y="2784529"/>
              <a:ext cx="1219501" cy="276999"/>
            </a:xfrm>
            <a:prstGeom prst="rect">
              <a:avLst/>
            </a:prstGeom>
            <a:noFill/>
          </p:spPr>
          <p:txBody>
            <a:bodyPr wrap="none" rtlCol="0">
              <a:spAutoFit/>
            </a:bodyPr>
            <a:lstStyle/>
            <a:p>
              <a:r>
                <a:rPr lang="en-GB" sz="1200"/>
                <a:t>Short foal length</a:t>
              </a:r>
            </a:p>
          </p:txBody>
        </p:sp>
      </p:grpSp>
      <p:sp>
        <p:nvSpPr>
          <p:cNvPr id="171" name="Obdélník 170">
            <a:extLst>
              <a:ext uri="{FF2B5EF4-FFF2-40B4-BE49-F238E27FC236}">
                <a16:creationId xmlns:a16="http://schemas.microsoft.com/office/drawing/2014/main" id="{9895404C-E7AF-4377-AB53-634A2A8BE131}"/>
              </a:ext>
            </a:extLst>
          </p:cNvPr>
          <p:cNvSpPr/>
          <p:nvPr/>
        </p:nvSpPr>
        <p:spPr>
          <a:xfrm>
            <a:off x="2828263" y="5344759"/>
            <a:ext cx="3912628" cy="338554"/>
          </a:xfrm>
          <a:prstGeom prst="rect">
            <a:avLst/>
          </a:prstGeom>
        </p:spPr>
        <p:txBody>
          <a:bodyPr wrap="square">
            <a:spAutoFit/>
          </a:bodyPr>
          <a:lstStyle/>
          <a:p>
            <a:r>
              <a:rPr lang="en-GB" sz="1600" dirty="0"/>
              <a:t>This type of telescopes is used in astronomy. </a:t>
            </a:r>
          </a:p>
        </p:txBody>
      </p:sp>
      <p:pic>
        <p:nvPicPr>
          <p:cNvPr id="172" name="Grafik 193" descr="Präsentation mit Checkliste">
            <a:extLst>
              <a:ext uri="{FF2B5EF4-FFF2-40B4-BE49-F238E27FC236}">
                <a16:creationId xmlns:a16="http://schemas.microsoft.com/office/drawing/2014/main" id="{C6DDD4CB-FC8A-43E3-9945-AC7B634712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162" name="Skupina 161">
            <a:extLst>
              <a:ext uri="{FF2B5EF4-FFF2-40B4-BE49-F238E27FC236}">
                <a16:creationId xmlns:a16="http://schemas.microsoft.com/office/drawing/2014/main" id="{9CDCA8F8-6D9B-4BCD-BAA8-BABD81A513E1}"/>
              </a:ext>
            </a:extLst>
          </p:cNvPr>
          <p:cNvGrpSpPr/>
          <p:nvPr/>
        </p:nvGrpSpPr>
        <p:grpSpPr>
          <a:xfrm>
            <a:off x="2222756" y="3411220"/>
            <a:ext cx="5455583" cy="1733449"/>
            <a:chOff x="1682774" y="2252908"/>
            <a:chExt cx="5455583" cy="1733449"/>
          </a:xfrm>
        </p:grpSpPr>
        <p:cxnSp>
          <p:nvCxnSpPr>
            <p:cNvPr id="182" name="Přímá spojnice 181">
              <a:extLst>
                <a:ext uri="{FF2B5EF4-FFF2-40B4-BE49-F238E27FC236}">
                  <a16:creationId xmlns:a16="http://schemas.microsoft.com/office/drawing/2014/main" id="{AD4EB7A4-3516-440B-BDCF-D64C5AECBA76}"/>
                </a:ext>
              </a:extLst>
            </p:cNvPr>
            <p:cNvCxnSpPr>
              <a:cxnSpLocks/>
            </p:cNvCxnSpPr>
            <p:nvPr/>
          </p:nvCxnSpPr>
          <p:spPr>
            <a:xfrm>
              <a:off x="5299133" y="2685002"/>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94E1D205-1460-4E44-A2B4-7C2D4BA2447C}"/>
                </a:ext>
              </a:extLst>
            </p:cNvPr>
            <p:cNvCxnSpPr>
              <a:cxnSpLocks/>
            </p:cNvCxnSpPr>
            <p:nvPr/>
          </p:nvCxnSpPr>
          <p:spPr>
            <a:xfrm>
              <a:off x="2457536" y="3133401"/>
              <a:ext cx="4038218"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73" name="Přímá spojnice se šipkou 172">
              <a:extLst>
                <a:ext uri="{FF2B5EF4-FFF2-40B4-BE49-F238E27FC236}">
                  <a16:creationId xmlns:a16="http://schemas.microsoft.com/office/drawing/2014/main" id="{FAA24A55-08B1-433E-9DC7-EC18DAA08862}"/>
                </a:ext>
              </a:extLst>
            </p:cNvPr>
            <p:cNvCxnSpPr/>
            <p:nvPr/>
          </p:nvCxnSpPr>
          <p:spPr>
            <a:xfrm>
              <a:off x="3499133" y="2503401"/>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Přímá spojnice 173">
              <a:extLst>
                <a:ext uri="{FF2B5EF4-FFF2-40B4-BE49-F238E27FC236}">
                  <a16:creationId xmlns:a16="http://schemas.microsoft.com/office/drawing/2014/main" id="{32FE07FE-916A-41B6-B189-EA43CC2547F4}"/>
                </a:ext>
              </a:extLst>
            </p:cNvPr>
            <p:cNvCxnSpPr>
              <a:cxnSpLocks/>
            </p:cNvCxnSpPr>
            <p:nvPr/>
          </p:nvCxnSpPr>
          <p:spPr>
            <a:xfrm>
              <a:off x="2457536" y="2822141"/>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Přímá spojnice 174">
              <a:extLst>
                <a:ext uri="{FF2B5EF4-FFF2-40B4-BE49-F238E27FC236}">
                  <a16:creationId xmlns:a16="http://schemas.microsoft.com/office/drawing/2014/main" id="{AD91D5F1-9C8E-46BB-913A-16016C3A9D60}"/>
                </a:ext>
              </a:extLst>
            </p:cNvPr>
            <p:cNvCxnSpPr>
              <a:cxnSpLocks/>
            </p:cNvCxnSpPr>
            <p:nvPr/>
          </p:nvCxnSpPr>
          <p:spPr>
            <a:xfrm>
              <a:off x="2457536" y="2982390"/>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Přímá spojnice 175">
              <a:extLst>
                <a:ext uri="{FF2B5EF4-FFF2-40B4-BE49-F238E27FC236}">
                  <a16:creationId xmlns:a16="http://schemas.microsoft.com/office/drawing/2014/main" id="{1139A46C-2754-4A11-ADD0-7F2C00A4911E}"/>
                </a:ext>
              </a:extLst>
            </p:cNvPr>
            <p:cNvCxnSpPr>
              <a:cxnSpLocks/>
            </p:cNvCxnSpPr>
            <p:nvPr/>
          </p:nvCxnSpPr>
          <p:spPr>
            <a:xfrm>
              <a:off x="2457536" y="3278689"/>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Přímá spojnice 176">
              <a:extLst>
                <a:ext uri="{FF2B5EF4-FFF2-40B4-BE49-F238E27FC236}">
                  <a16:creationId xmlns:a16="http://schemas.microsoft.com/office/drawing/2014/main" id="{A449E945-6416-4F43-8D82-285488BAF353}"/>
                </a:ext>
              </a:extLst>
            </p:cNvPr>
            <p:cNvCxnSpPr>
              <a:cxnSpLocks/>
            </p:cNvCxnSpPr>
            <p:nvPr/>
          </p:nvCxnSpPr>
          <p:spPr>
            <a:xfrm>
              <a:off x="2457536" y="3428473"/>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Přímá spojnice 177">
              <a:extLst>
                <a:ext uri="{FF2B5EF4-FFF2-40B4-BE49-F238E27FC236}">
                  <a16:creationId xmlns:a16="http://schemas.microsoft.com/office/drawing/2014/main" id="{DAFF1704-E76C-453D-B4F5-611770FEE25D}"/>
                </a:ext>
              </a:extLst>
            </p:cNvPr>
            <p:cNvCxnSpPr>
              <a:cxnSpLocks/>
            </p:cNvCxnSpPr>
            <p:nvPr/>
          </p:nvCxnSpPr>
          <p:spPr>
            <a:xfrm>
              <a:off x="3499133" y="2822141"/>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Přímá spojnice 178">
              <a:extLst>
                <a:ext uri="{FF2B5EF4-FFF2-40B4-BE49-F238E27FC236}">
                  <a16:creationId xmlns:a16="http://schemas.microsoft.com/office/drawing/2014/main" id="{373D80E2-14F6-4D07-82A6-11C69A6F67D9}"/>
                </a:ext>
              </a:extLst>
            </p:cNvPr>
            <p:cNvCxnSpPr>
              <a:cxnSpLocks/>
            </p:cNvCxnSpPr>
            <p:nvPr/>
          </p:nvCxnSpPr>
          <p:spPr>
            <a:xfrm>
              <a:off x="3499133" y="2982390"/>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Přímá spojnice 179">
              <a:extLst>
                <a:ext uri="{FF2B5EF4-FFF2-40B4-BE49-F238E27FC236}">
                  <a16:creationId xmlns:a16="http://schemas.microsoft.com/office/drawing/2014/main" id="{81164B6D-2438-49E3-9035-A365200B234F}"/>
                </a:ext>
              </a:extLst>
            </p:cNvPr>
            <p:cNvCxnSpPr>
              <a:cxnSpLocks/>
            </p:cNvCxnSpPr>
            <p:nvPr/>
          </p:nvCxnSpPr>
          <p:spPr>
            <a:xfrm flipV="1">
              <a:off x="3456444" y="3090641"/>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Přímá spojnice 180">
              <a:extLst>
                <a:ext uri="{FF2B5EF4-FFF2-40B4-BE49-F238E27FC236}">
                  <a16:creationId xmlns:a16="http://schemas.microsoft.com/office/drawing/2014/main" id="{24CD37C5-2AED-4EF3-9B25-7A23BED3F14D}"/>
                </a:ext>
              </a:extLst>
            </p:cNvPr>
            <p:cNvCxnSpPr>
              <a:cxnSpLocks/>
            </p:cNvCxnSpPr>
            <p:nvPr/>
          </p:nvCxnSpPr>
          <p:spPr>
            <a:xfrm flipV="1">
              <a:off x="3456444" y="3035041"/>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3" name="TextovéPole 182">
              <a:extLst>
                <a:ext uri="{FF2B5EF4-FFF2-40B4-BE49-F238E27FC236}">
                  <a16:creationId xmlns:a16="http://schemas.microsoft.com/office/drawing/2014/main" id="{7FF440E2-C114-4D0B-AD26-F251EAA2C64E}"/>
                </a:ext>
              </a:extLst>
            </p:cNvPr>
            <p:cNvSpPr txBox="1"/>
            <p:nvPr/>
          </p:nvSpPr>
          <p:spPr>
            <a:xfrm>
              <a:off x="5177136" y="2418762"/>
              <a:ext cx="293670" cy="276999"/>
            </a:xfrm>
            <a:prstGeom prst="rect">
              <a:avLst/>
            </a:prstGeom>
            <a:noFill/>
          </p:spPr>
          <p:txBody>
            <a:bodyPr wrap="none" rtlCol="0">
              <a:spAutoFit/>
            </a:bodyPr>
            <a:lstStyle/>
            <a:p>
              <a:r>
                <a:rPr lang="en-GB" sz="1200" i="1"/>
                <a:t>F‘</a:t>
              </a:r>
            </a:p>
          </p:txBody>
        </p:sp>
        <p:cxnSp>
          <p:nvCxnSpPr>
            <p:cNvPr id="184" name="Přímá spojnice se šipkou 183">
              <a:extLst>
                <a:ext uri="{FF2B5EF4-FFF2-40B4-BE49-F238E27FC236}">
                  <a16:creationId xmlns:a16="http://schemas.microsoft.com/office/drawing/2014/main" id="{DEE4FB8A-D777-4B08-9E30-29EA6DB852C9}"/>
                </a:ext>
              </a:extLst>
            </p:cNvPr>
            <p:cNvCxnSpPr/>
            <p:nvPr/>
          </p:nvCxnSpPr>
          <p:spPr>
            <a:xfrm flipH="1">
              <a:off x="5954175" y="2503401"/>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5" name="Přímá spojnice 184">
              <a:extLst>
                <a:ext uri="{FF2B5EF4-FFF2-40B4-BE49-F238E27FC236}">
                  <a16:creationId xmlns:a16="http://schemas.microsoft.com/office/drawing/2014/main" id="{388F113E-7928-4B4A-A6B4-D9B8E58301F5}"/>
                </a:ext>
              </a:extLst>
            </p:cNvPr>
            <p:cNvCxnSpPr>
              <a:cxnSpLocks/>
            </p:cNvCxnSpPr>
            <p:nvPr/>
          </p:nvCxnSpPr>
          <p:spPr>
            <a:xfrm flipH="1">
              <a:off x="5931469" y="3035041"/>
              <a:ext cx="46617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Přímá spojnice 185">
              <a:extLst>
                <a:ext uri="{FF2B5EF4-FFF2-40B4-BE49-F238E27FC236}">
                  <a16:creationId xmlns:a16="http://schemas.microsoft.com/office/drawing/2014/main" id="{88A2DEDE-363B-46AC-BA6E-E2261B6E7E18}"/>
                </a:ext>
              </a:extLst>
            </p:cNvPr>
            <p:cNvCxnSpPr>
              <a:cxnSpLocks/>
            </p:cNvCxnSpPr>
            <p:nvPr/>
          </p:nvCxnSpPr>
          <p:spPr>
            <a:xfrm flipH="1">
              <a:off x="5931470" y="3089400"/>
              <a:ext cx="466171"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Přímá spojnice 186">
              <a:extLst>
                <a:ext uri="{FF2B5EF4-FFF2-40B4-BE49-F238E27FC236}">
                  <a16:creationId xmlns:a16="http://schemas.microsoft.com/office/drawing/2014/main" id="{D40E192E-D64D-47C2-896D-BC03B731601F}"/>
                </a:ext>
              </a:extLst>
            </p:cNvPr>
            <p:cNvCxnSpPr>
              <a:cxnSpLocks/>
            </p:cNvCxnSpPr>
            <p:nvPr/>
          </p:nvCxnSpPr>
          <p:spPr>
            <a:xfrm flipH="1">
              <a:off x="5934258" y="3199247"/>
              <a:ext cx="46338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Přímá spojnice 187">
              <a:extLst>
                <a:ext uri="{FF2B5EF4-FFF2-40B4-BE49-F238E27FC236}">
                  <a16:creationId xmlns:a16="http://schemas.microsoft.com/office/drawing/2014/main" id="{0B25F7A0-614C-4121-8AAE-38D113611071}"/>
                </a:ext>
              </a:extLst>
            </p:cNvPr>
            <p:cNvCxnSpPr>
              <a:cxnSpLocks/>
            </p:cNvCxnSpPr>
            <p:nvPr/>
          </p:nvCxnSpPr>
          <p:spPr>
            <a:xfrm flipH="1">
              <a:off x="5931469" y="3247941"/>
              <a:ext cx="46617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9" name="Skupina 188">
              <a:extLst>
                <a:ext uri="{FF2B5EF4-FFF2-40B4-BE49-F238E27FC236}">
                  <a16:creationId xmlns:a16="http://schemas.microsoft.com/office/drawing/2014/main" id="{6C17A7FD-307D-48F2-891C-2EA1EBB99E5B}"/>
                </a:ext>
              </a:extLst>
            </p:cNvPr>
            <p:cNvGrpSpPr/>
            <p:nvPr/>
          </p:nvGrpSpPr>
          <p:grpSpPr>
            <a:xfrm>
              <a:off x="6418357" y="2566873"/>
              <a:ext cx="720000" cy="1085196"/>
              <a:chOff x="8881807" y="1767048"/>
              <a:chExt cx="720000" cy="1085196"/>
            </a:xfrm>
          </p:grpSpPr>
          <p:sp>
            <p:nvSpPr>
              <p:cNvPr id="198" name="Částečný kruh 197">
                <a:extLst>
                  <a:ext uri="{FF2B5EF4-FFF2-40B4-BE49-F238E27FC236}">
                    <a16:creationId xmlns:a16="http://schemas.microsoft.com/office/drawing/2014/main" id="{B1BE077A-3E93-4B8D-A382-69C53F55C8E9}"/>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9" name="Ovál 198">
                <a:extLst>
                  <a:ext uri="{FF2B5EF4-FFF2-40B4-BE49-F238E27FC236}">
                    <a16:creationId xmlns:a16="http://schemas.microsoft.com/office/drawing/2014/main" id="{5CE31BA9-ABAD-4628-97E9-5FC019FCAD4E}"/>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Ovál 199">
                <a:extLst>
                  <a:ext uri="{FF2B5EF4-FFF2-40B4-BE49-F238E27FC236}">
                    <a16:creationId xmlns:a16="http://schemas.microsoft.com/office/drawing/2014/main" id="{C7376D15-4001-44C4-8AB3-A7271746D8E3}"/>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Oblouk 200">
                <a:extLst>
                  <a:ext uri="{FF2B5EF4-FFF2-40B4-BE49-F238E27FC236}">
                    <a16:creationId xmlns:a16="http://schemas.microsoft.com/office/drawing/2014/main" id="{7F7CB30C-8436-4E89-8F6B-33385ECD00F5}"/>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2" name="Oblouk 201">
                <a:extLst>
                  <a:ext uri="{FF2B5EF4-FFF2-40B4-BE49-F238E27FC236}">
                    <a16:creationId xmlns:a16="http://schemas.microsoft.com/office/drawing/2014/main" id="{2872DA2E-CA0A-4426-9463-5BC0C0EDA9A2}"/>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190" name="Grafický objekt 189" descr="Měsíc a hvězdy">
              <a:extLst>
                <a:ext uri="{FF2B5EF4-FFF2-40B4-BE49-F238E27FC236}">
                  <a16:creationId xmlns:a16="http://schemas.microsoft.com/office/drawing/2014/main" id="{EC7F14FC-788F-4CD0-9BCA-2AA9EFE16A5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2774" y="2685002"/>
              <a:ext cx="914400" cy="914400"/>
            </a:xfrm>
            <a:prstGeom prst="rect">
              <a:avLst/>
            </a:prstGeom>
          </p:spPr>
        </p:pic>
        <p:pic>
          <p:nvPicPr>
            <p:cNvPr id="191" name="Grafický objekt 190" descr="Měsíc a hvězdy">
              <a:extLst>
                <a:ext uri="{FF2B5EF4-FFF2-40B4-BE49-F238E27FC236}">
                  <a16:creationId xmlns:a16="http://schemas.microsoft.com/office/drawing/2014/main" id="{1FCB3D9D-C299-49FB-BEE7-8EABFAAF7D9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6669839" y="2963614"/>
              <a:ext cx="360000" cy="360000"/>
            </a:xfrm>
            <a:prstGeom prst="rect">
              <a:avLst/>
            </a:prstGeom>
          </p:spPr>
        </p:pic>
        <p:sp>
          <p:nvSpPr>
            <p:cNvPr id="192" name="Levá složená závorka 191">
              <a:extLst>
                <a:ext uri="{FF2B5EF4-FFF2-40B4-BE49-F238E27FC236}">
                  <a16:creationId xmlns:a16="http://schemas.microsoft.com/office/drawing/2014/main" id="{37068063-5264-40CC-94C1-CC14D586DA7B}"/>
                </a:ext>
              </a:extLst>
            </p:cNvPr>
            <p:cNvSpPr/>
            <p:nvPr/>
          </p:nvSpPr>
          <p:spPr>
            <a:xfrm rot="5400000" flipH="1">
              <a:off x="5517302" y="3251209"/>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3" name="Levá složená závorka 192">
              <a:extLst>
                <a:ext uri="{FF2B5EF4-FFF2-40B4-BE49-F238E27FC236}">
                  <a16:creationId xmlns:a16="http://schemas.microsoft.com/office/drawing/2014/main" id="{0EC5966A-B62D-46B4-A65A-20AE9B5A0DDE}"/>
                </a:ext>
              </a:extLst>
            </p:cNvPr>
            <p:cNvSpPr/>
            <p:nvPr/>
          </p:nvSpPr>
          <p:spPr>
            <a:xfrm rot="5400000" flipH="1">
              <a:off x="4294893" y="2682008"/>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4" name="TextovéPole 193">
              <a:extLst>
                <a:ext uri="{FF2B5EF4-FFF2-40B4-BE49-F238E27FC236}">
                  <a16:creationId xmlns:a16="http://schemas.microsoft.com/office/drawing/2014/main" id="{0CBBDBA7-7013-41AD-B13E-46E7FB768CEE}"/>
                </a:ext>
              </a:extLst>
            </p:cNvPr>
            <p:cNvSpPr txBox="1"/>
            <p:nvPr/>
          </p:nvSpPr>
          <p:spPr>
            <a:xfrm>
              <a:off x="4091998" y="3703472"/>
              <a:ext cx="622286" cy="276999"/>
            </a:xfrm>
            <a:prstGeom prst="rect">
              <a:avLst/>
            </a:prstGeom>
            <a:noFill/>
          </p:spPr>
          <p:txBody>
            <a:bodyPr wrap="none" rtlCol="0">
              <a:spAutoFit/>
            </a:bodyPr>
            <a:lstStyle/>
            <a:p>
              <a:r>
                <a:rPr lang="en-GB" sz="1200" i="1"/>
                <a:t>f</a:t>
              </a:r>
              <a:r>
                <a:rPr lang="en-GB" sz="1200" i="1" baseline="-25000"/>
                <a:t>Objective</a:t>
              </a:r>
            </a:p>
          </p:txBody>
        </p:sp>
        <p:sp>
          <p:nvSpPr>
            <p:cNvPr id="195" name="TextovéPole 194">
              <a:extLst>
                <a:ext uri="{FF2B5EF4-FFF2-40B4-BE49-F238E27FC236}">
                  <a16:creationId xmlns:a16="http://schemas.microsoft.com/office/drawing/2014/main" id="{1B98C35B-4DB3-4656-B695-854252E79D83}"/>
                </a:ext>
              </a:extLst>
            </p:cNvPr>
            <p:cNvSpPr txBox="1"/>
            <p:nvPr/>
          </p:nvSpPr>
          <p:spPr>
            <a:xfrm>
              <a:off x="5345196" y="3709358"/>
              <a:ext cx="593624" cy="276999"/>
            </a:xfrm>
            <a:prstGeom prst="rect">
              <a:avLst/>
            </a:prstGeom>
            <a:noFill/>
          </p:spPr>
          <p:txBody>
            <a:bodyPr wrap="none" rtlCol="0">
              <a:spAutoFit/>
            </a:bodyPr>
            <a:lstStyle/>
            <a:p>
              <a:r>
                <a:rPr lang="en-GB" sz="1200" i="1"/>
                <a:t>f</a:t>
              </a:r>
              <a:r>
                <a:rPr lang="en-GB" sz="1200" i="1" baseline="-25000"/>
                <a:t>Eyepiece</a:t>
              </a:r>
            </a:p>
          </p:txBody>
        </p:sp>
        <p:sp>
          <p:nvSpPr>
            <p:cNvPr id="196" name="TextovéPole 195">
              <a:extLst>
                <a:ext uri="{FF2B5EF4-FFF2-40B4-BE49-F238E27FC236}">
                  <a16:creationId xmlns:a16="http://schemas.microsoft.com/office/drawing/2014/main" id="{04EB42E4-5791-4290-B1A7-ABB931BA3133}"/>
                </a:ext>
              </a:extLst>
            </p:cNvPr>
            <p:cNvSpPr txBox="1"/>
            <p:nvPr/>
          </p:nvSpPr>
          <p:spPr>
            <a:xfrm>
              <a:off x="3155803" y="2256021"/>
              <a:ext cx="777905" cy="276999"/>
            </a:xfrm>
            <a:prstGeom prst="rect">
              <a:avLst/>
            </a:prstGeom>
            <a:noFill/>
          </p:spPr>
          <p:txBody>
            <a:bodyPr wrap="none" rtlCol="0">
              <a:spAutoFit/>
            </a:bodyPr>
            <a:lstStyle/>
            <a:p>
              <a:r>
                <a:rPr lang="en-GB" sz="1200"/>
                <a:t>Objective</a:t>
              </a:r>
            </a:p>
          </p:txBody>
        </p:sp>
        <p:sp>
          <p:nvSpPr>
            <p:cNvPr id="197" name="TextovéPole 196">
              <a:extLst>
                <a:ext uri="{FF2B5EF4-FFF2-40B4-BE49-F238E27FC236}">
                  <a16:creationId xmlns:a16="http://schemas.microsoft.com/office/drawing/2014/main" id="{76D09BAB-3415-48CB-B060-286866998A73}"/>
                </a:ext>
              </a:extLst>
            </p:cNvPr>
            <p:cNvSpPr txBox="1"/>
            <p:nvPr/>
          </p:nvSpPr>
          <p:spPr>
            <a:xfrm>
              <a:off x="5652956" y="2252908"/>
              <a:ext cx="735458" cy="276999"/>
            </a:xfrm>
            <a:prstGeom prst="rect">
              <a:avLst/>
            </a:prstGeom>
            <a:noFill/>
          </p:spPr>
          <p:txBody>
            <a:bodyPr wrap="none" rtlCol="0">
              <a:spAutoFit/>
            </a:bodyPr>
            <a:lstStyle/>
            <a:p>
              <a:r>
                <a:rPr lang="en-GB" sz="1200"/>
                <a:t>Eyepiece</a:t>
              </a:r>
            </a:p>
          </p:txBody>
        </p:sp>
      </p:grpSp>
      <p:sp>
        <p:nvSpPr>
          <p:cNvPr id="124" name="Pfeil nach rechts 123">
            <a:extLst>
              <a:ext uri="{FF2B5EF4-FFF2-40B4-BE49-F238E27FC236}">
                <a16:creationId xmlns:a16="http://schemas.microsoft.com/office/drawing/2014/main" id="{0FC9EBBF-CFD9-4E46-9621-7EA6C40B8A73}"/>
              </a:ext>
            </a:extLst>
          </p:cNvPr>
          <p:cNvSpPr/>
          <p:nvPr/>
        </p:nvSpPr>
        <p:spPr>
          <a:xfrm rot="2120612">
            <a:off x="3435662" y="2822448"/>
            <a:ext cx="703044" cy="348237"/>
          </a:xfrm>
          <a:prstGeom prst="rightArrow">
            <a:avLst/>
          </a:prstGeom>
          <a:solidFill>
            <a:srgbClr val="00A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Pfeil nach rechts 167">
            <a:extLst>
              <a:ext uri="{FF2B5EF4-FFF2-40B4-BE49-F238E27FC236}">
                <a16:creationId xmlns:a16="http://schemas.microsoft.com/office/drawing/2014/main" id="{4D165F82-7AE3-CC40-8C5D-EBD3E64B1963}"/>
              </a:ext>
            </a:extLst>
          </p:cNvPr>
          <p:cNvSpPr/>
          <p:nvPr/>
        </p:nvSpPr>
        <p:spPr>
          <a:xfrm rot="19479388" flipH="1">
            <a:off x="6073075" y="2927748"/>
            <a:ext cx="703044" cy="348237"/>
          </a:xfrm>
          <a:prstGeom prst="rightArrow">
            <a:avLst/>
          </a:prstGeom>
          <a:solidFill>
            <a:srgbClr val="00A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2927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251148CE-7FED-40FD-BE50-9F22F161B17B}"/>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0D97979A-C765-4534-8ED1-5DDCA084A0E2}"/>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90496B99-2E94-40B3-A8E8-EE9983FDD651}"/>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DC245FAA-6B7F-495F-8E02-D781D638B96B}"/>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7788147B-510F-4788-9480-8DE2EE8BD37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C7531597-18F1-4A7D-AF8F-42138FB05EA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2B11188D-A752-4CA3-8A8F-1AED8E2BFC4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837A14A9-59CF-424D-8DB6-566E02A2BF2F}"/>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7DC6BFF5-3326-4CD0-8D57-030101BE1A1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66F3AE92-BD03-467F-8EB7-787CC784624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68DAAA6D-3981-4F4F-B2F2-19D63140233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6160E0ED-C2F4-4F40-92E4-F2713FA5DB28}"/>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109AC575-84CB-412F-9934-76F2C123836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757D15DD-12B6-4390-99F6-94E95586679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2C50CC23-207C-47E6-BD7D-65F287C1C58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936348A2-65B3-4518-B309-7BEA348B97D1}"/>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5C9B469E-6AFC-4045-B8B0-C15CDD2FB2D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7F630ED7-0211-4762-8349-2D87ECBB526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0C789EDD-F85E-45E7-883F-99CC2371867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7E617691-99FC-41DB-B8E7-4E826645A4FF}"/>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DBB92079-4F6D-4A56-B9AA-EDEEF48E1E9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CD870645-C2A2-4F12-9CDC-9EFA1924E01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87C63259-AE5D-43D5-9843-E243CF111F2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CC665729-61EE-44D6-9C14-7DA5B6050080}"/>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81E09CA1-DDC4-4C02-8979-B8F1C33265B8}"/>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31188B36-8A13-4C0B-A5C9-0EE2677A4CD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352C6EF6-8157-4385-89A0-0C270EBDA01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3F66EA99-C82B-4938-BDA1-29CA3F6BD23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BA2DD8DE-8B89-4C83-BFED-4E99BBC849D9}"/>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B54F7E2D-8E7E-4FE6-999E-A83FA6584DA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79205528-CC99-495B-93D5-686DD7078D6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52BD58A7-CA60-48DB-8A2C-C833185DC34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9CE8BEC5-6A32-4920-A1A1-FA9C46A22F5A}"/>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0AB5DCB1-6D56-4213-BF00-BEDE29D879B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866C36F7-666D-4B13-A77C-EF2DD3BC3AE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5C8FB2F2-41C3-4D93-BE68-A2E06922D6F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110DD030-4E56-4A06-AA5E-F85EBDB5AE6E}"/>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23D53BDD-40F5-4DA6-80E3-E986640769B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5FFC1A3F-A6A1-4712-8201-5B4ADA2FEA1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83D46FB0-E411-462F-811C-31DF0850B45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45B0085A-C008-4E0E-9F77-C9F25C69C77F}"/>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6F920476-00A1-45AD-8BD6-67E45ED1660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D29E4AB3-DF35-466C-B47A-0A850C5FB49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A3B8D867-2B02-4D18-BF87-6BCC9E21366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E5757633-A8AF-4AFF-BBEE-AD71FBB14A19}"/>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9C39B244-2C36-4ACE-9D53-C47578A7695C}"/>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C585DAEA-7D19-4414-8AEC-29381E984684}"/>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35664E59-0344-452D-BFD5-C2AD3C7246D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28D41C5D-53E7-4E4E-9425-2623553011F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AAF3525F-C4AE-433A-9BA8-B4FDBF981EE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61763076-859D-48B5-BC4E-24A377FE20FB}"/>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0FF47BC7-BB05-4310-A099-36267B8D41C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B9EFB50-8585-4F80-921A-CF4A043D22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9D81BD53-A5FE-4754-959A-64731CA1743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9874968B-8957-4785-82B9-534822ABEB55}"/>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D027A03E-68A6-4016-AB31-0B5D3D9CBF8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8765AB48-78DB-47B2-A5F2-256382196B4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643D9939-8C1F-4430-83CF-B063C7F2429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D6A9022E-40E6-41D9-86E5-C48C0A19F1DB}"/>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AB4BD380-8E66-406A-B293-538C6D2CD0E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D3E0257D-3D7B-4D52-80ED-8893CBECBFF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F26010B8-DE1A-412B-91CE-1991780C43F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5D4D729D-AA0F-4814-931A-A72F280B122E}"/>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BE3BD093-6274-4AF5-9C1A-D4283375CF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1E5F9259-8195-4635-B475-5FF0339C7FB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6C17A4EF-C63A-4133-9CDE-A207931C982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16D9E8B9-0EEC-47DA-B279-8B162AE106B2}"/>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4AC9A073-921B-4997-8DF9-F2C9CA6F25A6}"/>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8C8042C0-F7F0-4587-912B-8CEB2A600CB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7511DCCF-DD3E-40E2-8B2E-F9E4B038245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4CEC308F-4436-4ED1-9BA5-2E42230AAEF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58F0E95F-631F-4FA9-870A-E2F405AEE4A4}"/>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09D982CA-94C8-44E5-B272-2D167C8CA16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75DAA405-C437-4513-B753-6F516D02627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97A1A611-8250-4B52-A4EA-9A1094203DF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C55DC8CE-5291-409B-9AD8-5CCC0A765595}"/>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73690C67-247C-4FA4-80E6-0DB54BE5952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31DA853D-1363-4AE5-AF9C-64B50A3BB88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B5C614BD-532F-4573-88C8-70D93881265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8B044C32-7FBC-4DAE-A93A-0468901E1063}"/>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97AE9695-08EE-4312-8654-FB66CB7D8C5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EB66B51C-59A9-44F0-A1EE-FCBC172696D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2CE61BF-0683-418C-98F9-D5DB7A76EDB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8D1B383F-5BED-410A-8688-B46821B1BD72}"/>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CF81A2ED-6099-4B85-8722-0972BCC353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5122BE47-D76E-4B11-88EE-38021D2DD9B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AE94BA9E-26E4-416F-AE90-0DECDAFFF38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FE8A613F-738F-4922-A56B-83FFBAFF043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BFED3B84-9435-485F-8357-ACA3AFF9C89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9EDF62A1-F731-4463-86A9-423DA3886DE8}"/>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3" name="Grafik 193" descr="Präsentation mit Checkliste">
            <a:extLst>
              <a:ext uri="{FF2B5EF4-FFF2-40B4-BE49-F238E27FC236}">
                <a16:creationId xmlns:a16="http://schemas.microsoft.com/office/drawing/2014/main" id="{660286B3-F297-4FC7-BEBB-A60AD6F526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sp>
        <p:nvSpPr>
          <p:cNvPr id="94" name="TextovéPole 93">
            <a:extLst>
              <a:ext uri="{FF2B5EF4-FFF2-40B4-BE49-F238E27FC236}">
                <a16:creationId xmlns:a16="http://schemas.microsoft.com/office/drawing/2014/main" id="{0114C119-2115-406B-984A-E424E51162C4}"/>
              </a:ext>
            </a:extLst>
          </p:cNvPr>
          <p:cNvSpPr txBox="1"/>
          <p:nvPr/>
        </p:nvSpPr>
        <p:spPr>
          <a:xfrm>
            <a:off x="1049111" y="254427"/>
            <a:ext cx="7807778" cy="646331"/>
          </a:xfrm>
          <a:prstGeom prst="rect">
            <a:avLst/>
          </a:prstGeom>
          <a:noFill/>
        </p:spPr>
        <p:txBody>
          <a:bodyPr wrap="none" rtlCol="0">
            <a:spAutoFit/>
          </a:bodyPr>
          <a:lstStyle/>
          <a:p>
            <a:r>
              <a:rPr lang="en-GB" sz="3600" dirty="0"/>
              <a:t>How does the Keplerian telescope work?</a:t>
            </a:r>
          </a:p>
        </p:txBody>
      </p:sp>
      <p:grpSp>
        <p:nvGrpSpPr>
          <p:cNvPr id="95" name="Skupina 94">
            <a:extLst>
              <a:ext uri="{FF2B5EF4-FFF2-40B4-BE49-F238E27FC236}">
                <a16:creationId xmlns:a16="http://schemas.microsoft.com/office/drawing/2014/main" id="{500D27C6-6C6D-4831-9EA3-66F3B7B18A1C}"/>
              </a:ext>
            </a:extLst>
          </p:cNvPr>
          <p:cNvGrpSpPr/>
          <p:nvPr/>
        </p:nvGrpSpPr>
        <p:grpSpPr>
          <a:xfrm>
            <a:off x="5989107" y="1028316"/>
            <a:ext cx="1368351" cy="896241"/>
            <a:chOff x="268731" y="3012425"/>
            <a:chExt cx="1368351" cy="896241"/>
          </a:xfrm>
        </p:grpSpPr>
        <p:sp>
          <p:nvSpPr>
            <p:cNvPr id="96" name="TextovéPole 95">
              <a:extLst>
                <a:ext uri="{FF2B5EF4-FFF2-40B4-BE49-F238E27FC236}">
                  <a16:creationId xmlns:a16="http://schemas.microsoft.com/office/drawing/2014/main" id="{2225451A-BEE2-4FB4-AF21-CDD367703CA6}"/>
                </a:ext>
              </a:extLst>
            </p:cNvPr>
            <p:cNvSpPr txBox="1"/>
            <p:nvPr/>
          </p:nvSpPr>
          <p:spPr>
            <a:xfrm flipH="1">
              <a:off x="308320" y="3012425"/>
              <a:ext cx="1328762" cy="338554"/>
            </a:xfrm>
            <a:prstGeom prst="rect">
              <a:avLst/>
            </a:prstGeom>
            <a:noFill/>
          </p:spPr>
          <p:txBody>
            <a:bodyPr wrap="none" rtlCol="0">
              <a:spAutoFit/>
            </a:bodyPr>
            <a:lstStyle/>
            <a:p>
              <a:r>
                <a:rPr lang="en-GB" sz="1600"/>
                <a:t>Magnification</a:t>
              </a:r>
            </a:p>
          </p:txBody>
        </p:sp>
        <mc:AlternateContent xmlns:mc="http://schemas.openxmlformats.org/markup-compatibility/2006">
          <mc:Choice xmlns:a14="http://schemas.microsoft.com/office/drawing/2010/main" Requires="a14">
            <p:sp>
              <p:nvSpPr>
                <p:cNvPr id="97" name="TextovéPole 96">
                  <a:extLst>
                    <a:ext uri="{FF2B5EF4-FFF2-40B4-BE49-F238E27FC236}">
                      <a16:creationId xmlns:a16="http://schemas.microsoft.com/office/drawing/2014/main" id="{5999CFB3-278D-431E-A8B1-EC69402F66EC}"/>
                    </a:ext>
                  </a:extLst>
                </p:cNvPr>
                <p:cNvSpPr txBox="1"/>
                <p:nvPr/>
              </p:nvSpPr>
              <p:spPr>
                <a:xfrm>
                  <a:off x="268731" y="3364414"/>
                  <a:ext cx="1339148"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𝑂𝑏𝑗𝑒𝑐𝑡𝑖𝑣𝑒</m:t>
                                </m:r>
                              </m:sub>
                            </m:sSub>
                          </m:num>
                          <m:den>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𝐸𝑦𝑒𝑝𝑖𝑒𝑐𝑒</m:t>
                                </m:r>
                              </m:sub>
                            </m:sSub>
                          </m:den>
                        </m:f>
                      </m:oMath>
                    </m:oMathPara>
                  </a14:m>
                  <a:endParaRPr lang="en-GB" sz="1600"/>
                </a:p>
              </p:txBody>
            </p:sp>
          </mc:Choice>
          <mc:Fallback>
            <p:sp>
              <p:nvSpPr>
                <p:cNvPr id="97" name="TextovéPole 96">
                  <a:extLst>
                    <a:ext uri="{FF2B5EF4-FFF2-40B4-BE49-F238E27FC236}">
                      <a16:creationId xmlns:a16="http://schemas.microsoft.com/office/drawing/2014/main" id="{5999CFB3-278D-431E-A8B1-EC69402F66EC}"/>
                    </a:ext>
                  </a:extLst>
                </p:cNvPr>
                <p:cNvSpPr txBox="1">
                  <a:spLocks noRot="1" noChangeAspect="1" noMove="1" noResize="1" noEditPoints="1" noAdjustHandles="1" noChangeArrowheads="1" noChangeShapeType="1" noTextEdit="1"/>
                </p:cNvSpPr>
                <p:nvPr/>
              </p:nvSpPr>
              <p:spPr>
                <a:xfrm>
                  <a:off x="268731" y="3364414"/>
                  <a:ext cx="1339148" cy="544252"/>
                </a:xfrm>
                <a:prstGeom prst="rect">
                  <a:avLst/>
                </a:prstGeom>
                <a:blipFill>
                  <a:blip r:embed="rId5"/>
                  <a:stretch>
                    <a:fillRect/>
                  </a:stretch>
                </a:blipFill>
              </p:spPr>
              <p:txBody>
                <a:bodyPr/>
                <a:lstStyle/>
                <a:p>
                  <a:r>
                    <a:rPr lang="en-GB">
                      <a:noFill/>
                    </a:rPr>
                    <a:t> </a:t>
                  </a:r>
                </a:p>
              </p:txBody>
            </p:sp>
          </mc:Fallback>
        </mc:AlternateContent>
      </p:grpSp>
      <p:sp>
        <p:nvSpPr>
          <p:cNvPr id="99" name="TextovéPole 98">
            <a:extLst>
              <a:ext uri="{FF2B5EF4-FFF2-40B4-BE49-F238E27FC236}">
                <a16:creationId xmlns:a16="http://schemas.microsoft.com/office/drawing/2014/main" id="{7F10518E-2B0C-4467-8BED-F3F06A0BD0E6}"/>
              </a:ext>
            </a:extLst>
          </p:cNvPr>
          <p:cNvSpPr txBox="1"/>
          <p:nvPr/>
        </p:nvSpPr>
        <p:spPr>
          <a:xfrm>
            <a:off x="1337534" y="1327086"/>
            <a:ext cx="3384506" cy="584775"/>
          </a:xfrm>
          <a:prstGeom prst="rect">
            <a:avLst/>
          </a:prstGeom>
          <a:noFill/>
        </p:spPr>
        <p:txBody>
          <a:bodyPr wrap="square" rtlCol="0">
            <a:spAutoFit/>
          </a:bodyPr>
          <a:lstStyle/>
          <a:p>
            <a:r>
              <a:rPr lang="en-GB" sz="1600" dirty="0"/>
              <a:t>What is the magnification of this telescope?</a:t>
            </a:r>
          </a:p>
        </p:txBody>
      </p:sp>
      <p:grpSp>
        <p:nvGrpSpPr>
          <p:cNvPr id="100" name="Skupina 99">
            <a:extLst>
              <a:ext uri="{FF2B5EF4-FFF2-40B4-BE49-F238E27FC236}">
                <a16:creationId xmlns:a16="http://schemas.microsoft.com/office/drawing/2014/main" id="{9AB882D9-7973-4493-B2F0-8E3B284D9697}"/>
              </a:ext>
            </a:extLst>
          </p:cNvPr>
          <p:cNvGrpSpPr>
            <a:grpSpLocks noChangeAspect="1"/>
          </p:cNvGrpSpPr>
          <p:nvPr/>
        </p:nvGrpSpPr>
        <p:grpSpPr>
          <a:xfrm>
            <a:off x="494365" y="1231461"/>
            <a:ext cx="731209" cy="680400"/>
            <a:chOff x="3435680" y="2934154"/>
            <a:chExt cx="982683" cy="914400"/>
          </a:xfrm>
        </p:grpSpPr>
        <p:pic>
          <p:nvPicPr>
            <p:cNvPr id="101" name="Grafický objekt 100" descr="Tužka">
              <a:extLst>
                <a:ext uri="{FF2B5EF4-FFF2-40B4-BE49-F238E27FC236}">
                  <a16:creationId xmlns:a16="http://schemas.microsoft.com/office/drawing/2014/main" id="{5AAAEB64-EEB7-4FB4-9269-11654194FB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2880" y="3128612"/>
              <a:ext cx="525483" cy="525483"/>
            </a:xfrm>
            <a:prstGeom prst="rect">
              <a:avLst/>
            </a:prstGeom>
          </p:spPr>
        </p:pic>
        <p:pic>
          <p:nvPicPr>
            <p:cNvPr id="102" name="Grafický objekt 101" descr="Papír">
              <a:extLst>
                <a:ext uri="{FF2B5EF4-FFF2-40B4-BE49-F238E27FC236}">
                  <a16:creationId xmlns:a16="http://schemas.microsoft.com/office/drawing/2014/main" id="{8395F9C5-3CFB-4EE2-8269-1E6CB421BA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680" y="2934154"/>
              <a:ext cx="914400" cy="914400"/>
            </a:xfrm>
            <a:prstGeom prst="rect">
              <a:avLst/>
            </a:prstGeom>
          </p:spPr>
        </p:pic>
      </p:grpSp>
      <p:grpSp>
        <p:nvGrpSpPr>
          <p:cNvPr id="103" name="Skupina 102">
            <a:extLst>
              <a:ext uri="{FF2B5EF4-FFF2-40B4-BE49-F238E27FC236}">
                <a16:creationId xmlns:a16="http://schemas.microsoft.com/office/drawing/2014/main" id="{27E90B17-B098-4FB7-A0F5-EAC6FB14CE04}"/>
              </a:ext>
            </a:extLst>
          </p:cNvPr>
          <p:cNvGrpSpPr/>
          <p:nvPr/>
        </p:nvGrpSpPr>
        <p:grpSpPr>
          <a:xfrm>
            <a:off x="3509041" y="4314701"/>
            <a:ext cx="5162400" cy="1786931"/>
            <a:chOff x="3251616" y="4571430"/>
            <a:chExt cx="5162400" cy="1786931"/>
          </a:xfrm>
        </p:grpSpPr>
        <p:sp>
          <p:nvSpPr>
            <p:cNvPr id="104" name="Eingebuchteter Richtungspfeil 191">
              <a:extLst>
                <a:ext uri="{FF2B5EF4-FFF2-40B4-BE49-F238E27FC236}">
                  <a16:creationId xmlns:a16="http://schemas.microsoft.com/office/drawing/2014/main" id="{DA56F66A-29B1-496F-BFD8-CAAD7F2D9A80}"/>
                </a:ext>
              </a:extLst>
            </p:cNvPr>
            <p:cNvSpPr/>
            <p:nvPr/>
          </p:nvSpPr>
          <p:spPr>
            <a:xfrm>
              <a:off x="3251616" y="4571430"/>
              <a:ext cx="5162400" cy="1786931"/>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The image is always</a:t>
              </a:r>
            </a:p>
            <a:p>
              <a:r>
                <a:rPr lang="en-GB" sz="1600" b="1" dirty="0"/>
                <a:t>Magnified according to the equation above</a:t>
              </a:r>
            </a:p>
            <a:p>
              <a:r>
                <a:rPr lang="en-GB" sz="1600" b="1" dirty="0"/>
                <a:t>Inverted</a:t>
              </a:r>
            </a:p>
            <a:p>
              <a:endParaRPr lang="en-GB" sz="1600" dirty="0"/>
            </a:p>
            <a:p>
              <a:r>
                <a:rPr lang="en-GB" sz="1600" dirty="0"/>
                <a:t>The field of view is bigger than in the Galilean telescope. </a:t>
              </a:r>
            </a:p>
          </p:txBody>
        </p:sp>
        <p:sp>
          <p:nvSpPr>
            <p:cNvPr id="105" name="Rechteck 192">
              <a:extLst>
                <a:ext uri="{FF2B5EF4-FFF2-40B4-BE49-F238E27FC236}">
                  <a16:creationId xmlns:a16="http://schemas.microsoft.com/office/drawing/2014/main" id="{679A9020-4330-4AC2-8425-83CF788F391A}"/>
                </a:ext>
              </a:extLst>
            </p:cNvPr>
            <p:cNvSpPr/>
            <p:nvPr/>
          </p:nvSpPr>
          <p:spPr>
            <a:xfrm>
              <a:off x="7424942" y="4571430"/>
              <a:ext cx="986400" cy="1786931"/>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6" name="Skupina 105">
              <a:extLst>
                <a:ext uri="{FF2B5EF4-FFF2-40B4-BE49-F238E27FC236}">
                  <a16:creationId xmlns:a16="http://schemas.microsoft.com/office/drawing/2014/main" id="{A568ED82-8E1B-456C-9CDD-A73DEFC40261}"/>
                </a:ext>
              </a:extLst>
            </p:cNvPr>
            <p:cNvGrpSpPr/>
            <p:nvPr/>
          </p:nvGrpSpPr>
          <p:grpSpPr>
            <a:xfrm>
              <a:off x="7653065" y="5185979"/>
              <a:ext cx="530155" cy="530155"/>
              <a:chOff x="8293216" y="5194270"/>
              <a:chExt cx="530155" cy="530155"/>
            </a:xfrm>
          </p:grpSpPr>
          <p:sp>
            <p:nvSpPr>
              <p:cNvPr id="107" name="Oval 189">
                <a:extLst>
                  <a:ext uri="{FF2B5EF4-FFF2-40B4-BE49-F238E27FC236}">
                    <a16:creationId xmlns:a16="http://schemas.microsoft.com/office/drawing/2014/main" id="{5582139B-12FE-4F6B-A0A7-0635145B7741}"/>
                  </a:ext>
                </a:extLst>
              </p:cNvPr>
              <p:cNvSpPr>
                <a:spLocks noChangeAspect="1"/>
              </p:cNvSpPr>
              <p:nvPr/>
            </p:nvSpPr>
            <p:spPr>
              <a:xfrm>
                <a:off x="8293216" y="5194270"/>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8" name="Grafik 190" descr="Ausrufezeichen">
                <a:extLst>
                  <a:ext uri="{FF2B5EF4-FFF2-40B4-BE49-F238E27FC236}">
                    <a16:creationId xmlns:a16="http://schemas.microsoft.com/office/drawing/2014/main" id="{E6F38472-24FA-4849-952F-00B8C61F41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75174" y="5282433"/>
                <a:ext cx="366238" cy="366238"/>
              </a:xfrm>
              <a:prstGeom prst="rect">
                <a:avLst/>
              </a:prstGeom>
            </p:spPr>
          </p:pic>
        </p:grpSp>
      </p:grpSp>
      <p:grpSp>
        <p:nvGrpSpPr>
          <p:cNvPr id="92" name="Skupina 91">
            <a:extLst>
              <a:ext uri="{FF2B5EF4-FFF2-40B4-BE49-F238E27FC236}">
                <a16:creationId xmlns:a16="http://schemas.microsoft.com/office/drawing/2014/main" id="{1C227499-BBFA-485D-AEFD-3AF1FA9A2CE1}"/>
              </a:ext>
            </a:extLst>
          </p:cNvPr>
          <p:cNvGrpSpPr/>
          <p:nvPr/>
        </p:nvGrpSpPr>
        <p:grpSpPr>
          <a:xfrm>
            <a:off x="2226784" y="2254707"/>
            <a:ext cx="5455583" cy="1733449"/>
            <a:chOff x="1682774" y="2252908"/>
            <a:chExt cx="5455583" cy="1733449"/>
          </a:xfrm>
        </p:grpSpPr>
        <p:cxnSp>
          <p:nvCxnSpPr>
            <p:cNvPr id="120" name="Přímá spojnice 119">
              <a:extLst>
                <a:ext uri="{FF2B5EF4-FFF2-40B4-BE49-F238E27FC236}">
                  <a16:creationId xmlns:a16="http://schemas.microsoft.com/office/drawing/2014/main" id="{93D649AC-E282-48B3-84D4-D78E1A5EF753}"/>
                </a:ext>
              </a:extLst>
            </p:cNvPr>
            <p:cNvCxnSpPr>
              <a:cxnSpLocks/>
            </p:cNvCxnSpPr>
            <p:nvPr/>
          </p:nvCxnSpPr>
          <p:spPr>
            <a:xfrm>
              <a:off x="5299133" y="2685002"/>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3F2B5B3A-79FF-4293-B0F5-F2EACBE51AF0}"/>
                </a:ext>
              </a:extLst>
            </p:cNvPr>
            <p:cNvCxnSpPr>
              <a:cxnSpLocks/>
            </p:cNvCxnSpPr>
            <p:nvPr/>
          </p:nvCxnSpPr>
          <p:spPr>
            <a:xfrm>
              <a:off x="2457536" y="3133401"/>
              <a:ext cx="4038218"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1" name="Přímá spojnice se šipkou 110">
              <a:extLst>
                <a:ext uri="{FF2B5EF4-FFF2-40B4-BE49-F238E27FC236}">
                  <a16:creationId xmlns:a16="http://schemas.microsoft.com/office/drawing/2014/main" id="{F53BA4BC-068C-45D0-B2E0-5EE9556C214B}"/>
                </a:ext>
              </a:extLst>
            </p:cNvPr>
            <p:cNvCxnSpPr/>
            <p:nvPr/>
          </p:nvCxnSpPr>
          <p:spPr>
            <a:xfrm>
              <a:off x="3499133" y="2503401"/>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37BAD696-703B-4D7B-872E-4C96E7D8950D}"/>
                </a:ext>
              </a:extLst>
            </p:cNvPr>
            <p:cNvCxnSpPr>
              <a:cxnSpLocks/>
            </p:cNvCxnSpPr>
            <p:nvPr/>
          </p:nvCxnSpPr>
          <p:spPr>
            <a:xfrm>
              <a:off x="2457536" y="2822141"/>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E099B78A-D452-4E11-AF77-41E92833EB15}"/>
                </a:ext>
              </a:extLst>
            </p:cNvPr>
            <p:cNvCxnSpPr>
              <a:cxnSpLocks/>
            </p:cNvCxnSpPr>
            <p:nvPr/>
          </p:nvCxnSpPr>
          <p:spPr>
            <a:xfrm>
              <a:off x="2457536" y="2982390"/>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F97DB0D4-0CE4-448F-A1B0-CD5E7F399159}"/>
                </a:ext>
              </a:extLst>
            </p:cNvPr>
            <p:cNvCxnSpPr>
              <a:cxnSpLocks/>
            </p:cNvCxnSpPr>
            <p:nvPr/>
          </p:nvCxnSpPr>
          <p:spPr>
            <a:xfrm>
              <a:off x="2457536" y="3278689"/>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EC00AB91-9C5F-4EEA-884F-AF9278236541}"/>
                </a:ext>
              </a:extLst>
            </p:cNvPr>
            <p:cNvCxnSpPr>
              <a:cxnSpLocks/>
            </p:cNvCxnSpPr>
            <p:nvPr/>
          </p:nvCxnSpPr>
          <p:spPr>
            <a:xfrm>
              <a:off x="2457536" y="3428473"/>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F6D20AF1-742D-4243-B2A6-B6C007B4C1B6}"/>
                </a:ext>
              </a:extLst>
            </p:cNvPr>
            <p:cNvCxnSpPr>
              <a:cxnSpLocks/>
            </p:cNvCxnSpPr>
            <p:nvPr/>
          </p:nvCxnSpPr>
          <p:spPr>
            <a:xfrm>
              <a:off x="3499133" y="2822141"/>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CC10E8CD-CFFD-466A-8279-40B83F3EAA2D}"/>
                </a:ext>
              </a:extLst>
            </p:cNvPr>
            <p:cNvCxnSpPr>
              <a:cxnSpLocks/>
            </p:cNvCxnSpPr>
            <p:nvPr/>
          </p:nvCxnSpPr>
          <p:spPr>
            <a:xfrm>
              <a:off x="3499133" y="2982390"/>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C4969EF8-A479-4FE4-8AEE-C7B244C8455C}"/>
                </a:ext>
              </a:extLst>
            </p:cNvPr>
            <p:cNvCxnSpPr>
              <a:cxnSpLocks/>
            </p:cNvCxnSpPr>
            <p:nvPr/>
          </p:nvCxnSpPr>
          <p:spPr>
            <a:xfrm flipV="1">
              <a:off x="3456444" y="3090641"/>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44599B2B-85CC-404B-936F-79C739541F81}"/>
                </a:ext>
              </a:extLst>
            </p:cNvPr>
            <p:cNvCxnSpPr>
              <a:cxnSpLocks/>
            </p:cNvCxnSpPr>
            <p:nvPr/>
          </p:nvCxnSpPr>
          <p:spPr>
            <a:xfrm flipV="1">
              <a:off x="3456444" y="3035041"/>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1" name="TextovéPole 120">
              <a:extLst>
                <a:ext uri="{FF2B5EF4-FFF2-40B4-BE49-F238E27FC236}">
                  <a16:creationId xmlns:a16="http://schemas.microsoft.com/office/drawing/2014/main" id="{C2B4896F-0528-421D-B26A-0B2CCAA30676}"/>
                </a:ext>
              </a:extLst>
            </p:cNvPr>
            <p:cNvSpPr txBox="1"/>
            <p:nvPr/>
          </p:nvSpPr>
          <p:spPr>
            <a:xfrm>
              <a:off x="5177136" y="2418762"/>
              <a:ext cx="293670" cy="276999"/>
            </a:xfrm>
            <a:prstGeom prst="rect">
              <a:avLst/>
            </a:prstGeom>
            <a:noFill/>
          </p:spPr>
          <p:txBody>
            <a:bodyPr wrap="none" rtlCol="0">
              <a:spAutoFit/>
            </a:bodyPr>
            <a:lstStyle/>
            <a:p>
              <a:r>
                <a:rPr lang="en-GB" sz="1200" i="1"/>
                <a:t>F‘</a:t>
              </a:r>
            </a:p>
          </p:txBody>
        </p:sp>
        <p:cxnSp>
          <p:nvCxnSpPr>
            <p:cNvPr id="122" name="Přímá spojnice se šipkou 121">
              <a:extLst>
                <a:ext uri="{FF2B5EF4-FFF2-40B4-BE49-F238E27FC236}">
                  <a16:creationId xmlns:a16="http://schemas.microsoft.com/office/drawing/2014/main" id="{C9D4EC8C-F7F1-4DEB-AC61-C54A45AE8604}"/>
                </a:ext>
              </a:extLst>
            </p:cNvPr>
            <p:cNvCxnSpPr/>
            <p:nvPr/>
          </p:nvCxnSpPr>
          <p:spPr>
            <a:xfrm flipH="1">
              <a:off x="5954175" y="2503401"/>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5CAFAA74-6237-4BE6-A0C4-8ADE50139992}"/>
                </a:ext>
              </a:extLst>
            </p:cNvPr>
            <p:cNvCxnSpPr>
              <a:cxnSpLocks/>
            </p:cNvCxnSpPr>
            <p:nvPr/>
          </p:nvCxnSpPr>
          <p:spPr>
            <a:xfrm flipH="1">
              <a:off x="5931469" y="3035041"/>
              <a:ext cx="46617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Přímá spojnice 123">
              <a:extLst>
                <a:ext uri="{FF2B5EF4-FFF2-40B4-BE49-F238E27FC236}">
                  <a16:creationId xmlns:a16="http://schemas.microsoft.com/office/drawing/2014/main" id="{1309AFB5-956E-438B-B68D-55413DC26245}"/>
                </a:ext>
              </a:extLst>
            </p:cNvPr>
            <p:cNvCxnSpPr>
              <a:cxnSpLocks/>
            </p:cNvCxnSpPr>
            <p:nvPr/>
          </p:nvCxnSpPr>
          <p:spPr>
            <a:xfrm flipH="1">
              <a:off x="5931470" y="3089400"/>
              <a:ext cx="466171"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Přímá spojnice 124">
              <a:extLst>
                <a:ext uri="{FF2B5EF4-FFF2-40B4-BE49-F238E27FC236}">
                  <a16:creationId xmlns:a16="http://schemas.microsoft.com/office/drawing/2014/main" id="{8AE1D103-DB8A-42F7-997E-91F1B596E084}"/>
                </a:ext>
              </a:extLst>
            </p:cNvPr>
            <p:cNvCxnSpPr>
              <a:cxnSpLocks/>
            </p:cNvCxnSpPr>
            <p:nvPr/>
          </p:nvCxnSpPr>
          <p:spPr>
            <a:xfrm flipH="1">
              <a:off x="5934258" y="3199247"/>
              <a:ext cx="46338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717EE052-A015-452A-9299-3178F33DF052}"/>
                </a:ext>
              </a:extLst>
            </p:cNvPr>
            <p:cNvCxnSpPr>
              <a:cxnSpLocks/>
            </p:cNvCxnSpPr>
            <p:nvPr/>
          </p:nvCxnSpPr>
          <p:spPr>
            <a:xfrm flipH="1">
              <a:off x="5931469" y="3247941"/>
              <a:ext cx="46617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27" name="Skupina 126">
              <a:extLst>
                <a:ext uri="{FF2B5EF4-FFF2-40B4-BE49-F238E27FC236}">
                  <a16:creationId xmlns:a16="http://schemas.microsoft.com/office/drawing/2014/main" id="{BAA6F394-B98D-493C-BC3F-02B8ECEDAC86}"/>
                </a:ext>
              </a:extLst>
            </p:cNvPr>
            <p:cNvGrpSpPr/>
            <p:nvPr/>
          </p:nvGrpSpPr>
          <p:grpSpPr>
            <a:xfrm>
              <a:off x="6418357" y="2566873"/>
              <a:ext cx="720000" cy="1085196"/>
              <a:chOff x="8881807" y="1767048"/>
              <a:chExt cx="720000" cy="1085196"/>
            </a:xfrm>
          </p:grpSpPr>
          <p:sp>
            <p:nvSpPr>
              <p:cNvPr id="136" name="Částečný kruh 135">
                <a:extLst>
                  <a:ext uri="{FF2B5EF4-FFF2-40B4-BE49-F238E27FC236}">
                    <a16:creationId xmlns:a16="http://schemas.microsoft.com/office/drawing/2014/main" id="{B2EC06F5-C276-4106-824A-8D2533837D19}"/>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7" name="Ovál 136">
                <a:extLst>
                  <a:ext uri="{FF2B5EF4-FFF2-40B4-BE49-F238E27FC236}">
                    <a16:creationId xmlns:a16="http://schemas.microsoft.com/office/drawing/2014/main" id="{5E73A896-661B-4036-83B9-9DC2750ACF33}"/>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ál 137">
                <a:extLst>
                  <a:ext uri="{FF2B5EF4-FFF2-40B4-BE49-F238E27FC236}">
                    <a16:creationId xmlns:a16="http://schemas.microsoft.com/office/drawing/2014/main" id="{8C2E5BC5-B8B8-4301-98D1-B691DB8146B5}"/>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blouk 138">
                <a:extLst>
                  <a:ext uri="{FF2B5EF4-FFF2-40B4-BE49-F238E27FC236}">
                    <a16:creationId xmlns:a16="http://schemas.microsoft.com/office/drawing/2014/main" id="{ED26A507-CCD7-4551-B567-EA9CB3C647FA}"/>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0" name="Oblouk 139">
                <a:extLst>
                  <a:ext uri="{FF2B5EF4-FFF2-40B4-BE49-F238E27FC236}">
                    <a16:creationId xmlns:a16="http://schemas.microsoft.com/office/drawing/2014/main" id="{BFA0EDAD-8CE1-436E-8B27-F4163926F468}"/>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128" name="Grafický objekt 127" descr="Měsíc a hvězdy">
              <a:extLst>
                <a:ext uri="{FF2B5EF4-FFF2-40B4-BE49-F238E27FC236}">
                  <a16:creationId xmlns:a16="http://schemas.microsoft.com/office/drawing/2014/main" id="{86E9C748-6DB2-43CE-A938-A3785D7F9F0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82774" y="2685002"/>
              <a:ext cx="914400" cy="914400"/>
            </a:xfrm>
            <a:prstGeom prst="rect">
              <a:avLst/>
            </a:prstGeom>
          </p:spPr>
        </p:pic>
        <p:pic>
          <p:nvPicPr>
            <p:cNvPr id="129" name="Grafický objekt 128" descr="Měsíc a hvězdy">
              <a:extLst>
                <a:ext uri="{FF2B5EF4-FFF2-40B4-BE49-F238E27FC236}">
                  <a16:creationId xmlns:a16="http://schemas.microsoft.com/office/drawing/2014/main" id="{314B248D-6CB3-4CFE-AD45-CB832D5AFDF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a:off x="6669839" y="2963614"/>
              <a:ext cx="360000" cy="360000"/>
            </a:xfrm>
            <a:prstGeom prst="rect">
              <a:avLst/>
            </a:prstGeom>
          </p:spPr>
        </p:pic>
        <p:sp>
          <p:nvSpPr>
            <p:cNvPr id="130" name="Levá složená závorka 129">
              <a:extLst>
                <a:ext uri="{FF2B5EF4-FFF2-40B4-BE49-F238E27FC236}">
                  <a16:creationId xmlns:a16="http://schemas.microsoft.com/office/drawing/2014/main" id="{F947FB22-B14B-4D95-8C2F-3D225BB4A466}"/>
                </a:ext>
              </a:extLst>
            </p:cNvPr>
            <p:cNvSpPr/>
            <p:nvPr/>
          </p:nvSpPr>
          <p:spPr>
            <a:xfrm rot="5400000" flipH="1">
              <a:off x="5517302" y="3251209"/>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1" name="Levá složená závorka 130">
              <a:extLst>
                <a:ext uri="{FF2B5EF4-FFF2-40B4-BE49-F238E27FC236}">
                  <a16:creationId xmlns:a16="http://schemas.microsoft.com/office/drawing/2014/main" id="{2ECD105B-4F2E-4949-9981-9C185EE2FCEC}"/>
                </a:ext>
              </a:extLst>
            </p:cNvPr>
            <p:cNvSpPr/>
            <p:nvPr/>
          </p:nvSpPr>
          <p:spPr>
            <a:xfrm rot="5400000" flipH="1">
              <a:off x="4294893" y="2682008"/>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2" name="TextovéPole 131">
              <a:extLst>
                <a:ext uri="{FF2B5EF4-FFF2-40B4-BE49-F238E27FC236}">
                  <a16:creationId xmlns:a16="http://schemas.microsoft.com/office/drawing/2014/main" id="{779DA5C0-1A6E-4B63-8CD3-6AE0272AFBE9}"/>
                </a:ext>
              </a:extLst>
            </p:cNvPr>
            <p:cNvSpPr txBox="1"/>
            <p:nvPr/>
          </p:nvSpPr>
          <p:spPr>
            <a:xfrm>
              <a:off x="4091998" y="3703472"/>
              <a:ext cx="622286" cy="276999"/>
            </a:xfrm>
            <a:prstGeom prst="rect">
              <a:avLst/>
            </a:prstGeom>
            <a:noFill/>
          </p:spPr>
          <p:txBody>
            <a:bodyPr wrap="none" rtlCol="0">
              <a:spAutoFit/>
            </a:bodyPr>
            <a:lstStyle/>
            <a:p>
              <a:r>
                <a:rPr lang="en-GB" sz="1200" i="1"/>
                <a:t>f</a:t>
              </a:r>
              <a:r>
                <a:rPr lang="en-GB" sz="1200" i="1" baseline="-25000"/>
                <a:t>Objective</a:t>
              </a:r>
            </a:p>
          </p:txBody>
        </p:sp>
        <p:sp>
          <p:nvSpPr>
            <p:cNvPr id="133" name="TextovéPole 132">
              <a:extLst>
                <a:ext uri="{FF2B5EF4-FFF2-40B4-BE49-F238E27FC236}">
                  <a16:creationId xmlns:a16="http://schemas.microsoft.com/office/drawing/2014/main" id="{DECDAE01-C435-46CD-ACA0-D523CE1971C9}"/>
                </a:ext>
              </a:extLst>
            </p:cNvPr>
            <p:cNvSpPr txBox="1"/>
            <p:nvPr/>
          </p:nvSpPr>
          <p:spPr>
            <a:xfrm>
              <a:off x="5345196" y="3709358"/>
              <a:ext cx="593624" cy="276999"/>
            </a:xfrm>
            <a:prstGeom prst="rect">
              <a:avLst/>
            </a:prstGeom>
            <a:noFill/>
          </p:spPr>
          <p:txBody>
            <a:bodyPr wrap="none" rtlCol="0">
              <a:spAutoFit/>
            </a:bodyPr>
            <a:lstStyle/>
            <a:p>
              <a:r>
                <a:rPr lang="en-GB" sz="1200" i="1"/>
                <a:t>f</a:t>
              </a:r>
              <a:r>
                <a:rPr lang="en-GB" sz="1200" i="1" baseline="-25000"/>
                <a:t>Eyepiece</a:t>
              </a:r>
            </a:p>
          </p:txBody>
        </p:sp>
        <p:sp>
          <p:nvSpPr>
            <p:cNvPr id="134" name="TextovéPole 133">
              <a:extLst>
                <a:ext uri="{FF2B5EF4-FFF2-40B4-BE49-F238E27FC236}">
                  <a16:creationId xmlns:a16="http://schemas.microsoft.com/office/drawing/2014/main" id="{AE8D3464-302F-41F5-84D4-34E4549B5913}"/>
                </a:ext>
              </a:extLst>
            </p:cNvPr>
            <p:cNvSpPr txBox="1"/>
            <p:nvPr/>
          </p:nvSpPr>
          <p:spPr>
            <a:xfrm>
              <a:off x="3155803" y="2256021"/>
              <a:ext cx="777905" cy="276999"/>
            </a:xfrm>
            <a:prstGeom prst="rect">
              <a:avLst/>
            </a:prstGeom>
            <a:noFill/>
          </p:spPr>
          <p:txBody>
            <a:bodyPr wrap="none" rtlCol="0">
              <a:spAutoFit/>
            </a:bodyPr>
            <a:lstStyle/>
            <a:p>
              <a:r>
                <a:rPr lang="en-GB" sz="1200"/>
                <a:t>Objective</a:t>
              </a:r>
            </a:p>
          </p:txBody>
        </p:sp>
        <p:sp>
          <p:nvSpPr>
            <p:cNvPr id="135" name="TextovéPole 134">
              <a:extLst>
                <a:ext uri="{FF2B5EF4-FFF2-40B4-BE49-F238E27FC236}">
                  <a16:creationId xmlns:a16="http://schemas.microsoft.com/office/drawing/2014/main" id="{AEB1CF61-DE45-45F5-9249-340B79F863FF}"/>
                </a:ext>
              </a:extLst>
            </p:cNvPr>
            <p:cNvSpPr txBox="1"/>
            <p:nvPr/>
          </p:nvSpPr>
          <p:spPr>
            <a:xfrm>
              <a:off x="5652956" y="2252908"/>
              <a:ext cx="735458" cy="276999"/>
            </a:xfrm>
            <a:prstGeom prst="rect">
              <a:avLst/>
            </a:prstGeom>
            <a:noFill/>
          </p:spPr>
          <p:txBody>
            <a:bodyPr wrap="none" rtlCol="0">
              <a:spAutoFit/>
            </a:bodyPr>
            <a:lstStyle/>
            <a:p>
              <a:r>
                <a:rPr lang="en-GB" sz="1200"/>
                <a:t>Eyepiece</a:t>
              </a:r>
            </a:p>
          </p:txBody>
        </p:sp>
      </p:grpSp>
      <p:sp>
        <p:nvSpPr>
          <p:cNvPr id="141" name="Obdélník 140">
            <a:extLst>
              <a:ext uri="{FF2B5EF4-FFF2-40B4-BE49-F238E27FC236}">
                <a16:creationId xmlns:a16="http://schemas.microsoft.com/office/drawing/2014/main" id="{7DCE3A7D-3E77-4865-B236-CF714702E0A8}"/>
              </a:ext>
            </a:extLst>
          </p:cNvPr>
          <p:cNvSpPr/>
          <p:nvPr/>
        </p:nvSpPr>
        <p:spPr>
          <a:xfrm>
            <a:off x="806502" y="4331003"/>
            <a:ext cx="2944352" cy="1323439"/>
          </a:xfrm>
          <a:prstGeom prst="rect">
            <a:avLst/>
          </a:prstGeom>
        </p:spPr>
        <p:txBody>
          <a:bodyPr wrap="square">
            <a:spAutoFit/>
          </a:bodyPr>
          <a:lstStyle/>
          <a:p>
            <a:r>
              <a:rPr lang="en-GB" sz="1600" dirty="0"/>
              <a:t>This type of telescopes can reach a higher magnification than the Galilean one, but it produces an inverted image. This does not matter when observing stars. </a:t>
            </a:r>
          </a:p>
        </p:txBody>
      </p:sp>
    </p:spTree>
    <p:extLst>
      <p:ext uri="{BB962C8B-B14F-4D97-AF65-F5344CB8AC3E}">
        <p14:creationId xmlns:p14="http://schemas.microsoft.com/office/powerpoint/2010/main" val="2046378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080A80BE-9524-4C8A-9E1E-15D2BD5BF6A0}"/>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2C7D0005-ADE4-42BB-B56F-1EDC179307E4}"/>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07E86F01-8DF6-4F04-A8A1-6F9B14E99801}"/>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8FE0C073-2A05-411F-B7E4-6B51F05E4D24}"/>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F365FC91-9F14-4FBC-AABA-7EA7D08EF20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C0C03A30-7263-4A4F-8568-C6D10D5A00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CCD5C239-2606-4571-88EF-F745ACDF7DF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38BF47C1-368E-4C9D-844B-C6EA49732CE4}"/>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0208070F-FCE6-4D0A-AEF2-AC701595569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00DB51D8-1D73-415B-925D-7D30ED3D0EF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8805F9B6-741C-4E91-8629-B1439262110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D02E8EB3-4CD4-4718-AE36-0C5728DF144B}"/>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614948CA-68B3-4B98-92CF-EF865A174F2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A79C5D76-5B73-4DBB-A11D-5DE8F2358F1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059A11DD-96BB-4CC6-945B-59EB71EDA7C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5A68EF58-05C7-4B76-B05D-8068EE76118A}"/>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8AD8257D-0E71-4EFA-B043-CF276D54D61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D540E8BF-BAFB-405B-8F8E-4D8E8A8C36E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DBE2E075-D3A2-4B33-9319-C3CC49DC09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5C1CF531-CA2F-4B02-A02C-243EE450C4F2}"/>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2DC9B872-062F-4958-A00C-E2B17519F40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F38F444C-FA7D-4603-9024-E405FD33640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6FF99771-FE26-46D2-9F00-186EFBAF5B1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B193B9E7-7F46-4617-8573-438697A0D905}"/>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734F9A93-2758-4C8C-8D20-91C26842FF09}"/>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39FEE8E5-367D-4F24-B62D-74A71337911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2F44BFCC-6295-43E2-9FB4-957CE9674C6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1C080715-CA61-4543-B4DD-3CF877D89FB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DFF639FE-DFA7-4E68-9F7F-63A888204828}"/>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7600ED72-8FAA-4C39-96B1-91B367EAD7F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F840C259-833F-4A37-BF71-B865682BCBD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D3F593C2-1AB5-48C1-AEF6-072B7DBEE62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9AED6361-5855-4F98-8F4B-D70B960B4ACC}"/>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988BB379-7E76-4EAE-881D-B8731C272ED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97E79599-1F5E-4DE4-86BF-ACB79F12617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5C4909AE-2C94-4C26-9496-61FF1F3A067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5FE34C8F-628F-4AC8-AA79-5C582CF77BAC}"/>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D5ACE522-C2A4-4E83-AABA-D73214A4597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24E9305D-71FE-4571-A265-9D36CF4CDEC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818649E9-0A2C-439D-A7E6-AB21551EC91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A15F9802-1067-4516-AAFD-379B42C32818}"/>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569B6911-F3C6-42D3-81A0-727F192AEF5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E3BC4A6-7948-4D0B-921D-5DDDBA193A2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C1C07C71-EEF9-4662-B81B-5D614F6FB1B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FEE93E7A-D018-45C5-84BA-9C156A7B9601}"/>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93A7DCBC-8256-400C-B415-3DF6D5C7E812}"/>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86A586DD-A878-4690-B88A-C3192819EA78}"/>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8A94351D-6F5F-4BA0-9495-5D712C9578B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2C89F44B-50E6-4F70-8EB5-97EB4CF0452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2D9AB189-2B9C-4D4A-9BCD-E0268D8B70A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30600C93-5A49-4AF1-8BA4-72BF90511080}"/>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E8682961-E191-4F6A-8995-E9246268E13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6D55621E-9720-434D-9CED-D13D8BD9843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0BA9D8A6-BB69-4388-8B78-7EB0D57926B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D7CFD9C1-349E-44AE-B2ED-CEFEECBC8D74}"/>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C18D4CA1-BFE0-4B56-9103-137BBF2A0A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E6AF00E1-FAC2-4E70-B93B-0A6BB37338C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89C3A94A-B790-41B4-9F7B-BB7E8086EC8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8CED3A23-5B5D-4725-A54B-6F1F94CC4455}"/>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1015FE80-75E2-4B33-9968-219F269CF55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61D2D7C7-1658-4FCB-B52C-1D82890DA2C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7F01D759-F7FD-41AE-AFC6-A63CA7E504D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02323C24-7C86-4842-AA22-0C3B69450293}"/>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21BD7CFB-267E-4339-BB7B-701C0DC0A9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32ACF62F-21E8-43E9-9649-FE5D19940AB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AC3B76ED-BAEE-4064-BA6A-F9B992CC3E1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F35CB12A-0D0F-4833-8518-B4C76165AF25}"/>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8B0F525A-42C6-4809-9355-B8053C5B175D}"/>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E941C9B2-B8C8-4607-AF27-EAAC3689998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9D59AC3E-C207-42DD-810E-12F57B9F6A7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2FF948EF-7F8E-4128-BC2F-C1998E82115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D5805FEF-64C9-41AB-8D83-D316197B19BC}"/>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0CA80D22-B4A4-4989-806A-AA573FFE41A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D833D029-FA72-49AA-9A5B-E18B9DA5F86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4E4DD4DB-BD5A-4503-BB60-DD97F4FF06F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7A6375FB-57AF-4C74-8A77-DDBCA8518E3D}"/>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AA04C127-B1F2-4C2D-B270-9C62A3D8A0B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6DD314FA-0A72-4BEE-9C07-7FFC3777991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047DCB15-EAB6-4ECD-AF91-3F839F8109E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982F1D5E-F586-4855-9EAD-21EB262F0446}"/>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B80E3917-0780-4960-BB45-997A90BE9EC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CCB6BB2C-A470-4C75-9815-161E5C03CF1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D0927250-B172-4421-B991-89667BD71C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118AF86C-A383-4F3A-9BAA-064C90019B9D}"/>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0C6D97C9-0D0A-428D-AF0F-3F156BC131A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659BCD46-814E-4BC0-8190-B8F8DC31DD0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59830B1B-086C-4150-9FF3-7CA5D6DF3B9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5D2C8995-C1CE-4CA6-B08C-624483D9709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2E04EC35-EA3E-4DC6-96BF-62310847B47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43E70B56-912A-443B-B2A6-53F0F151065B}"/>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CEDB5B30-8489-4592-B2FF-14FF5192F6FC}"/>
              </a:ext>
            </a:extLst>
          </p:cNvPr>
          <p:cNvSpPr txBox="1"/>
          <p:nvPr/>
        </p:nvSpPr>
        <p:spPr>
          <a:xfrm>
            <a:off x="1957052" y="437265"/>
            <a:ext cx="5991897" cy="646331"/>
          </a:xfrm>
          <a:prstGeom prst="rect">
            <a:avLst/>
          </a:prstGeom>
          <a:noFill/>
        </p:spPr>
        <p:txBody>
          <a:bodyPr wrap="none" rtlCol="0">
            <a:spAutoFit/>
          </a:bodyPr>
          <a:lstStyle/>
          <a:p>
            <a:r>
              <a:rPr lang="en-GB" sz="3600" dirty="0"/>
              <a:t>What is a terrestrial telescope?</a:t>
            </a:r>
          </a:p>
        </p:txBody>
      </p:sp>
      <p:sp>
        <p:nvSpPr>
          <p:cNvPr id="139" name="TextovéPole 138">
            <a:extLst>
              <a:ext uri="{FF2B5EF4-FFF2-40B4-BE49-F238E27FC236}">
                <a16:creationId xmlns:a16="http://schemas.microsoft.com/office/drawing/2014/main" id="{3897D6AC-3DB6-4CEE-8499-48138A9236B5}"/>
              </a:ext>
            </a:extLst>
          </p:cNvPr>
          <p:cNvSpPr txBox="1"/>
          <p:nvPr/>
        </p:nvSpPr>
        <p:spPr>
          <a:xfrm>
            <a:off x="445064" y="1213208"/>
            <a:ext cx="8762418" cy="584775"/>
          </a:xfrm>
          <a:prstGeom prst="rect">
            <a:avLst/>
          </a:prstGeom>
          <a:noFill/>
        </p:spPr>
        <p:txBody>
          <a:bodyPr wrap="square" rtlCol="0">
            <a:spAutoFit/>
          </a:bodyPr>
          <a:lstStyle/>
          <a:p>
            <a:r>
              <a:rPr lang="en-GB" sz="1600" dirty="0"/>
              <a:t>The terrestrial telescope is long, therefore the scheme size does not match. </a:t>
            </a:r>
          </a:p>
          <a:p>
            <a:r>
              <a:rPr lang="en-GB" sz="1600" dirty="0"/>
              <a:t>Place the lenses as shown in the scheme here and look through the telescope on a far away object. </a:t>
            </a:r>
          </a:p>
        </p:txBody>
      </p:sp>
      <p:grpSp>
        <p:nvGrpSpPr>
          <p:cNvPr id="100" name="Skupina 99">
            <a:extLst>
              <a:ext uri="{FF2B5EF4-FFF2-40B4-BE49-F238E27FC236}">
                <a16:creationId xmlns:a16="http://schemas.microsoft.com/office/drawing/2014/main" id="{7B9322A7-B733-4512-88C6-DE82E0C256FA}"/>
              </a:ext>
            </a:extLst>
          </p:cNvPr>
          <p:cNvGrpSpPr/>
          <p:nvPr/>
        </p:nvGrpSpPr>
        <p:grpSpPr>
          <a:xfrm>
            <a:off x="331085" y="1946599"/>
            <a:ext cx="9711694" cy="2903158"/>
            <a:chOff x="282532" y="1926990"/>
            <a:chExt cx="9711694" cy="2903158"/>
          </a:xfrm>
        </p:grpSpPr>
        <p:sp>
          <p:nvSpPr>
            <p:cNvPr id="131" name="Rovnoramenný trojúhelník 130">
              <a:extLst>
                <a:ext uri="{FF2B5EF4-FFF2-40B4-BE49-F238E27FC236}">
                  <a16:creationId xmlns:a16="http://schemas.microsoft.com/office/drawing/2014/main" id="{5C3C0DCB-9498-4751-A6F6-57E205014ABC}"/>
                </a:ext>
              </a:extLst>
            </p:cNvPr>
            <p:cNvSpPr/>
            <p:nvPr/>
          </p:nvSpPr>
          <p:spPr>
            <a:xfrm rot="5400000">
              <a:off x="6431592" y="2348249"/>
              <a:ext cx="636338" cy="2290819"/>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ovnoramenný trojúhelník 131">
              <a:extLst>
                <a:ext uri="{FF2B5EF4-FFF2-40B4-BE49-F238E27FC236}">
                  <a16:creationId xmlns:a16="http://schemas.microsoft.com/office/drawing/2014/main" id="{45C7FE14-15F3-486A-B9DB-4BCB07901E29}"/>
                </a:ext>
              </a:extLst>
            </p:cNvPr>
            <p:cNvSpPr/>
            <p:nvPr/>
          </p:nvSpPr>
          <p:spPr>
            <a:xfrm rot="16200000">
              <a:off x="4291435" y="2460083"/>
              <a:ext cx="636338" cy="2065952"/>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vnoramenný trojúhelník 92">
              <a:extLst>
                <a:ext uri="{FF2B5EF4-FFF2-40B4-BE49-F238E27FC236}">
                  <a16:creationId xmlns:a16="http://schemas.microsoft.com/office/drawing/2014/main" id="{ABAC1A40-8071-4135-8112-EF4804E8EBA2}"/>
                </a:ext>
              </a:extLst>
            </p:cNvPr>
            <p:cNvSpPr/>
            <p:nvPr/>
          </p:nvSpPr>
          <p:spPr>
            <a:xfrm rot="5400000">
              <a:off x="2289593" y="2217285"/>
              <a:ext cx="636338" cy="2545355"/>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bdélník 93">
              <a:extLst>
                <a:ext uri="{FF2B5EF4-FFF2-40B4-BE49-F238E27FC236}">
                  <a16:creationId xmlns:a16="http://schemas.microsoft.com/office/drawing/2014/main" id="{0DF99409-B6EF-4C90-A36D-A5B96B5195D0}"/>
                </a:ext>
              </a:extLst>
            </p:cNvPr>
            <p:cNvSpPr/>
            <p:nvPr/>
          </p:nvSpPr>
          <p:spPr>
            <a:xfrm>
              <a:off x="282532" y="3167637"/>
              <a:ext cx="1061907" cy="6363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bdélník 94">
              <a:extLst>
                <a:ext uri="{FF2B5EF4-FFF2-40B4-BE49-F238E27FC236}">
                  <a16:creationId xmlns:a16="http://schemas.microsoft.com/office/drawing/2014/main" id="{A780D45D-77DE-40B1-BCE7-1BCCFD71AF84}"/>
                </a:ext>
              </a:extLst>
            </p:cNvPr>
            <p:cNvSpPr/>
            <p:nvPr/>
          </p:nvSpPr>
          <p:spPr>
            <a:xfrm>
              <a:off x="8959189" y="3302433"/>
              <a:ext cx="315037" cy="381803"/>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vnoramenný trojúhelník 95">
              <a:extLst>
                <a:ext uri="{FF2B5EF4-FFF2-40B4-BE49-F238E27FC236}">
                  <a16:creationId xmlns:a16="http://schemas.microsoft.com/office/drawing/2014/main" id="{5CFAAED7-803F-4044-B497-A338FC2C886A}"/>
                </a:ext>
              </a:extLst>
            </p:cNvPr>
            <p:cNvSpPr/>
            <p:nvPr/>
          </p:nvSpPr>
          <p:spPr>
            <a:xfrm rot="16200000" flipH="1">
              <a:off x="8084166" y="2809217"/>
              <a:ext cx="381804" cy="1368237"/>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bdélník: se zakulacenými rohy 96">
              <a:extLst>
                <a:ext uri="{FF2B5EF4-FFF2-40B4-BE49-F238E27FC236}">
                  <a16:creationId xmlns:a16="http://schemas.microsoft.com/office/drawing/2014/main" id="{694D7652-99D3-4614-AFD6-06C08EF2C70A}"/>
                </a:ext>
              </a:extLst>
            </p:cNvPr>
            <p:cNvSpPr/>
            <p:nvPr/>
          </p:nvSpPr>
          <p:spPr>
            <a:xfrm>
              <a:off x="288818" y="2850571"/>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ál 97">
              <a:extLst>
                <a:ext uri="{FF2B5EF4-FFF2-40B4-BE49-F238E27FC236}">
                  <a16:creationId xmlns:a16="http://schemas.microsoft.com/office/drawing/2014/main" id="{A1CA8E91-7E54-4EA0-A63F-6713745353E5}"/>
                </a:ext>
              </a:extLst>
            </p:cNvPr>
            <p:cNvSpPr/>
            <p:nvPr/>
          </p:nvSpPr>
          <p:spPr>
            <a:xfrm>
              <a:off x="1287190" y="3165296"/>
              <a:ext cx="101814" cy="6363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Částečný kruh 100">
              <a:extLst>
                <a:ext uri="{FF2B5EF4-FFF2-40B4-BE49-F238E27FC236}">
                  <a16:creationId xmlns:a16="http://schemas.microsoft.com/office/drawing/2014/main" id="{AA74AAB7-8936-42A9-95C9-3FF8D07FC139}"/>
                </a:ext>
              </a:extLst>
            </p:cNvPr>
            <p:cNvSpPr/>
            <p:nvPr/>
          </p:nvSpPr>
          <p:spPr>
            <a:xfrm>
              <a:off x="8770557" y="3168462"/>
              <a:ext cx="381803" cy="636338"/>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2" name="TextovéPole 101">
              <a:extLst>
                <a:ext uri="{FF2B5EF4-FFF2-40B4-BE49-F238E27FC236}">
                  <a16:creationId xmlns:a16="http://schemas.microsoft.com/office/drawing/2014/main" id="{7F16F0A0-F210-49C2-B352-3D0F0A23E275}"/>
                </a:ext>
              </a:extLst>
            </p:cNvPr>
            <p:cNvSpPr txBox="1"/>
            <p:nvPr/>
          </p:nvSpPr>
          <p:spPr>
            <a:xfrm>
              <a:off x="7919078" y="2268554"/>
              <a:ext cx="1214948" cy="584775"/>
            </a:xfrm>
            <a:prstGeom prst="rect">
              <a:avLst/>
            </a:prstGeom>
            <a:noFill/>
          </p:spPr>
          <p:txBody>
            <a:bodyPr wrap="none" rtlCol="0">
              <a:spAutoFit/>
            </a:bodyPr>
            <a:lstStyle/>
            <a:p>
              <a:r>
                <a:rPr lang="en-GB" sz="1600"/>
                <a:t>Convex lens </a:t>
              </a:r>
            </a:p>
            <a:p>
              <a:r>
                <a:rPr lang="en-GB" sz="1600"/>
                <a:t>40 mm</a:t>
              </a:r>
            </a:p>
          </p:txBody>
        </p:sp>
        <p:sp>
          <p:nvSpPr>
            <p:cNvPr id="103" name="Obdélník: se zakulacenými rohy 102">
              <a:extLst>
                <a:ext uri="{FF2B5EF4-FFF2-40B4-BE49-F238E27FC236}">
                  <a16:creationId xmlns:a16="http://schemas.microsoft.com/office/drawing/2014/main" id="{1B74546A-FC98-4D5E-8D04-BB025BDA0912}"/>
                </a:ext>
              </a:extLst>
            </p:cNvPr>
            <p:cNvSpPr/>
            <p:nvPr/>
          </p:nvSpPr>
          <p:spPr>
            <a:xfrm>
              <a:off x="1558653" y="2853769"/>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bdélník: se zakulacenými rohy 103">
              <a:extLst>
                <a:ext uri="{FF2B5EF4-FFF2-40B4-BE49-F238E27FC236}">
                  <a16:creationId xmlns:a16="http://schemas.microsoft.com/office/drawing/2014/main" id="{6F208DD6-85D8-4ED6-BCAA-A9683DC5AD24}"/>
                </a:ext>
              </a:extLst>
            </p:cNvPr>
            <p:cNvSpPr/>
            <p:nvPr/>
          </p:nvSpPr>
          <p:spPr>
            <a:xfrm>
              <a:off x="7916548" y="2854812"/>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TextovéPole 105">
              <a:extLst>
                <a:ext uri="{FF2B5EF4-FFF2-40B4-BE49-F238E27FC236}">
                  <a16:creationId xmlns:a16="http://schemas.microsoft.com/office/drawing/2014/main" id="{76A9A0A1-4772-42FD-8B70-D46072133B7D}"/>
                </a:ext>
              </a:extLst>
            </p:cNvPr>
            <p:cNvSpPr txBox="1"/>
            <p:nvPr/>
          </p:nvSpPr>
          <p:spPr>
            <a:xfrm>
              <a:off x="1875731" y="4144125"/>
              <a:ext cx="952758" cy="338554"/>
            </a:xfrm>
            <a:prstGeom prst="rect">
              <a:avLst/>
            </a:prstGeom>
            <a:noFill/>
          </p:spPr>
          <p:txBody>
            <a:bodyPr wrap="square" rtlCol="0">
              <a:spAutoFit/>
            </a:bodyPr>
            <a:lstStyle/>
            <a:p>
              <a:r>
                <a:rPr lang="en-GB" sz="1600"/>
                <a:t>(empty)</a:t>
              </a:r>
            </a:p>
          </p:txBody>
        </p:sp>
        <p:sp>
          <p:nvSpPr>
            <p:cNvPr id="115" name="TextovéPole 114">
              <a:extLst>
                <a:ext uri="{FF2B5EF4-FFF2-40B4-BE49-F238E27FC236}">
                  <a16:creationId xmlns:a16="http://schemas.microsoft.com/office/drawing/2014/main" id="{3CBB46B4-AEB7-4CB7-BE35-140FF6C486F4}"/>
                </a:ext>
              </a:extLst>
            </p:cNvPr>
            <p:cNvSpPr txBox="1"/>
            <p:nvPr/>
          </p:nvSpPr>
          <p:spPr>
            <a:xfrm>
              <a:off x="286970" y="1926990"/>
              <a:ext cx="1089223" cy="338554"/>
            </a:xfrm>
            <a:prstGeom prst="rect">
              <a:avLst/>
            </a:prstGeom>
            <a:noFill/>
          </p:spPr>
          <p:txBody>
            <a:bodyPr wrap="square" rtlCol="0">
              <a:spAutoFit/>
            </a:bodyPr>
            <a:lstStyle/>
            <a:p>
              <a:r>
                <a:rPr lang="en-GB" sz="1600"/>
                <a:t>Objective</a:t>
              </a:r>
            </a:p>
          </p:txBody>
        </p:sp>
        <p:sp>
          <p:nvSpPr>
            <p:cNvPr id="116" name="TextovéPole 115">
              <a:extLst>
                <a:ext uri="{FF2B5EF4-FFF2-40B4-BE49-F238E27FC236}">
                  <a16:creationId xmlns:a16="http://schemas.microsoft.com/office/drawing/2014/main" id="{2C651044-D35B-4C7F-A1C1-620BB4B0E9D7}"/>
                </a:ext>
              </a:extLst>
            </p:cNvPr>
            <p:cNvSpPr txBox="1"/>
            <p:nvPr/>
          </p:nvSpPr>
          <p:spPr>
            <a:xfrm>
              <a:off x="7914272" y="1926990"/>
              <a:ext cx="980011" cy="338554"/>
            </a:xfrm>
            <a:prstGeom prst="rect">
              <a:avLst/>
            </a:prstGeom>
            <a:noFill/>
          </p:spPr>
          <p:txBody>
            <a:bodyPr wrap="square" rtlCol="0">
              <a:spAutoFit/>
            </a:bodyPr>
            <a:lstStyle/>
            <a:p>
              <a:r>
                <a:rPr lang="en-GB" sz="1600"/>
                <a:t>Eyepiece</a:t>
              </a:r>
            </a:p>
          </p:txBody>
        </p:sp>
        <p:sp>
          <p:nvSpPr>
            <p:cNvPr id="117" name="TextovéPole 116">
              <a:extLst>
                <a:ext uri="{FF2B5EF4-FFF2-40B4-BE49-F238E27FC236}">
                  <a16:creationId xmlns:a16="http://schemas.microsoft.com/office/drawing/2014/main" id="{6E8D90D1-1798-449E-9B1C-448F1C98DF83}"/>
                </a:ext>
              </a:extLst>
            </p:cNvPr>
            <p:cNvSpPr txBox="1"/>
            <p:nvPr/>
          </p:nvSpPr>
          <p:spPr>
            <a:xfrm>
              <a:off x="288817" y="2265670"/>
              <a:ext cx="1214948" cy="584775"/>
            </a:xfrm>
            <a:prstGeom prst="rect">
              <a:avLst/>
            </a:prstGeom>
            <a:noFill/>
          </p:spPr>
          <p:txBody>
            <a:bodyPr wrap="none" rtlCol="0">
              <a:spAutoFit/>
            </a:bodyPr>
            <a:lstStyle/>
            <a:p>
              <a:r>
                <a:rPr lang="en-GB" sz="1600"/>
                <a:t>Convex lens </a:t>
              </a:r>
            </a:p>
            <a:p>
              <a:r>
                <a:rPr lang="en-GB" sz="1600"/>
                <a:t>100 mm</a:t>
              </a:r>
            </a:p>
          </p:txBody>
        </p:sp>
        <p:sp>
          <p:nvSpPr>
            <p:cNvPr id="118" name="Obdélník: se zakulacenými rohy 117">
              <a:extLst>
                <a:ext uri="{FF2B5EF4-FFF2-40B4-BE49-F238E27FC236}">
                  <a16:creationId xmlns:a16="http://schemas.microsoft.com/office/drawing/2014/main" id="{F1DFC42A-2944-4CA4-8EFE-D48DA054A0AC}"/>
                </a:ext>
              </a:extLst>
            </p:cNvPr>
            <p:cNvSpPr/>
            <p:nvPr/>
          </p:nvSpPr>
          <p:spPr>
            <a:xfrm>
              <a:off x="2828489" y="2856802"/>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TextovéPole 118">
              <a:extLst>
                <a:ext uri="{FF2B5EF4-FFF2-40B4-BE49-F238E27FC236}">
                  <a16:creationId xmlns:a16="http://schemas.microsoft.com/office/drawing/2014/main" id="{20B40A85-7DD2-4FB1-B0F6-FD8229C1E301}"/>
                </a:ext>
              </a:extLst>
            </p:cNvPr>
            <p:cNvSpPr txBox="1"/>
            <p:nvPr/>
          </p:nvSpPr>
          <p:spPr>
            <a:xfrm>
              <a:off x="3132537" y="4144503"/>
              <a:ext cx="864154" cy="338554"/>
            </a:xfrm>
            <a:prstGeom prst="rect">
              <a:avLst/>
            </a:prstGeom>
            <a:noFill/>
          </p:spPr>
          <p:txBody>
            <a:bodyPr wrap="square" rtlCol="0">
              <a:spAutoFit/>
            </a:bodyPr>
            <a:lstStyle/>
            <a:p>
              <a:r>
                <a:rPr lang="en-GB" sz="1600"/>
                <a:t>(empty)</a:t>
              </a:r>
            </a:p>
          </p:txBody>
        </p:sp>
        <p:sp>
          <p:nvSpPr>
            <p:cNvPr id="120" name="Obdélník: se zakulacenými rohy 119">
              <a:extLst>
                <a:ext uri="{FF2B5EF4-FFF2-40B4-BE49-F238E27FC236}">
                  <a16:creationId xmlns:a16="http://schemas.microsoft.com/office/drawing/2014/main" id="{D33334E7-634C-4517-BD20-C9714701B6BC}"/>
                </a:ext>
              </a:extLst>
            </p:cNvPr>
            <p:cNvSpPr/>
            <p:nvPr/>
          </p:nvSpPr>
          <p:spPr>
            <a:xfrm>
              <a:off x="4103438" y="2850571"/>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TextovéPole 120">
              <a:extLst>
                <a:ext uri="{FF2B5EF4-FFF2-40B4-BE49-F238E27FC236}">
                  <a16:creationId xmlns:a16="http://schemas.microsoft.com/office/drawing/2014/main" id="{9E5452A1-BF86-441D-B354-59E1C7F9751B}"/>
                </a:ext>
              </a:extLst>
            </p:cNvPr>
            <p:cNvSpPr txBox="1"/>
            <p:nvPr/>
          </p:nvSpPr>
          <p:spPr>
            <a:xfrm>
              <a:off x="4416192" y="4142342"/>
              <a:ext cx="864154" cy="338554"/>
            </a:xfrm>
            <a:prstGeom prst="rect">
              <a:avLst/>
            </a:prstGeom>
            <a:noFill/>
          </p:spPr>
          <p:txBody>
            <a:bodyPr wrap="square" rtlCol="0">
              <a:spAutoFit/>
            </a:bodyPr>
            <a:lstStyle/>
            <a:p>
              <a:r>
                <a:rPr lang="en-GB" sz="1600"/>
                <a:t>(empty)</a:t>
              </a:r>
            </a:p>
          </p:txBody>
        </p:sp>
        <p:sp>
          <p:nvSpPr>
            <p:cNvPr id="123" name="Obdélník: se zakulacenými rohy 122">
              <a:extLst>
                <a:ext uri="{FF2B5EF4-FFF2-40B4-BE49-F238E27FC236}">
                  <a16:creationId xmlns:a16="http://schemas.microsoft.com/office/drawing/2014/main" id="{E0E1D350-931B-4F2B-ADCA-5A19C120A054}"/>
                </a:ext>
              </a:extLst>
            </p:cNvPr>
            <p:cNvSpPr/>
            <p:nvPr/>
          </p:nvSpPr>
          <p:spPr>
            <a:xfrm>
              <a:off x="5372518" y="2860353"/>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Částečný kruh 123">
              <a:extLst>
                <a:ext uri="{FF2B5EF4-FFF2-40B4-BE49-F238E27FC236}">
                  <a16:creationId xmlns:a16="http://schemas.microsoft.com/office/drawing/2014/main" id="{469F7449-FDA0-4F4D-8F31-7605F3E10A2A}"/>
                </a:ext>
              </a:extLst>
            </p:cNvPr>
            <p:cNvSpPr/>
            <p:nvPr/>
          </p:nvSpPr>
          <p:spPr>
            <a:xfrm>
              <a:off x="5489026" y="3178522"/>
              <a:ext cx="381803" cy="63634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5" name="TextovéPole 124">
              <a:extLst>
                <a:ext uri="{FF2B5EF4-FFF2-40B4-BE49-F238E27FC236}">
                  <a16:creationId xmlns:a16="http://schemas.microsoft.com/office/drawing/2014/main" id="{2CFE0FDF-0D7F-4591-A590-009B5A3E75FF}"/>
                </a:ext>
              </a:extLst>
            </p:cNvPr>
            <p:cNvSpPr txBox="1"/>
            <p:nvPr/>
          </p:nvSpPr>
          <p:spPr>
            <a:xfrm>
              <a:off x="5367494" y="2261192"/>
              <a:ext cx="1214948" cy="584775"/>
            </a:xfrm>
            <a:prstGeom prst="rect">
              <a:avLst/>
            </a:prstGeom>
            <a:noFill/>
          </p:spPr>
          <p:txBody>
            <a:bodyPr wrap="none" rtlCol="0">
              <a:spAutoFit/>
            </a:bodyPr>
            <a:lstStyle/>
            <a:p>
              <a:r>
                <a:rPr lang="en-GB" sz="1600"/>
                <a:t>Convex lens </a:t>
              </a:r>
            </a:p>
            <a:p>
              <a:r>
                <a:rPr lang="en-GB" sz="1600"/>
                <a:t>40 mm</a:t>
              </a:r>
            </a:p>
          </p:txBody>
        </p:sp>
        <p:sp>
          <p:nvSpPr>
            <p:cNvPr id="126" name="TextovéPole 125">
              <a:extLst>
                <a:ext uri="{FF2B5EF4-FFF2-40B4-BE49-F238E27FC236}">
                  <a16:creationId xmlns:a16="http://schemas.microsoft.com/office/drawing/2014/main" id="{400C3C28-21F3-46DD-9EDC-820DDECA2910}"/>
                </a:ext>
              </a:extLst>
            </p:cNvPr>
            <p:cNvSpPr txBox="1"/>
            <p:nvPr/>
          </p:nvSpPr>
          <p:spPr>
            <a:xfrm>
              <a:off x="5367494" y="1926990"/>
              <a:ext cx="1394351" cy="338554"/>
            </a:xfrm>
            <a:prstGeom prst="rect">
              <a:avLst/>
            </a:prstGeom>
            <a:noFill/>
          </p:spPr>
          <p:txBody>
            <a:bodyPr wrap="square" rtlCol="0">
              <a:spAutoFit/>
            </a:bodyPr>
            <a:lstStyle/>
            <a:p>
              <a:r>
                <a:rPr lang="en-GB" sz="1600"/>
                <a:t>Inverting lens</a:t>
              </a:r>
            </a:p>
          </p:txBody>
        </p:sp>
        <p:sp>
          <p:nvSpPr>
            <p:cNvPr id="127" name="Obdélník: se zakulacenými rohy 126">
              <a:extLst>
                <a:ext uri="{FF2B5EF4-FFF2-40B4-BE49-F238E27FC236}">
                  <a16:creationId xmlns:a16="http://schemas.microsoft.com/office/drawing/2014/main" id="{691B7123-38DA-449F-B650-0F722E4A10DB}"/>
                </a:ext>
              </a:extLst>
            </p:cNvPr>
            <p:cNvSpPr/>
            <p:nvPr/>
          </p:nvSpPr>
          <p:spPr>
            <a:xfrm>
              <a:off x="6642698" y="2848287"/>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TextovéPole 127">
              <a:extLst>
                <a:ext uri="{FF2B5EF4-FFF2-40B4-BE49-F238E27FC236}">
                  <a16:creationId xmlns:a16="http://schemas.microsoft.com/office/drawing/2014/main" id="{ABB2F9F9-0AC6-40F3-ABFA-94114D81CBE8}"/>
                </a:ext>
              </a:extLst>
            </p:cNvPr>
            <p:cNvSpPr txBox="1"/>
            <p:nvPr/>
          </p:nvSpPr>
          <p:spPr>
            <a:xfrm>
              <a:off x="6881230" y="4144125"/>
              <a:ext cx="952758" cy="338554"/>
            </a:xfrm>
            <a:prstGeom prst="rect">
              <a:avLst/>
            </a:prstGeom>
            <a:noFill/>
          </p:spPr>
          <p:txBody>
            <a:bodyPr wrap="square" rtlCol="0">
              <a:spAutoFit/>
            </a:bodyPr>
            <a:lstStyle/>
            <a:p>
              <a:r>
                <a:rPr lang="en-GB" sz="1600"/>
                <a:t>(empty)</a:t>
              </a:r>
            </a:p>
          </p:txBody>
        </p:sp>
        <p:sp>
          <p:nvSpPr>
            <p:cNvPr id="113" name="TextovéPole 112">
              <a:extLst>
                <a:ext uri="{FF2B5EF4-FFF2-40B4-BE49-F238E27FC236}">
                  <a16:creationId xmlns:a16="http://schemas.microsoft.com/office/drawing/2014/main" id="{F0D9BEC2-9CC3-4276-AEFE-CB328F010DEF}"/>
                </a:ext>
              </a:extLst>
            </p:cNvPr>
            <p:cNvSpPr txBox="1"/>
            <p:nvPr/>
          </p:nvSpPr>
          <p:spPr>
            <a:xfrm>
              <a:off x="2553094" y="4490820"/>
              <a:ext cx="2047067" cy="338554"/>
            </a:xfrm>
            <a:prstGeom prst="rect">
              <a:avLst/>
            </a:prstGeom>
            <a:noFill/>
          </p:spPr>
          <p:txBody>
            <a:bodyPr wrap="square" rtlCol="0">
              <a:spAutoFit/>
            </a:bodyPr>
            <a:lstStyle/>
            <a:p>
              <a:r>
                <a:rPr lang="en-GB" sz="1600" i="1">
                  <a:solidFill>
                    <a:srgbClr val="00A07A"/>
                  </a:solidFill>
                </a:rPr>
                <a:t>f</a:t>
              </a:r>
              <a:r>
                <a:rPr lang="en-GB" sz="1600" i="1" baseline="-25000">
                  <a:solidFill>
                    <a:srgbClr val="00A07A"/>
                  </a:solidFill>
                </a:rPr>
                <a:t>Objective </a:t>
              </a:r>
              <a:r>
                <a:rPr lang="en-GB" sz="1600" b="1" i="1">
                  <a:solidFill>
                    <a:srgbClr val="00A07A"/>
                  </a:solidFill>
                </a:rPr>
                <a:t>+</a:t>
              </a:r>
              <a:r>
                <a:rPr lang="en-GB" sz="1600" i="1">
                  <a:solidFill>
                    <a:srgbClr val="00A07A"/>
                  </a:solidFill>
                </a:rPr>
                <a:t> 2×f</a:t>
              </a:r>
              <a:r>
                <a:rPr lang="en-GB" sz="1600" i="1" baseline="-25000">
                  <a:solidFill>
                    <a:srgbClr val="00A07A"/>
                  </a:solidFill>
                </a:rPr>
                <a:t>Inverting lens</a:t>
              </a:r>
            </a:p>
          </p:txBody>
        </p:sp>
        <p:sp>
          <p:nvSpPr>
            <p:cNvPr id="137" name="TextovéPole 136">
              <a:extLst>
                <a:ext uri="{FF2B5EF4-FFF2-40B4-BE49-F238E27FC236}">
                  <a16:creationId xmlns:a16="http://schemas.microsoft.com/office/drawing/2014/main" id="{6F252D95-F330-4CAF-A4EE-44D67DBF0075}"/>
                </a:ext>
              </a:extLst>
            </p:cNvPr>
            <p:cNvSpPr txBox="1"/>
            <p:nvPr/>
          </p:nvSpPr>
          <p:spPr>
            <a:xfrm>
              <a:off x="6459762" y="4491594"/>
              <a:ext cx="2054278" cy="338554"/>
            </a:xfrm>
            <a:prstGeom prst="rect">
              <a:avLst/>
            </a:prstGeom>
            <a:noFill/>
          </p:spPr>
          <p:txBody>
            <a:bodyPr wrap="square" rtlCol="0">
              <a:spAutoFit/>
            </a:bodyPr>
            <a:lstStyle/>
            <a:p>
              <a:r>
                <a:rPr lang="en-GB" sz="1600" i="1">
                  <a:solidFill>
                    <a:srgbClr val="00A07A"/>
                  </a:solidFill>
                </a:rPr>
                <a:t>2×f</a:t>
              </a:r>
              <a:r>
                <a:rPr lang="en-GB" sz="1600" i="1" baseline="-25000">
                  <a:solidFill>
                    <a:srgbClr val="00A07A"/>
                  </a:solidFill>
                </a:rPr>
                <a:t>Inverting lens </a:t>
              </a:r>
              <a:r>
                <a:rPr lang="en-GB" sz="1600" i="1">
                  <a:solidFill>
                    <a:srgbClr val="00A07A"/>
                  </a:solidFill>
                </a:rPr>
                <a:t>+ f</a:t>
              </a:r>
              <a:r>
                <a:rPr lang="en-GB" sz="1600" i="1" baseline="-25000">
                  <a:solidFill>
                    <a:srgbClr val="00A07A"/>
                  </a:solidFill>
                </a:rPr>
                <a:t>Eyepiece </a:t>
              </a:r>
              <a:endParaRPr lang="en-GB" sz="1600" i="1">
                <a:solidFill>
                  <a:srgbClr val="00A07A"/>
                </a:solidFill>
              </a:endParaRPr>
            </a:p>
          </p:txBody>
        </p:sp>
        <p:grpSp>
          <p:nvGrpSpPr>
            <p:cNvPr id="142" name="Skupina 141">
              <a:extLst>
                <a:ext uri="{FF2B5EF4-FFF2-40B4-BE49-F238E27FC236}">
                  <a16:creationId xmlns:a16="http://schemas.microsoft.com/office/drawing/2014/main" id="{B57962E5-6BA8-40AE-AE40-F35A1B09372D}"/>
                </a:ext>
              </a:extLst>
            </p:cNvPr>
            <p:cNvGrpSpPr/>
            <p:nvPr/>
          </p:nvGrpSpPr>
          <p:grpSpPr>
            <a:xfrm>
              <a:off x="9274226" y="2940867"/>
              <a:ext cx="720000" cy="1085196"/>
              <a:chOff x="8881807" y="1767048"/>
              <a:chExt cx="720000" cy="1085196"/>
            </a:xfrm>
          </p:grpSpPr>
          <p:sp>
            <p:nvSpPr>
              <p:cNvPr id="143" name="Částečný kruh 142">
                <a:extLst>
                  <a:ext uri="{FF2B5EF4-FFF2-40B4-BE49-F238E27FC236}">
                    <a16:creationId xmlns:a16="http://schemas.microsoft.com/office/drawing/2014/main" id="{78FD9653-1CC5-494A-B92E-7181350D6955}"/>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4" name="Ovál 143">
                <a:extLst>
                  <a:ext uri="{FF2B5EF4-FFF2-40B4-BE49-F238E27FC236}">
                    <a16:creationId xmlns:a16="http://schemas.microsoft.com/office/drawing/2014/main" id="{2928906B-DAEF-480C-A2F2-802B1AD399C3}"/>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Ovál 144">
                <a:extLst>
                  <a:ext uri="{FF2B5EF4-FFF2-40B4-BE49-F238E27FC236}">
                    <a16:creationId xmlns:a16="http://schemas.microsoft.com/office/drawing/2014/main" id="{B7FD61F2-7006-4E8A-9BE6-23D50B8EA1B8}"/>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blouk 145">
                <a:extLst>
                  <a:ext uri="{FF2B5EF4-FFF2-40B4-BE49-F238E27FC236}">
                    <a16:creationId xmlns:a16="http://schemas.microsoft.com/office/drawing/2014/main" id="{6D5CD51D-3AD9-47F6-9C8B-24E3395A0559}"/>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7" name="Oblouk 146">
                <a:extLst>
                  <a:ext uri="{FF2B5EF4-FFF2-40B4-BE49-F238E27FC236}">
                    <a16:creationId xmlns:a16="http://schemas.microsoft.com/office/drawing/2014/main" id="{CE8277C1-6739-4307-B6D3-88FDE2E1046D}"/>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cxnSp>
          <p:nvCxnSpPr>
            <p:cNvPr id="114" name="Přímá spojnice se šipkou 113">
              <a:extLst>
                <a:ext uri="{FF2B5EF4-FFF2-40B4-BE49-F238E27FC236}">
                  <a16:creationId xmlns:a16="http://schemas.microsoft.com/office/drawing/2014/main" id="{9C567B06-3E5A-442F-934A-C3712CBC0E2C}"/>
                </a:ext>
              </a:extLst>
            </p:cNvPr>
            <p:cNvCxnSpPr>
              <a:cxnSpLocks/>
              <a:endCxn id="124" idx="2"/>
            </p:cNvCxnSpPr>
            <p:nvPr/>
          </p:nvCxnSpPr>
          <p:spPr>
            <a:xfrm flipV="1">
              <a:off x="1376194" y="3496693"/>
              <a:ext cx="4112832" cy="2"/>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Přímá spojnice se šipkou 133">
              <a:extLst>
                <a:ext uri="{FF2B5EF4-FFF2-40B4-BE49-F238E27FC236}">
                  <a16:creationId xmlns:a16="http://schemas.microsoft.com/office/drawing/2014/main" id="{3F0B0C87-C793-4965-BA58-94FED161F9C3}"/>
                </a:ext>
              </a:extLst>
            </p:cNvPr>
            <p:cNvCxnSpPr>
              <a:cxnSpLocks/>
              <a:endCxn id="101" idx="2"/>
            </p:cNvCxnSpPr>
            <p:nvPr/>
          </p:nvCxnSpPr>
          <p:spPr>
            <a:xfrm flipV="1">
              <a:off x="5650019" y="3486631"/>
              <a:ext cx="3120538" cy="10064"/>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3" name="Šipka: dvojitá 132">
            <a:extLst>
              <a:ext uri="{FF2B5EF4-FFF2-40B4-BE49-F238E27FC236}">
                <a16:creationId xmlns:a16="http://schemas.microsoft.com/office/drawing/2014/main" id="{7FF1738C-BA89-4FE0-AA30-3B93845974F6}"/>
              </a:ext>
            </a:extLst>
          </p:cNvPr>
          <p:cNvSpPr/>
          <p:nvPr/>
        </p:nvSpPr>
        <p:spPr>
          <a:xfrm>
            <a:off x="4837125" y="5297603"/>
            <a:ext cx="4630456"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While looking through the telescope, adjust the distance between the components in order to see a sharp image!  </a:t>
            </a:r>
          </a:p>
        </p:txBody>
      </p:sp>
      <p:grpSp>
        <p:nvGrpSpPr>
          <p:cNvPr id="135" name="Skupina 134">
            <a:extLst>
              <a:ext uri="{FF2B5EF4-FFF2-40B4-BE49-F238E27FC236}">
                <a16:creationId xmlns:a16="http://schemas.microsoft.com/office/drawing/2014/main" id="{73AE3A81-E91F-4EF3-B177-1CC6DE6A3F4F}"/>
              </a:ext>
            </a:extLst>
          </p:cNvPr>
          <p:cNvGrpSpPr/>
          <p:nvPr/>
        </p:nvGrpSpPr>
        <p:grpSpPr>
          <a:xfrm>
            <a:off x="696184" y="5297603"/>
            <a:ext cx="3709264" cy="986400"/>
            <a:chOff x="630009" y="4863136"/>
            <a:chExt cx="3709264" cy="986400"/>
          </a:xfrm>
        </p:grpSpPr>
        <p:sp>
          <p:nvSpPr>
            <p:cNvPr id="136" name="Richtungspfeil 184">
              <a:extLst>
                <a:ext uri="{FF2B5EF4-FFF2-40B4-BE49-F238E27FC236}">
                  <a16:creationId xmlns:a16="http://schemas.microsoft.com/office/drawing/2014/main" id="{D7C21E69-E5AA-41BD-9F3D-6E37A7B68E0A}"/>
                </a:ext>
              </a:extLst>
            </p:cNvPr>
            <p:cNvSpPr/>
            <p:nvPr/>
          </p:nvSpPr>
          <p:spPr>
            <a:xfrm>
              <a:off x="1616410" y="4863136"/>
              <a:ext cx="2722863"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What does the image look like compared to the Keplerian telescope? </a:t>
              </a:r>
            </a:p>
          </p:txBody>
        </p:sp>
        <p:sp>
          <p:nvSpPr>
            <p:cNvPr id="138" name="Rechteck 185">
              <a:extLst>
                <a:ext uri="{FF2B5EF4-FFF2-40B4-BE49-F238E27FC236}">
                  <a16:creationId xmlns:a16="http://schemas.microsoft.com/office/drawing/2014/main" id="{8A052502-0E94-4243-8DC4-904A37519E02}"/>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48" name="Grafik 186" descr="Marke Fragezeichen">
              <a:extLst>
                <a:ext uri="{FF2B5EF4-FFF2-40B4-BE49-F238E27FC236}">
                  <a16:creationId xmlns:a16="http://schemas.microsoft.com/office/drawing/2014/main" id="{DC9BAB99-E5B6-488B-9C83-D478DCABEF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40" name="TextovéPole 139">
            <a:extLst>
              <a:ext uri="{FF2B5EF4-FFF2-40B4-BE49-F238E27FC236}">
                <a16:creationId xmlns:a16="http://schemas.microsoft.com/office/drawing/2014/main" id="{68911BAA-8933-4FFB-9C4D-8EB5208A54F7}"/>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41" name="TextovéPole 140">
            <a:extLst>
              <a:ext uri="{FF2B5EF4-FFF2-40B4-BE49-F238E27FC236}">
                <a16:creationId xmlns:a16="http://schemas.microsoft.com/office/drawing/2014/main" id="{C9250722-B298-479C-8B4D-36B222E5072C}"/>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49" name="TextovéPole 148">
            <a:extLst>
              <a:ext uri="{FF2B5EF4-FFF2-40B4-BE49-F238E27FC236}">
                <a16:creationId xmlns:a16="http://schemas.microsoft.com/office/drawing/2014/main" id="{E2593E9A-638B-4C53-9BFE-4F24AD6C58D0}"/>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50" name="TextovéPole 149">
            <a:extLst>
              <a:ext uri="{FF2B5EF4-FFF2-40B4-BE49-F238E27FC236}">
                <a16:creationId xmlns:a16="http://schemas.microsoft.com/office/drawing/2014/main" id="{4D2AA8BA-4F33-4B70-8222-A86E004EBE08}"/>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51" name="TextovéPole 150">
            <a:extLst>
              <a:ext uri="{FF2B5EF4-FFF2-40B4-BE49-F238E27FC236}">
                <a16:creationId xmlns:a16="http://schemas.microsoft.com/office/drawing/2014/main" id="{0A58FAC9-B521-4E19-AF43-CC9174E07519}"/>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52" name="TextovéPole 151">
            <a:extLst>
              <a:ext uri="{FF2B5EF4-FFF2-40B4-BE49-F238E27FC236}">
                <a16:creationId xmlns:a16="http://schemas.microsoft.com/office/drawing/2014/main" id="{F219721B-BCB6-4475-BF60-BB52A205CC37}"/>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53" name="TextovéPole 152">
            <a:extLst>
              <a:ext uri="{FF2B5EF4-FFF2-40B4-BE49-F238E27FC236}">
                <a16:creationId xmlns:a16="http://schemas.microsoft.com/office/drawing/2014/main" id="{8AB6F5A2-AD11-4082-B668-75A22EC049FF}"/>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54" name="TextovéPole 153">
            <a:extLst>
              <a:ext uri="{FF2B5EF4-FFF2-40B4-BE49-F238E27FC236}">
                <a16:creationId xmlns:a16="http://schemas.microsoft.com/office/drawing/2014/main" id="{7B5C46ED-5A3F-4DC1-AE76-A4545A237F44}"/>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spTree>
    <p:extLst>
      <p:ext uri="{BB962C8B-B14F-4D97-AF65-F5344CB8AC3E}">
        <p14:creationId xmlns:p14="http://schemas.microsoft.com/office/powerpoint/2010/main" val="3866493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B04168D8-8DF6-4445-985B-C4686222772C}"/>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AFC2C5F7-C4A3-458C-9CBD-16B645B35C02}"/>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2EB3D95F-1BC5-463A-8F35-3C7C1DCAF856}"/>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46063600-668C-493E-8281-D44B07F49DFF}"/>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CDE6248E-85DE-4EE0-86B7-895086D17DC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C49BEBA7-CC55-44FC-A824-86EE7C8EEB8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0B47EB64-071C-4DD3-97D7-54AE514F80B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ACB517CA-BE6E-4659-9E96-34EE1490D195}"/>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B696BC7B-9594-45F2-87DE-FEB4DF82DCD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9B7F7461-E1C7-4F17-AFED-B0BD66CDE95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1FF81E54-12CC-4D3B-936F-2A3B74DC15F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474A9B90-6797-4F48-8FBD-1A545EA8EAD7}"/>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0F1443F7-786E-4C87-88C8-B241662D32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F70EAB09-49C0-4F21-BE13-56B3F8E918F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51DB2C6D-42AB-41FB-A791-6C22E89284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A164CBDF-1056-4BB5-BC4C-02683CB36FE0}"/>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65F74F86-1F61-441F-9C16-524BAE98C28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0A464A15-C48C-4373-9210-385880D75F6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1FF7367E-6845-40FC-B5A3-B25B35BC6A4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07F0DC55-66C5-4754-BAC9-D93F5EBA635D}"/>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17BA9284-A10A-4473-8312-F0C4656BF72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BD6F32F6-FAE5-4474-B5F3-4B633D5E0E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18521C3F-9F7D-4975-AFEE-4200A8C3482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FA09A3B7-4649-4938-9BBD-464D5C9C9A94}"/>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013F54ED-F74F-422E-807C-C0DDE1939EB0}"/>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25DA1713-36B6-449E-9209-2C069C5877D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D2FE4CD0-D47F-4386-A40A-09D7EBDFD75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11A08BAF-B76D-445C-AAD3-25F8E1864A3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666EEFD9-BD8E-48C1-8FA2-4C830EC4F760}"/>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90732EEF-452B-473D-9984-12AFD9A850E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C57B0018-DFE4-47AA-9D6E-39116EA1707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C946C485-7E3C-4178-BC67-BFCB24C4C55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4AB36ED9-0BE0-4857-8AEE-C8C0C003C255}"/>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D188BFE4-07E8-4667-8A41-A9132B08CD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7125A420-1E75-4032-9B7D-745E6790A2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C982976D-3D01-4692-B9A0-A0455E3EEDF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3562DB1D-9052-45E2-B925-C008DCD84A2F}"/>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FA7EC3D4-1486-45B5-BD45-7A55335AC35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C3D58477-93EE-4E07-A3F6-59FE6944DED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6D730235-E603-4AB6-90F0-FFA49188297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50472280-E00F-4825-B8C8-AD873DA35A51}"/>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51B99B6A-553A-4408-A029-1446A25B45D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E11FC10A-3011-4B23-9931-B86969F6118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CED68299-1B00-4728-8E7E-BD6F136C2DC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58D871D7-8006-47B2-99BF-A7D872A1E256}"/>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A8E4314C-A080-4EF2-9CA0-12CDB50DE092}"/>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1F3B48A4-871C-41DA-BD67-C07074E67C40}"/>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91E61E92-17B2-45F2-A868-7ABAAB1FFE6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DDC13D0D-BCCA-49E0-B83B-81A863C7B97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838A4821-B2E7-47A5-AF0B-494B48970DC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F541F5E3-A032-4DB5-A17E-26C8164721CA}"/>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B6421210-F402-4E2C-AF10-FC889958C8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D186BCFF-2054-4290-893F-63AF3F93EE1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D934C477-D24D-4D56-83B4-AC8EB6A7106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400C6A72-9538-42F8-AC0F-6618CC99F5D2}"/>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4AF95B87-2792-45E5-98EF-78C48BD2222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DBC05679-265F-44AF-943C-11284F1BD5D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84DEBF8D-64C0-480C-BDFF-5CC9022080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BFF6BF5A-705E-4DD4-B56C-D23DEAB44905}"/>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AE972AE7-7D2E-4470-A33D-768067AFA42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535BD853-5A20-4766-BB53-5F751C18A83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52BBB1AA-CEBB-4CBC-8B64-EE092768B7D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6E471425-583F-42FB-B4A6-93361B616809}"/>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EA96CBA9-2A01-47CC-886B-0F9BAA51E1B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CEFF0D37-588B-4EE0-925B-DB57CD724B3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84D06D2B-0B06-4B3C-BB50-3FE69B27F46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72B9AA09-EC11-4CC3-B562-284B9435C97D}"/>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C32D0E90-A87E-4A63-A724-965983022F50}"/>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8F17842F-1F06-480A-A4D5-4D9604B9482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F0911235-5E20-497F-A7EA-4784D721494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FCCF2CD4-13C5-43C6-8354-D3FD5F979B6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AE06D8B4-ECE6-443E-B930-E1C7B69DEAE4}"/>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03D2C9CE-1FBC-4478-8AA2-C25D7F68F06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385E11BC-0A25-4EB1-A6CD-280CB3A6E62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A4AB5384-5D8A-4E37-833B-7B45D572A24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CF617473-7DCB-4460-A534-B87FDADD1BA2}"/>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C12E8BA4-34B8-4B9B-8C00-74ED11715B1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F70DF9D6-9751-4E47-AE57-BC4A1814D1F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B48C00EE-C86A-466B-85F1-A384E1FF324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5A38CDBA-4C4D-41EB-A9EA-360E59E085DD}"/>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999081ED-817E-4D6C-9A2F-E8B8F3E95D8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E6DC538E-AE80-4973-8C97-91EE283F277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B453916B-7701-4B1E-9861-18EF7E2FC7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1EEB510B-854A-4FBB-937A-01F934713772}"/>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F2626EF5-3B9C-46BB-9A10-E92C1F8857B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04B09340-60F5-478F-9B31-B75CEA9478A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03055BB3-A9C4-45BC-9C92-572866D6342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41AD1BDA-02B0-4442-AB03-B9E1F5A3E02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41A284C3-D3D5-40F6-A0B7-8D8FB487B22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F1265DEA-75F9-4D85-835B-9ACDB46D4CB6}"/>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CA96FF5B-9EFB-4C4B-8BEF-2002918E0A54}"/>
              </a:ext>
            </a:extLst>
          </p:cNvPr>
          <p:cNvSpPr txBox="1"/>
          <p:nvPr/>
        </p:nvSpPr>
        <p:spPr>
          <a:xfrm>
            <a:off x="1427733" y="265164"/>
            <a:ext cx="7884851" cy="646331"/>
          </a:xfrm>
          <a:prstGeom prst="rect">
            <a:avLst/>
          </a:prstGeom>
          <a:noFill/>
        </p:spPr>
        <p:txBody>
          <a:bodyPr wrap="none" rtlCol="0">
            <a:spAutoFit/>
          </a:bodyPr>
          <a:lstStyle/>
          <a:p>
            <a:r>
              <a:rPr lang="en-GB" sz="3600" dirty="0"/>
              <a:t>How does the terrestrial telescope work?</a:t>
            </a:r>
          </a:p>
        </p:txBody>
      </p:sp>
      <p:sp>
        <p:nvSpPr>
          <p:cNvPr id="140" name="Znak plus 139">
            <a:extLst>
              <a:ext uri="{FF2B5EF4-FFF2-40B4-BE49-F238E27FC236}">
                <a16:creationId xmlns:a16="http://schemas.microsoft.com/office/drawing/2014/main" id="{A52B84C0-0EF5-4483-AFFA-A47859089BD4}"/>
              </a:ext>
            </a:extLst>
          </p:cNvPr>
          <p:cNvSpPr/>
          <p:nvPr/>
        </p:nvSpPr>
        <p:spPr>
          <a:xfrm>
            <a:off x="4773000" y="3073167"/>
            <a:ext cx="360000" cy="360000"/>
          </a:xfrm>
          <a:prstGeom prst="mathPlus">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TextovéPole 151">
            <a:extLst>
              <a:ext uri="{FF2B5EF4-FFF2-40B4-BE49-F238E27FC236}">
                <a16:creationId xmlns:a16="http://schemas.microsoft.com/office/drawing/2014/main" id="{F0B70492-EAF0-4E07-8CA8-4B80E96BA35C}"/>
              </a:ext>
            </a:extLst>
          </p:cNvPr>
          <p:cNvSpPr txBox="1"/>
          <p:nvPr/>
        </p:nvSpPr>
        <p:spPr>
          <a:xfrm>
            <a:off x="637798" y="1414643"/>
            <a:ext cx="8886483" cy="830997"/>
          </a:xfrm>
          <a:prstGeom prst="rect">
            <a:avLst/>
          </a:prstGeom>
          <a:noFill/>
        </p:spPr>
        <p:txBody>
          <a:bodyPr wrap="square" rtlCol="0">
            <a:spAutoFit/>
          </a:bodyPr>
          <a:lstStyle/>
          <a:p>
            <a:r>
              <a:rPr lang="en-GB" sz="1600" dirty="0"/>
              <a:t>This is the simplest terrestrial telescope. The image is inverted as compared to the Keplerian telescope, which is better for observing objects on the Earth‘s surface. It is in fact a Keplerian telescope with an additional lens that inverts the image. </a:t>
            </a:r>
          </a:p>
        </p:txBody>
      </p:sp>
      <p:grpSp>
        <p:nvGrpSpPr>
          <p:cNvPr id="126" name="Skupina 125">
            <a:extLst>
              <a:ext uri="{FF2B5EF4-FFF2-40B4-BE49-F238E27FC236}">
                <a16:creationId xmlns:a16="http://schemas.microsoft.com/office/drawing/2014/main" id="{266550EC-0E15-47B9-B5E0-65FA76582D1A}"/>
              </a:ext>
            </a:extLst>
          </p:cNvPr>
          <p:cNvGrpSpPr/>
          <p:nvPr/>
        </p:nvGrpSpPr>
        <p:grpSpPr>
          <a:xfrm>
            <a:off x="1329116" y="4403359"/>
            <a:ext cx="7247767" cy="1761264"/>
            <a:chOff x="1240150" y="4283387"/>
            <a:chExt cx="7247767" cy="1761264"/>
          </a:xfrm>
        </p:grpSpPr>
        <p:cxnSp>
          <p:nvCxnSpPr>
            <p:cNvPr id="165" name="Přímá spojnice 164">
              <a:extLst>
                <a:ext uri="{FF2B5EF4-FFF2-40B4-BE49-F238E27FC236}">
                  <a16:creationId xmlns:a16="http://schemas.microsoft.com/office/drawing/2014/main" id="{DC9785E4-94FA-4B31-A30F-5BA4C5E2955D}"/>
                </a:ext>
              </a:extLst>
            </p:cNvPr>
            <p:cNvCxnSpPr>
              <a:cxnSpLocks/>
            </p:cNvCxnSpPr>
            <p:nvPr/>
          </p:nvCxnSpPr>
          <p:spPr>
            <a:xfrm>
              <a:off x="4244370" y="474407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81" name="Přímá spojnice 180">
              <a:extLst>
                <a:ext uri="{FF2B5EF4-FFF2-40B4-BE49-F238E27FC236}">
                  <a16:creationId xmlns:a16="http://schemas.microsoft.com/office/drawing/2014/main" id="{3F60921C-DB0A-4EFD-8C30-2513907E9D98}"/>
                </a:ext>
              </a:extLst>
            </p:cNvPr>
            <p:cNvCxnSpPr>
              <a:cxnSpLocks/>
            </p:cNvCxnSpPr>
            <p:nvPr/>
          </p:nvCxnSpPr>
          <p:spPr>
            <a:xfrm>
              <a:off x="6860267" y="472815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5" name="Přímá spojnice 154">
              <a:extLst>
                <a:ext uri="{FF2B5EF4-FFF2-40B4-BE49-F238E27FC236}">
                  <a16:creationId xmlns:a16="http://schemas.microsoft.com/office/drawing/2014/main" id="{BDC100AF-195F-4C9A-AA32-2D45ADB9D8DA}"/>
                </a:ext>
              </a:extLst>
            </p:cNvPr>
            <p:cNvCxnSpPr>
              <a:cxnSpLocks/>
            </p:cNvCxnSpPr>
            <p:nvPr/>
          </p:nvCxnSpPr>
          <p:spPr>
            <a:xfrm>
              <a:off x="1402773" y="5192474"/>
              <a:ext cx="6569300"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91" name="Přímá spojnice 190">
              <a:extLst>
                <a:ext uri="{FF2B5EF4-FFF2-40B4-BE49-F238E27FC236}">
                  <a16:creationId xmlns:a16="http://schemas.microsoft.com/office/drawing/2014/main" id="{BCEB7178-7CFF-4759-B826-FE68CA21A7A4}"/>
                </a:ext>
              </a:extLst>
            </p:cNvPr>
            <p:cNvCxnSpPr>
              <a:cxnSpLocks/>
            </p:cNvCxnSpPr>
            <p:nvPr/>
          </p:nvCxnSpPr>
          <p:spPr>
            <a:xfrm flipH="1">
              <a:off x="5547480" y="5093591"/>
              <a:ext cx="1962261" cy="31447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2" name="Přímá spojnice 191">
              <a:extLst>
                <a:ext uri="{FF2B5EF4-FFF2-40B4-BE49-F238E27FC236}">
                  <a16:creationId xmlns:a16="http://schemas.microsoft.com/office/drawing/2014/main" id="{EEA9F582-0263-47DF-8628-E2E0B9BE3BA8}"/>
                </a:ext>
              </a:extLst>
            </p:cNvPr>
            <p:cNvCxnSpPr>
              <a:cxnSpLocks/>
            </p:cNvCxnSpPr>
            <p:nvPr/>
          </p:nvCxnSpPr>
          <p:spPr>
            <a:xfrm flipH="1">
              <a:off x="5547479" y="5144637"/>
              <a:ext cx="1968989" cy="15122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3" name="Přímá spojnice 192">
              <a:extLst>
                <a:ext uri="{FF2B5EF4-FFF2-40B4-BE49-F238E27FC236}">
                  <a16:creationId xmlns:a16="http://schemas.microsoft.com/office/drawing/2014/main" id="{E1718B3D-FD44-46B4-AC18-C45DCC5C91B5}"/>
                </a:ext>
              </a:extLst>
            </p:cNvPr>
            <p:cNvCxnSpPr>
              <a:cxnSpLocks/>
            </p:cNvCxnSpPr>
            <p:nvPr/>
          </p:nvCxnSpPr>
          <p:spPr>
            <a:xfrm flipH="1" flipV="1">
              <a:off x="5547479" y="5094114"/>
              <a:ext cx="1970222" cy="1654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4" name="Přímá spojnice 193">
              <a:extLst>
                <a:ext uri="{FF2B5EF4-FFF2-40B4-BE49-F238E27FC236}">
                  <a16:creationId xmlns:a16="http://schemas.microsoft.com/office/drawing/2014/main" id="{23D36EA0-873E-4F2F-A54C-71A40253195C}"/>
                </a:ext>
              </a:extLst>
            </p:cNvPr>
            <p:cNvCxnSpPr>
              <a:cxnSpLocks/>
            </p:cNvCxnSpPr>
            <p:nvPr/>
          </p:nvCxnSpPr>
          <p:spPr>
            <a:xfrm flipH="1" flipV="1">
              <a:off x="5554206" y="5000937"/>
              <a:ext cx="1959254" cy="30731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Přímá spojnice se šipkou 155">
              <a:extLst>
                <a:ext uri="{FF2B5EF4-FFF2-40B4-BE49-F238E27FC236}">
                  <a16:creationId xmlns:a16="http://schemas.microsoft.com/office/drawing/2014/main" id="{32532E87-0D8C-4182-BA11-9E528989912F}"/>
                </a:ext>
              </a:extLst>
            </p:cNvPr>
            <p:cNvCxnSpPr/>
            <p:nvPr/>
          </p:nvCxnSpPr>
          <p:spPr>
            <a:xfrm>
              <a:off x="2444370" y="4562474"/>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Přímá spojnice 156">
              <a:extLst>
                <a:ext uri="{FF2B5EF4-FFF2-40B4-BE49-F238E27FC236}">
                  <a16:creationId xmlns:a16="http://schemas.microsoft.com/office/drawing/2014/main" id="{E6704119-569E-4F85-BDB6-97513EBDE4B1}"/>
                </a:ext>
              </a:extLst>
            </p:cNvPr>
            <p:cNvCxnSpPr>
              <a:cxnSpLocks/>
            </p:cNvCxnSpPr>
            <p:nvPr/>
          </p:nvCxnSpPr>
          <p:spPr>
            <a:xfrm>
              <a:off x="1402773" y="4881214"/>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Přímá spojnice 157">
              <a:extLst>
                <a:ext uri="{FF2B5EF4-FFF2-40B4-BE49-F238E27FC236}">
                  <a16:creationId xmlns:a16="http://schemas.microsoft.com/office/drawing/2014/main" id="{A2BED230-3540-4969-AB96-0D42F318EE7F}"/>
                </a:ext>
              </a:extLst>
            </p:cNvPr>
            <p:cNvCxnSpPr>
              <a:cxnSpLocks/>
            </p:cNvCxnSpPr>
            <p:nvPr/>
          </p:nvCxnSpPr>
          <p:spPr>
            <a:xfrm>
              <a:off x="1402773" y="5041463"/>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Přímá spojnice 158">
              <a:extLst>
                <a:ext uri="{FF2B5EF4-FFF2-40B4-BE49-F238E27FC236}">
                  <a16:creationId xmlns:a16="http://schemas.microsoft.com/office/drawing/2014/main" id="{B8072080-FB6A-4AF1-A492-9C0CF7DE2711}"/>
                </a:ext>
              </a:extLst>
            </p:cNvPr>
            <p:cNvCxnSpPr>
              <a:cxnSpLocks/>
            </p:cNvCxnSpPr>
            <p:nvPr/>
          </p:nvCxnSpPr>
          <p:spPr>
            <a:xfrm>
              <a:off x="1402773" y="5337762"/>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Přímá spojnice 159">
              <a:extLst>
                <a:ext uri="{FF2B5EF4-FFF2-40B4-BE49-F238E27FC236}">
                  <a16:creationId xmlns:a16="http://schemas.microsoft.com/office/drawing/2014/main" id="{9CD48388-6EBF-4AE0-B7EE-7127BD9E1731}"/>
                </a:ext>
              </a:extLst>
            </p:cNvPr>
            <p:cNvCxnSpPr>
              <a:cxnSpLocks/>
            </p:cNvCxnSpPr>
            <p:nvPr/>
          </p:nvCxnSpPr>
          <p:spPr>
            <a:xfrm>
              <a:off x="1402773" y="548754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Přímá spojnice 160">
              <a:extLst>
                <a:ext uri="{FF2B5EF4-FFF2-40B4-BE49-F238E27FC236}">
                  <a16:creationId xmlns:a16="http://schemas.microsoft.com/office/drawing/2014/main" id="{5732B9E7-A88A-426D-BE6D-C192379912BC}"/>
                </a:ext>
              </a:extLst>
            </p:cNvPr>
            <p:cNvCxnSpPr>
              <a:cxnSpLocks/>
            </p:cNvCxnSpPr>
            <p:nvPr/>
          </p:nvCxnSpPr>
          <p:spPr>
            <a:xfrm>
              <a:off x="2444370" y="4881214"/>
              <a:ext cx="3103109" cy="5268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372B214E-A43B-4E81-BC00-1001CC026880}"/>
                </a:ext>
              </a:extLst>
            </p:cNvPr>
            <p:cNvCxnSpPr>
              <a:cxnSpLocks/>
            </p:cNvCxnSpPr>
            <p:nvPr/>
          </p:nvCxnSpPr>
          <p:spPr>
            <a:xfrm>
              <a:off x="2444370" y="5041463"/>
              <a:ext cx="3103109" cy="2611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DDA2D610-C091-482B-BF27-53147F3715CF}"/>
                </a:ext>
              </a:extLst>
            </p:cNvPr>
            <p:cNvCxnSpPr>
              <a:cxnSpLocks/>
            </p:cNvCxnSpPr>
            <p:nvPr/>
          </p:nvCxnSpPr>
          <p:spPr>
            <a:xfrm flipV="1">
              <a:off x="2401681" y="5094114"/>
              <a:ext cx="3145798" cy="2449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Přímá spojnice 163">
              <a:extLst>
                <a:ext uri="{FF2B5EF4-FFF2-40B4-BE49-F238E27FC236}">
                  <a16:creationId xmlns:a16="http://schemas.microsoft.com/office/drawing/2014/main" id="{DBE12550-B1B7-435F-8DE5-079D42BF218B}"/>
                </a:ext>
              </a:extLst>
            </p:cNvPr>
            <p:cNvCxnSpPr>
              <a:cxnSpLocks/>
            </p:cNvCxnSpPr>
            <p:nvPr/>
          </p:nvCxnSpPr>
          <p:spPr>
            <a:xfrm flipV="1">
              <a:off x="2401681" y="5000937"/>
              <a:ext cx="3152525" cy="4866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Přímá spojnice se šipkou 166">
              <a:extLst>
                <a:ext uri="{FF2B5EF4-FFF2-40B4-BE49-F238E27FC236}">
                  <a16:creationId xmlns:a16="http://schemas.microsoft.com/office/drawing/2014/main" id="{73D38090-0751-4BEB-A4F7-D47823F8E631}"/>
                </a:ext>
              </a:extLst>
            </p:cNvPr>
            <p:cNvCxnSpPr/>
            <p:nvPr/>
          </p:nvCxnSpPr>
          <p:spPr>
            <a:xfrm flipH="1">
              <a:off x="5553317" y="4562474"/>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Přímá spojnice 167">
              <a:extLst>
                <a:ext uri="{FF2B5EF4-FFF2-40B4-BE49-F238E27FC236}">
                  <a16:creationId xmlns:a16="http://schemas.microsoft.com/office/drawing/2014/main" id="{E8EBACC2-0AF2-4152-8E5B-414AACF751DA}"/>
                </a:ext>
              </a:extLst>
            </p:cNvPr>
            <p:cNvCxnSpPr>
              <a:cxnSpLocks/>
            </p:cNvCxnSpPr>
            <p:nvPr/>
          </p:nvCxnSpPr>
          <p:spPr>
            <a:xfrm flipH="1">
              <a:off x="7505901" y="5095355"/>
              <a:ext cx="46617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Přímá spojnice 168">
              <a:extLst>
                <a:ext uri="{FF2B5EF4-FFF2-40B4-BE49-F238E27FC236}">
                  <a16:creationId xmlns:a16="http://schemas.microsoft.com/office/drawing/2014/main" id="{3A89EA5A-ACFD-4D57-800B-DF7C52B3463D}"/>
                </a:ext>
              </a:extLst>
            </p:cNvPr>
            <p:cNvCxnSpPr>
              <a:cxnSpLocks/>
            </p:cNvCxnSpPr>
            <p:nvPr/>
          </p:nvCxnSpPr>
          <p:spPr>
            <a:xfrm flipH="1">
              <a:off x="7505902" y="5149714"/>
              <a:ext cx="466171"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Přímá spojnice 169">
              <a:extLst>
                <a:ext uri="{FF2B5EF4-FFF2-40B4-BE49-F238E27FC236}">
                  <a16:creationId xmlns:a16="http://schemas.microsoft.com/office/drawing/2014/main" id="{CC8D5C49-6991-4C9B-BF58-552D5694752B}"/>
                </a:ext>
              </a:extLst>
            </p:cNvPr>
            <p:cNvCxnSpPr>
              <a:cxnSpLocks/>
            </p:cNvCxnSpPr>
            <p:nvPr/>
          </p:nvCxnSpPr>
          <p:spPr>
            <a:xfrm flipH="1">
              <a:off x="7508690" y="5259561"/>
              <a:ext cx="46338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Přímá spojnice 170">
              <a:extLst>
                <a:ext uri="{FF2B5EF4-FFF2-40B4-BE49-F238E27FC236}">
                  <a16:creationId xmlns:a16="http://schemas.microsoft.com/office/drawing/2014/main" id="{3214F300-EE60-449E-9100-9EEA2A290800}"/>
                </a:ext>
              </a:extLst>
            </p:cNvPr>
            <p:cNvCxnSpPr>
              <a:cxnSpLocks/>
            </p:cNvCxnSpPr>
            <p:nvPr/>
          </p:nvCxnSpPr>
          <p:spPr>
            <a:xfrm flipH="1">
              <a:off x="7505901" y="5308255"/>
              <a:ext cx="46617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2" name="Levá složená závorka 171">
              <a:extLst>
                <a:ext uri="{FF2B5EF4-FFF2-40B4-BE49-F238E27FC236}">
                  <a16:creationId xmlns:a16="http://schemas.microsoft.com/office/drawing/2014/main" id="{65783C69-0C6B-4516-9404-A4BA02B8BFE0}"/>
                </a:ext>
              </a:extLst>
            </p:cNvPr>
            <p:cNvSpPr/>
            <p:nvPr/>
          </p:nvSpPr>
          <p:spPr>
            <a:xfrm rot="5400000" flipH="1">
              <a:off x="4465644" y="5101523"/>
              <a:ext cx="216011" cy="656546"/>
            </a:xfrm>
            <a:prstGeom prst="leftBrace">
              <a:avLst>
                <a:gd name="adj1" fmla="val 41026"/>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3" name="Levá složená závorka 172">
              <a:extLst>
                <a:ext uri="{FF2B5EF4-FFF2-40B4-BE49-F238E27FC236}">
                  <a16:creationId xmlns:a16="http://schemas.microsoft.com/office/drawing/2014/main" id="{16655104-2BBF-4092-A261-E4374D337220}"/>
                </a:ext>
              </a:extLst>
            </p:cNvPr>
            <p:cNvSpPr/>
            <p:nvPr/>
          </p:nvSpPr>
          <p:spPr>
            <a:xfrm rot="5400000" flipH="1">
              <a:off x="3240130" y="4741081"/>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4" name="TextovéPole 173">
              <a:extLst>
                <a:ext uri="{FF2B5EF4-FFF2-40B4-BE49-F238E27FC236}">
                  <a16:creationId xmlns:a16="http://schemas.microsoft.com/office/drawing/2014/main" id="{75817961-002C-45BF-B609-A59EC5E59361}"/>
                </a:ext>
              </a:extLst>
            </p:cNvPr>
            <p:cNvSpPr txBox="1"/>
            <p:nvPr/>
          </p:nvSpPr>
          <p:spPr>
            <a:xfrm>
              <a:off x="2923507" y="5762638"/>
              <a:ext cx="622286" cy="276999"/>
            </a:xfrm>
            <a:prstGeom prst="rect">
              <a:avLst/>
            </a:prstGeom>
            <a:noFill/>
          </p:spPr>
          <p:txBody>
            <a:bodyPr wrap="none" rtlCol="0">
              <a:spAutoFit/>
            </a:bodyPr>
            <a:lstStyle/>
            <a:p>
              <a:r>
                <a:rPr lang="en-GB" sz="1200" i="1"/>
                <a:t>f</a:t>
              </a:r>
              <a:r>
                <a:rPr lang="en-GB" sz="1200" i="1" baseline="-25000"/>
                <a:t>Objective</a:t>
              </a:r>
            </a:p>
          </p:txBody>
        </p:sp>
        <p:sp>
          <p:nvSpPr>
            <p:cNvPr id="175" name="TextovéPole 174">
              <a:extLst>
                <a:ext uri="{FF2B5EF4-FFF2-40B4-BE49-F238E27FC236}">
                  <a16:creationId xmlns:a16="http://schemas.microsoft.com/office/drawing/2014/main" id="{AFE7776B-1A44-49B6-B12D-4C00B1B4E534}"/>
                </a:ext>
              </a:extLst>
            </p:cNvPr>
            <p:cNvSpPr txBox="1"/>
            <p:nvPr/>
          </p:nvSpPr>
          <p:spPr>
            <a:xfrm>
              <a:off x="6916019" y="5757572"/>
              <a:ext cx="593624" cy="276999"/>
            </a:xfrm>
            <a:prstGeom prst="rect">
              <a:avLst/>
            </a:prstGeom>
            <a:noFill/>
          </p:spPr>
          <p:txBody>
            <a:bodyPr wrap="none" rtlCol="0">
              <a:spAutoFit/>
            </a:bodyPr>
            <a:lstStyle/>
            <a:p>
              <a:r>
                <a:rPr lang="en-GB" sz="1200" i="1"/>
                <a:t>f</a:t>
              </a:r>
              <a:r>
                <a:rPr lang="en-GB" sz="1200" i="1" baseline="-25000"/>
                <a:t>Eyepiece</a:t>
              </a:r>
            </a:p>
          </p:txBody>
        </p:sp>
        <p:sp>
          <p:nvSpPr>
            <p:cNvPr id="176" name="TextovéPole 175">
              <a:extLst>
                <a:ext uri="{FF2B5EF4-FFF2-40B4-BE49-F238E27FC236}">
                  <a16:creationId xmlns:a16="http://schemas.microsoft.com/office/drawing/2014/main" id="{D56BA79F-A3C4-4644-91F5-A5E05E4D0F85}"/>
                </a:ext>
              </a:extLst>
            </p:cNvPr>
            <p:cNvSpPr txBox="1"/>
            <p:nvPr/>
          </p:nvSpPr>
          <p:spPr>
            <a:xfrm>
              <a:off x="2090180" y="4309634"/>
              <a:ext cx="777905" cy="276999"/>
            </a:xfrm>
            <a:prstGeom prst="rect">
              <a:avLst/>
            </a:prstGeom>
            <a:noFill/>
          </p:spPr>
          <p:txBody>
            <a:bodyPr wrap="none" rtlCol="0">
              <a:spAutoFit/>
            </a:bodyPr>
            <a:lstStyle/>
            <a:p>
              <a:r>
                <a:rPr lang="en-GB" sz="1200"/>
                <a:t>Objective</a:t>
              </a:r>
            </a:p>
          </p:txBody>
        </p:sp>
        <p:sp>
          <p:nvSpPr>
            <p:cNvPr id="177" name="TextovéPole 176">
              <a:extLst>
                <a:ext uri="{FF2B5EF4-FFF2-40B4-BE49-F238E27FC236}">
                  <a16:creationId xmlns:a16="http://schemas.microsoft.com/office/drawing/2014/main" id="{2C44F581-9C54-4186-BDBF-F1E8C2CC5E38}"/>
                </a:ext>
              </a:extLst>
            </p:cNvPr>
            <p:cNvSpPr txBox="1"/>
            <p:nvPr/>
          </p:nvSpPr>
          <p:spPr>
            <a:xfrm>
              <a:off x="7206940" y="4283387"/>
              <a:ext cx="735458" cy="276999"/>
            </a:xfrm>
            <a:prstGeom prst="rect">
              <a:avLst/>
            </a:prstGeom>
            <a:noFill/>
          </p:spPr>
          <p:txBody>
            <a:bodyPr wrap="none" rtlCol="0">
              <a:spAutoFit/>
            </a:bodyPr>
            <a:lstStyle/>
            <a:p>
              <a:r>
                <a:rPr lang="en-GB" sz="1200"/>
                <a:t>Eyepiece</a:t>
              </a:r>
            </a:p>
          </p:txBody>
        </p:sp>
        <p:sp>
          <p:nvSpPr>
            <p:cNvPr id="178" name="Levá složená závorka 177">
              <a:extLst>
                <a:ext uri="{FF2B5EF4-FFF2-40B4-BE49-F238E27FC236}">
                  <a16:creationId xmlns:a16="http://schemas.microsoft.com/office/drawing/2014/main" id="{93B9C24A-BD0C-4923-A68C-8F0A1DBD0976}"/>
                </a:ext>
              </a:extLst>
            </p:cNvPr>
            <p:cNvSpPr/>
            <p:nvPr/>
          </p:nvSpPr>
          <p:spPr>
            <a:xfrm rot="5400000" flipH="1">
              <a:off x="5124360" y="5101279"/>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9" name="Levá složená závorka 178">
              <a:extLst>
                <a:ext uri="{FF2B5EF4-FFF2-40B4-BE49-F238E27FC236}">
                  <a16:creationId xmlns:a16="http://schemas.microsoft.com/office/drawing/2014/main" id="{EC920FD5-37A2-4172-80D8-DE14B3CFA0B6}"/>
                </a:ext>
              </a:extLst>
            </p:cNvPr>
            <p:cNvSpPr/>
            <p:nvPr/>
          </p:nvSpPr>
          <p:spPr>
            <a:xfrm rot="5400000" flipH="1">
              <a:off x="5780018" y="5099860"/>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0" name="Levá složená závorka 179">
              <a:extLst>
                <a:ext uri="{FF2B5EF4-FFF2-40B4-BE49-F238E27FC236}">
                  <a16:creationId xmlns:a16="http://schemas.microsoft.com/office/drawing/2014/main" id="{B5CFE2A3-C6FE-479A-8876-9B5A8FAFA969}"/>
                </a:ext>
              </a:extLst>
            </p:cNvPr>
            <p:cNvSpPr/>
            <p:nvPr/>
          </p:nvSpPr>
          <p:spPr>
            <a:xfrm rot="5400000" flipH="1">
              <a:off x="6430421" y="5099860"/>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2" name="Levá složená závorka 181">
              <a:extLst>
                <a:ext uri="{FF2B5EF4-FFF2-40B4-BE49-F238E27FC236}">
                  <a16:creationId xmlns:a16="http://schemas.microsoft.com/office/drawing/2014/main" id="{B0518961-1556-4DAD-9C8C-657CC9A5D2D5}"/>
                </a:ext>
              </a:extLst>
            </p:cNvPr>
            <p:cNvSpPr/>
            <p:nvPr/>
          </p:nvSpPr>
          <p:spPr>
            <a:xfrm rot="5400000" flipH="1">
              <a:off x="7083086" y="5307826"/>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83" name="Přímá spojnice se šipkou 182">
              <a:extLst>
                <a:ext uri="{FF2B5EF4-FFF2-40B4-BE49-F238E27FC236}">
                  <a16:creationId xmlns:a16="http://schemas.microsoft.com/office/drawing/2014/main" id="{4DC770B1-F581-4B9D-936E-E46F142D614E}"/>
                </a:ext>
              </a:extLst>
            </p:cNvPr>
            <p:cNvCxnSpPr/>
            <p:nvPr/>
          </p:nvCxnSpPr>
          <p:spPr>
            <a:xfrm flipH="1">
              <a:off x="7515580" y="4562474"/>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5" name="Grafický objekt 184" descr="Les">
              <a:extLst>
                <a:ext uri="{FF2B5EF4-FFF2-40B4-BE49-F238E27FC236}">
                  <a16:creationId xmlns:a16="http://schemas.microsoft.com/office/drawing/2014/main" id="{C474A829-64D7-4D6A-8E99-30046AE95F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0150" y="4644717"/>
              <a:ext cx="914400" cy="914400"/>
            </a:xfrm>
            <a:prstGeom prst="rect">
              <a:avLst/>
            </a:prstGeom>
          </p:spPr>
        </p:pic>
        <p:pic>
          <p:nvPicPr>
            <p:cNvPr id="186" name="Grafický objekt 185" descr="Les">
              <a:extLst>
                <a:ext uri="{FF2B5EF4-FFF2-40B4-BE49-F238E27FC236}">
                  <a16:creationId xmlns:a16="http://schemas.microsoft.com/office/drawing/2014/main" id="{E5A8948D-1DFA-432D-B215-60C92505CEF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9450" y="5083348"/>
              <a:ext cx="228579" cy="228579"/>
            </a:xfrm>
            <a:prstGeom prst="rect">
              <a:avLst/>
            </a:prstGeom>
          </p:spPr>
        </p:pic>
        <p:sp>
          <p:nvSpPr>
            <p:cNvPr id="203" name="TextovéPole 202">
              <a:extLst>
                <a:ext uri="{FF2B5EF4-FFF2-40B4-BE49-F238E27FC236}">
                  <a16:creationId xmlns:a16="http://schemas.microsoft.com/office/drawing/2014/main" id="{FEECEB0D-D3E5-4D11-8A64-411AF7053CC3}"/>
                </a:ext>
              </a:extLst>
            </p:cNvPr>
            <p:cNvSpPr txBox="1"/>
            <p:nvPr/>
          </p:nvSpPr>
          <p:spPr>
            <a:xfrm>
              <a:off x="4423996" y="5767652"/>
              <a:ext cx="947503" cy="276999"/>
            </a:xfrm>
            <a:prstGeom prst="rect">
              <a:avLst/>
            </a:prstGeom>
            <a:noFill/>
          </p:spPr>
          <p:txBody>
            <a:bodyPr wrap="none" rtlCol="0">
              <a:spAutoFit/>
            </a:bodyPr>
            <a:lstStyle/>
            <a:p>
              <a:r>
                <a:rPr lang="en-GB" sz="1200" i="1"/>
                <a:t>2×f</a:t>
              </a:r>
              <a:r>
                <a:rPr lang="en-GB" sz="1200" i="1" baseline="-25000"/>
                <a:t>Inverting lens</a:t>
              </a:r>
            </a:p>
          </p:txBody>
        </p:sp>
        <p:sp>
          <p:nvSpPr>
            <p:cNvPr id="204" name="TextovéPole 203">
              <a:extLst>
                <a:ext uri="{FF2B5EF4-FFF2-40B4-BE49-F238E27FC236}">
                  <a16:creationId xmlns:a16="http://schemas.microsoft.com/office/drawing/2014/main" id="{A5086165-0224-49EB-9A2F-24B7C48DB07E}"/>
                </a:ext>
              </a:extLst>
            </p:cNvPr>
            <p:cNvSpPr txBox="1"/>
            <p:nvPr/>
          </p:nvSpPr>
          <p:spPr>
            <a:xfrm>
              <a:off x="5729013" y="5762638"/>
              <a:ext cx="947503" cy="276999"/>
            </a:xfrm>
            <a:prstGeom prst="rect">
              <a:avLst/>
            </a:prstGeom>
            <a:noFill/>
          </p:spPr>
          <p:txBody>
            <a:bodyPr wrap="none" rtlCol="0">
              <a:spAutoFit/>
            </a:bodyPr>
            <a:lstStyle/>
            <a:p>
              <a:r>
                <a:rPr lang="en-GB" sz="1200" i="1"/>
                <a:t>2×f</a:t>
              </a:r>
              <a:r>
                <a:rPr lang="en-GB" sz="1200" i="1" baseline="-25000"/>
                <a:t>Inverting lens</a:t>
              </a:r>
            </a:p>
          </p:txBody>
        </p:sp>
        <p:sp>
          <p:nvSpPr>
            <p:cNvPr id="205" name="Levá složená závorka 204">
              <a:extLst>
                <a:ext uri="{FF2B5EF4-FFF2-40B4-BE49-F238E27FC236}">
                  <a16:creationId xmlns:a16="http://schemas.microsoft.com/office/drawing/2014/main" id="{9CD5AF01-8AEF-47E0-B239-DA3051B7212A}"/>
                </a:ext>
              </a:extLst>
            </p:cNvPr>
            <p:cNvSpPr/>
            <p:nvPr/>
          </p:nvSpPr>
          <p:spPr>
            <a:xfrm rot="5400000" flipH="1">
              <a:off x="4793287" y="4985829"/>
              <a:ext cx="212400" cy="1309437"/>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6" name="Levá složená závorka 205">
              <a:extLst>
                <a:ext uri="{FF2B5EF4-FFF2-40B4-BE49-F238E27FC236}">
                  <a16:creationId xmlns:a16="http://schemas.microsoft.com/office/drawing/2014/main" id="{F06E1267-01F2-4107-841A-09B3AFB727A2}"/>
                </a:ext>
              </a:extLst>
            </p:cNvPr>
            <p:cNvSpPr/>
            <p:nvPr/>
          </p:nvSpPr>
          <p:spPr>
            <a:xfrm rot="5400000" flipH="1">
              <a:off x="6102722" y="4991663"/>
              <a:ext cx="212400" cy="1309437"/>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08" name="Grafický objekt 207" descr="Les">
              <a:extLst>
                <a:ext uri="{FF2B5EF4-FFF2-40B4-BE49-F238E27FC236}">
                  <a16:creationId xmlns:a16="http://schemas.microsoft.com/office/drawing/2014/main" id="{5586BC26-3E5C-4CF2-BEDE-AD6E14BBD6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4118853" y="5119110"/>
              <a:ext cx="228579" cy="228579"/>
            </a:xfrm>
            <a:prstGeom prst="rect">
              <a:avLst/>
            </a:prstGeom>
          </p:spPr>
        </p:pic>
        <p:grpSp>
          <p:nvGrpSpPr>
            <p:cNvPr id="209" name="Skupina 208">
              <a:extLst>
                <a:ext uri="{FF2B5EF4-FFF2-40B4-BE49-F238E27FC236}">
                  <a16:creationId xmlns:a16="http://schemas.microsoft.com/office/drawing/2014/main" id="{037CAF04-2DC5-4F49-8DED-E585BDC818A3}"/>
                </a:ext>
              </a:extLst>
            </p:cNvPr>
            <p:cNvGrpSpPr/>
            <p:nvPr/>
          </p:nvGrpSpPr>
          <p:grpSpPr>
            <a:xfrm>
              <a:off x="7767917" y="4623617"/>
              <a:ext cx="720000" cy="1085196"/>
              <a:chOff x="8881807" y="1767048"/>
              <a:chExt cx="720000" cy="1085196"/>
            </a:xfrm>
          </p:grpSpPr>
          <p:sp>
            <p:nvSpPr>
              <p:cNvPr id="210" name="Částečný kruh 209">
                <a:extLst>
                  <a:ext uri="{FF2B5EF4-FFF2-40B4-BE49-F238E27FC236}">
                    <a16:creationId xmlns:a16="http://schemas.microsoft.com/office/drawing/2014/main" id="{8DE5B301-F894-46E2-97DD-8E75C8515940}"/>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1" name="Ovál 210">
                <a:extLst>
                  <a:ext uri="{FF2B5EF4-FFF2-40B4-BE49-F238E27FC236}">
                    <a16:creationId xmlns:a16="http://schemas.microsoft.com/office/drawing/2014/main" id="{D6024DE6-9ACF-4ACA-98C8-E8452A9AA8D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Ovál 211">
                <a:extLst>
                  <a:ext uri="{FF2B5EF4-FFF2-40B4-BE49-F238E27FC236}">
                    <a16:creationId xmlns:a16="http://schemas.microsoft.com/office/drawing/2014/main" id="{64F4AA78-9A3A-43D7-8A5E-47A5FD2AEF7A}"/>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Oblouk 212">
                <a:extLst>
                  <a:ext uri="{FF2B5EF4-FFF2-40B4-BE49-F238E27FC236}">
                    <a16:creationId xmlns:a16="http://schemas.microsoft.com/office/drawing/2014/main" id="{2FF079C0-9390-40F9-A69D-3AFBBC212822}"/>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4" name="Oblouk 213">
                <a:extLst>
                  <a:ext uri="{FF2B5EF4-FFF2-40B4-BE49-F238E27FC236}">
                    <a16:creationId xmlns:a16="http://schemas.microsoft.com/office/drawing/2014/main" id="{7FB08E4B-2F68-4905-86CC-BB77F5C14F7D}"/>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07" name="Grafický objekt 206" descr="Les">
              <a:extLst>
                <a:ext uri="{FF2B5EF4-FFF2-40B4-BE49-F238E27FC236}">
                  <a16:creationId xmlns:a16="http://schemas.microsoft.com/office/drawing/2014/main" id="{7B6C0C28-F370-4E9D-9440-DBDA68E2D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2077" y="5005276"/>
              <a:ext cx="360000" cy="360000"/>
            </a:xfrm>
            <a:prstGeom prst="rect">
              <a:avLst/>
            </a:prstGeom>
          </p:spPr>
        </p:pic>
        <p:sp>
          <p:nvSpPr>
            <p:cNvPr id="215" name="TextovéPole 214">
              <a:extLst>
                <a:ext uri="{FF2B5EF4-FFF2-40B4-BE49-F238E27FC236}">
                  <a16:creationId xmlns:a16="http://schemas.microsoft.com/office/drawing/2014/main" id="{1E7A3A77-671A-48B4-84FC-B66D970F5C96}"/>
                </a:ext>
              </a:extLst>
            </p:cNvPr>
            <p:cNvSpPr txBox="1"/>
            <p:nvPr/>
          </p:nvSpPr>
          <p:spPr>
            <a:xfrm>
              <a:off x="5061672" y="4297475"/>
              <a:ext cx="1025409" cy="276999"/>
            </a:xfrm>
            <a:prstGeom prst="rect">
              <a:avLst/>
            </a:prstGeom>
            <a:noFill/>
          </p:spPr>
          <p:txBody>
            <a:bodyPr wrap="none" rtlCol="0">
              <a:spAutoFit/>
            </a:bodyPr>
            <a:lstStyle/>
            <a:p>
              <a:r>
                <a:rPr lang="en-GB" sz="1200"/>
                <a:t>Inverting lens</a:t>
              </a:r>
            </a:p>
          </p:txBody>
        </p:sp>
      </p:grpSp>
      <p:grpSp>
        <p:nvGrpSpPr>
          <p:cNvPr id="125" name="Skupina 124">
            <a:extLst>
              <a:ext uri="{FF2B5EF4-FFF2-40B4-BE49-F238E27FC236}">
                <a16:creationId xmlns:a16="http://schemas.microsoft.com/office/drawing/2014/main" id="{5C4EC690-2861-4575-8470-A21D6A7B7ADF}"/>
              </a:ext>
            </a:extLst>
          </p:cNvPr>
          <p:cNvGrpSpPr/>
          <p:nvPr/>
        </p:nvGrpSpPr>
        <p:grpSpPr>
          <a:xfrm>
            <a:off x="5489343" y="2518042"/>
            <a:ext cx="3994330" cy="1470250"/>
            <a:chOff x="5584136" y="2756558"/>
            <a:chExt cx="3994330" cy="1470250"/>
          </a:xfrm>
        </p:grpSpPr>
        <p:cxnSp>
          <p:nvCxnSpPr>
            <p:cNvPr id="94" name="Přímá spojnice 93">
              <a:extLst>
                <a:ext uri="{FF2B5EF4-FFF2-40B4-BE49-F238E27FC236}">
                  <a16:creationId xmlns:a16="http://schemas.microsoft.com/office/drawing/2014/main" id="{71FE17B8-2796-43AB-B79E-F4F7A12E08A9}"/>
                </a:ext>
              </a:extLst>
            </p:cNvPr>
            <p:cNvCxnSpPr>
              <a:cxnSpLocks/>
              <a:stCxn id="106" idx="2"/>
            </p:cNvCxnSpPr>
            <p:nvPr/>
          </p:nvCxnSpPr>
          <p:spPr>
            <a:xfrm>
              <a:off x="5774775" y="3509258"/>
              <a:ext cx="3657994" cy="1"/>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5" name="Přímá spojnice se šipkou 94">
              <a:extLst>
                <a:ext uri="{FF2B5EF4-FFF2-40B4-BE49-F238E27FC236}">
                  <a16:creationId xmlns:a16="http://schemas.microsoft.com/office/drawing/2014/main" id="{AC354F6E-FFAB-467D-ACB9-A40DA5946E45}"/>
                </a:ext>
              </a:extLst>
            </p:cNvPr>
            <p:cNvCxnSpPr>
              <a:cxnSpLocks/>
            </p:cNvCxnSpPr>
            <p:nvPr/>
          </p:nvCxnSpPr>
          <p:spPr>
            <a:xfrm>
              <a:off x="7585045" y="3039178"/>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Přímá spojnice 95">
              <a:extLst>
                <a:ext uri="{FF2B5EF4-FFF2-40B4-BE49-F238E27FC236}">
                  <a16:creationId xmlns:a16="http://schemas.microsoft.com/office/drawing/2014/main" id="{0EA76385-47DF-4450-8217-09F461EEE25E}"/>
                </a:ext>
              </a:extLst>
            </p:cNvPr>
            <p:cNvCxnSpPr>
              <a:cxnSpLocks/>
            </p:cNvCxnSpPr>
            <p:nvPr/>
          </p:nvCxnSpPr>
          <p:spPr>
            <a:xfrm>
              <a:off x="6696018" y="306185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F7D81120-C8DC-41B0-86F7-F464A219B1A6}"/>
                </a:ext>
              </a:extLst>
            </p:cNvPr>
            <p:cNvCxnSpPr>
              <a:cxnSpLocks/>
            </p:cNvCxnSpPr>
            <p:nvPr/>
          </p:nvCxnSpPr>
          <p:spPr>
            <a:xfrm>
              <a:off x="5774984" y="306185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5A19C790-6998-4E60-A028-AD4414A57FF5}"/>
                </a:ext>
              </a:extLst>
            </p:cNvPr>
            <p:cNvCxnSpPr>
              <a:cxnSpLocks/>
            </p:cNvCxnSpPr>
            <p:nvPr/>
          </p:nvCxnSpPr>
          <p:spPr>
            <a:xfrm>
              <a:off x="8474310" y="304680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9" name="Přímá spojnice 98">
              <a:extLst>
                <a:ext uri="{FF2B5EF4-FFF2-40B4-BE49-F238E27FC236}">
                  <a16:creationId xmlns:a16="http://schemas.microsoft.com/office/drawing/2014/main" id="{80597477-F7A7-4667-80E2-1C78C46CE670}"/>
                </a:ext>
              </a:extLst>
            </p:cNvPr>
            <p:cNvCxnSpPr>
              <a:cxnSpLocks/>
            </p:cNvCxnSpPr>
            <p:nvPr/>
          </p:nvCxnSpPr>
          <p:spPr>
            <a:xfrm>
              <a:off x="9400759" y="304680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0" name="Přímá spojnice 99">
              <a:extLst>
                <a:ext uri="{FF2B5EF4-FFF2-40B4-BE49-F238E27FC236}">
                  <a16:creationId xmlns:a16="http://schemas.microsoft.com/office/drawing/2014/main" id="{2C20CF06-A1B9-419E-AA55-F95D488E393B}"/>
                </a:ext>
              </a:extLst>
            </p:cNvPr>
            <p:cNvCxnSpPr>
              <a:cxnSpLocks/>
              <a:stCxn id="106" idx="0"/>
            </p:cNvCxnSpPr>
            <p:nvPr/>
          </p:nvCxnSpPr>
          <p:spPr>
            <a:xfrm flipV="1">
              <a:off x="5774775" y="3141974"/>
              <a:ext cx="1803994" cy="728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Přímá spojnice 100">
              <a:extLst>
                <a:ext uri="{FF2B5EF4-FFF2-40B4-BE49-F238E27FC236}">
                  <a16:creationId xmlns:a16="http://schemas.microsoft.com/office/drawing/2014/main" id="{C8933FC8-029B-4B9C-823C-C2525D2ADA21}"/>
                </a:ext>
              </a:extLst>
            </p:cNvPr>
            <p:cNvCxnSpPr>
              <a:cxnSpLocks/>
              <a:endCxn id="105" idx="0"/>
            </p:cNvCxnSpPr>
            <p:nvPr/>
          </p:nvCxnSpPr>
          <p:spPr>
            <a:xfrm>
              <a:off x="7569853" y="3891976"/>
              <a:ext cx="1808916" cy="203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Přímá spojnice 101">
              <a:extLst>
                <a:ext uri="{FF2B5EF4-FFF2-40B4-BE49-F238E27FC236}">
                  <a16:creationId xmlns:a16="http://schemas.microsoft.com/office/drawing/2014/main" id="{84531F82-0A16-4320-945A-C998E06274A6}"/>
                </a:ext>
              </a:extLst>
            </p:cNvPr>
            <p:cNvCxnSpPr>
              <a:cxnSpLocks/>
              <a:stCxn id="106" idx="0"/>
            </p:cNvCxnSpPr>
            <p:nvPr/>
          </p:nvCxnSpPr>
          <p:spPr>
            <a:xfrm>
              <a:off x="5774775" y="3149258"/>
              <a:ext cx="1810270" cy="74168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Přímá spojnice 102">
              <a:extLst>
                <a:ext uri="{FF2B5EF4-FFF2-40B4-BE49-F238E27FC236}">
                  <a16:creationId xmlns:a16="http://schemas.microsoft.com/office/drawing/2014/main" id="{3D6E0D72-F74F-4F19-89BC-E996064A8F0D}"/>
                </a:ext>
              </a:extLst>
            </p:cNvPr>
            <p:cNvCxnSpPr>
              <a:cxnSpLocks/>
              <a:endCxn id="105" idx="0"/>
            </p:cNvCxnSpPr>
            <p:nvPr/>
          </p:nvCxnSpPr>
          <p:spPr>
            <a:xfrm>
              <a:off x="7569853" y="3138910"/>
              <a:ext cx="1808916" cy="75509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Přímá spojnice 103">
              <a:extLst>
                <a:ext uri="{FF2B5EF4-FFF2-40B4-BE49-F238E27FC236}">
                  <a16:creationId xmlns:a16="http://schemas.microsoft.com/office/drawing/2014/main" id="{230A5F8A-DC5C-4399-A663-3E6EA86C6F24}"/>
                </a:ext>
              </a:extLst>
            </p:cNvPr>
            <p:cNvCxnSpPr>
              <a:cxnSpLocks/>
              <a:stCxn id="106" idx="0"/>
              <a:endCxn id="105" idx="0"/>
            </p:cNvCxnSpPr>
            <p:nvPr/>
          </p:nvCxnSpPr>
          <p:spPr>
            <a:xfrm>
              <a:off x="5774775" y="3149258"/>
              <a:ext cx="3603994" cy="74474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5" name="Šipka: nahoru 104">
              <a:extLst>
                <a:ext uri="{FF2B5EF4-FFF2-40B4-BE49-F238E27FC236}">
                  <a16:creationId xmlns:a16="http://schemas.microsoft.com/office/drawing/2014/main" id="{E8E3F76A-6190-4087-AAD5-D2DF856DE377}"/>
                </a:ext>
              </a:extLst>
            </p:cNvPr>
            <p:cNvSpPr/>
            <p:nvPr/>
          </p:nvSpPr>
          <p:spPr>
            <a:xfrm flipV="1">
              <a:off x="9324769" y="3534006"/>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Šipka: nahoru 105">
              <a:extLst>
                <a:ext uri="{FF2B5EF4-FFF2-40B4-BE49-F238E27FC236}">
                  <a16:creationId xmlns:a16="http://schemas.microsoft.com/office/drawing/2014/main" id="{6A3029EB-CA63-4BD6-855E-20D9337D65CD}"/>
                </a:ext>
              </a:extLst>
            </p:cNvPr>
            <p:cNvSpPr/>
            <p:nvPr/>
          </p:nvSpPr>
          <p:spPr>
            <a:xfrm>
              <a:off x="5720775" y="3149258"/>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bdélník 142">
              <a:extLst>
                <a:ext uri="{FF2B5EF4-FFF2-40B4-BE49-F238E27FC236}">
                  <a16:creationId xmlns:a16="http://schemas.microsoft.com/office/drawing/2014/main" id="{B1445894-104E-4DDF-960D-B75FA128A17F}"/>
                </a:ext>
              </a:extLst>
            </p:cNvPr>
            <p:cNvSpPr/>
            <p:nvPr/>
          </p:nvSpPr>
          <p:spPr>
            <a:xfrm>
              <a:off x="8344458" y="3949273"/>
              <a:ext cx="231154" cy="276999"/>
            </a:xfrm>
            <a:prstGeom prst="rect">
              <a:avLst/>
            </a:prstGeom>
          </p:spPr>
          <p:txBody>
            <a:bodyPr wrap="none">
              <a:spAutoFit/>
            </a:bodyPr>
            <a:lstStyle/>
            <a:p>
              <a:r>
                <a:rPr lang="en-GB" sz="1200" i="1"/>
                <a:t>f</a:t>
              </a:r>
              <a:endParaRPr lang="en-GB" sz="1200"/>
            </a:p>
          </p:txBody>
        </p:sp>
        <p:sp>
          <p:nvSpPr>
            <p:cNvPr id="144" name="Obdélník 143">
              <a:extLst>
                <a:ext uri="{FF2B5EF4-FFF2-40B4-BE49-F238E27FC236}">
                  <a16:creationId xmlns:a16="http://schemas.microsoft.com/office/drawing/2014/main" id="{AE957412-6764-444F-8523-11EBA27BD4F8}"/>
                </a:ext>
              </a:extLst>
            </p:cNvPr>
            <p:cNvSpPr/>
            <p:nvPr/>
          </p:nvSpPr>
          <p:spPr>
            <a:xfrm>
              <a:off x="6586990" y="3945088"/>
              <a:ext cx="231154" cy="276999"/>
            </a:xfrm>
            <a:prstGeom prst="rect">
              <a:avLst/>
            </a:prstGeom>
          </p:spPr>
          <p:txBody>
            <a:bodyPr wrap="none">
              <a:spAutoFit/>
            </a:bodyPr>
            <a:lstStyle/>
            <a:p>
              <a:r>
                <a:rPr lang="en-GB" sz="1200" i="1"/>
                <a:t>f</a:t>
              </a:r>
              <a:endParaRPr lang="en-GB" sz="1200"/>
            </a:p>
          </p:txBody>
        </p:sp>
        <p:sp>
          <p:nvSpPr>
            <p:cNvPr id="145" name="Obdélník 144">
              <a:extLst>
                <a:ext uri="{FF2B5EF4-FFF2-40B4-BE49-F238E27FC236}">
                  <a16:creationId xmlns:a16="http://schemas.microsoft.com/office/drawing/2014/main" id="{201A5EEE-6BFC-4712-A0BF-436EB1921695}"/>
                </a:ext>
              </a:extLst>
            </p:cNvPr>
            <p:cNvSpPr/>
            <p:nvPr/>
          </p:nvSpPr>
          <p:spPr>
            <a:xfrm>
              <a:off x="9191822" y="3942981"/>
              <a:ext cx="386644" cy="276999"/>
            </a:xfrm>
            <a:prstGeom prst="rect">
              <a:avLst/>
            </a:prstGeom>
          </p:spPr>
          <p:txBody>
            <a:bodyPr wrap="none">
              <a:spAutoFit/>
            </a:bodyPr>
            <a:lstStyle/>
            <a:p>
              <a:r>
                <a:rPr lang="en-GB" sz="1200" i="1"/>
                <a:t>2×f</a:t>
              </a:r>
              <a:endParaRPr lang="en-GB" sz="1200"/>
            </a:p>
          </p:txBody>
        </p:sp>
        <p:sp>
          <p:nvSpPr>
            <p:cNvPr id="146" name="Obdélník 145">
              <a:extLst>
                <a:ext uri="{FF2B5EF4-FFF2-40B4-BE49-F238E27FC236}">
                  <a16:creationId xmlns:a16="http://schemas.microsoft.com/office/drawing/2014/main" id="{C12DF307-405D-422F-AF38-DC508ACB8284}"/>
                </a:ext>
              </a:extLst>
            </p:cNvPr>
            <p:cNvSpPr/>
            <p:nvPr/>
          </p:nvSpPr>
          <p:spPr>
            <a:xfrm>
              <a:off x="5584136" y="3949809"/>
              <a:ext cx="386644" cy="276999"/>
            </a:xfrm>
            <a:prstGeom prst="rect">
              <a:avLst/>
            </a:prstGeom>
          </p:spPr>
          <p:txBody>
            <a:bodyPr wrap="none">
              <a:spAutoFit/>
            </a:bodyPr>
            <a:lstStyle/>
            <a:p>
              <a:r>
                <a:rPr lang="en-GB" sz="1200" i="1"/>
                <a:t>2×f</a:t>
              </a:r>
              <a:endParaRPr lang="en-GB" sz="1200"/>
            </a:p>
          </p:txBody>
        </p:sp>
        <p:sp>
          <p:nvSpPr>
            <p:cNvPr id="217" name="TextovéPole 216">
              <a:extLst>
                <a:ext uri="{FF2B5EF4-FFF2-40B4-BE49-F238E27FC236}">
                  <a16:creationId xmlns:a16="http://schemas.microsoft.com/office/drawing/2014/main" id="{978CACF6-88AA-4C32-B662-DCD095ECB1E4}"/>
                </a:ext>
              </a:extLst>
            </p:cNvPr>
            <p:cNvSpPr txBox="1"/>
            <p:nvPr/>
          </p:nvSpPr>
          <p:spPr>
            <a:xfrm>
              <a:off x="7115497" y="2756558"/>
              <a:ext cx="958980" cy="461665"/>
            </a:xfrm>
            <a:prstGeom prst="rect">
              <a:avLst/>
            </a:prstGeom>
            <a:noFill/>
          </p:spPr>
          <p:txBody>
            <a:bodyPr wrap="none" rtlCol="0">
              <a:spAutoFit/>
            </a:bodyPr>
            <a:lstStyle/>
            <a:p>
              <a:r>
                <a:rPr lang="en-GB" sz="1200"/>
                <a:t>Convex lens </a:t>
              </a:r>
            </a:p>
            <a:p>
              <a:endParaRPr lang="en-GB" sz="1200"/>
            </a:p>
          </p:txBody>
        </p:sp>
      </p:grpSp>
      <p:pic>
        <p:nvPicPr>
          <p:cNvPr id="195" name="Grafik 193" descr="Präsentation mit Checkliste">
            <a:extLst>
              <a:ext uri="{FF2B5EF4-FFF2-40B4-BE49-F238E27FC236}">
                <a16:creationId xmlns:a16="http://schemas.microsoft.com/office/drawing/2014/main" id="{0C1A2D33-A5F1-49B2-A0B9-5B6F558AAD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607" y="207011"/>
            <a:ext cx="680400" cy="680400"/>
          </a:xfrm>
          <a:prstGeom prst="rect">
            <a:avLst/>
          </a:prstGeom>
        </p:spPr>
      </p:pic>
      <p:grpSp>
        <p:nvGrpSpPr>
          <p:cNvPr id="107" name="Skupina 106">
            <a:extLst>
              <a:ext uri="{FF2B5EF4-FFF2-40B4-BE49-F238E27FC236}">
                <a16:creationId xmlns:a16="http://schemas.microsoft.com/office/drawing/2014/main" id="{F71695C9-3BD0-47F7-BA74-2BA4CC5DE947}"/>
              </a:ext>
            </a:extLst>
          </p:cNvPr>
          <p:cNvGrpSpPr/>
          <p:nvPr/>
        </p:nvGrpSpPr>
        <p:grpSpPr>
          <a:xfrm>
            <a:off x="378438" y="2220761"/>
            <a:ext cx="4038218" cy="2064812"/>
            <a:chOff x="473231" y="2212277"/>
            <a:chExt cx="4038218" cy="2064812"/>
          </a:xfrm>
        </p:grpSpPr>
        <p:cxnSp>
          <p:nvCxnSpPr>
            <p:cNvPr id="118" name="Přímá spojnice 117">
              <a:extLst>
                <a:ext uri="{FF2B5EF4-FFF2-40B4-BE49-F238E27FC236}">
                  <a16:creationId xmlns:a16="http://schemas.microsoft.com/office/drawing/2014/main" id="{88D8ED07-64B7-4DDA-8406-FAB78DF2DD95}"/>
                </a:ext>
              </a:extLst>
            </p:cNvPr>
            <p:cNvCxnSpPr>
              <a:cxnSpLocks/>
            </p:cNvCxnSpPr>
            <p:nvPr/>
          </p:nvCxnSpPr>
          <p:spPr>
            <a:xfrm>
              <a:off x="3314828" y="2946128"/>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8" name="Přímá spojnice 107">
              <a:extLst>
                <a:ext uri="{FF2B5EF4-FFF2-40B4-BE49-F238E27FC236}">
                  <a16:creationId xmlns:a16="http://schemas.microsoft.com/office/drawing/2014/main" id="{22ADBEE8-091F-45DF-9DC0-10F929912331}"/>
                </a:ext>
              </a:extLst>
            </p:cNvPr>
            <p:cNvCxnSpPr>
              <a:cxnSpLocks/>
            </p:cNvCxnSpPr>
            <p:nvPr/>
          </p:nvCxnSpPr>
          <p:spPr>
            <a:xfrm>
              <a:off x="473231" y="3394527"/>
              <a:ext cx="4038218"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09" name="Přímá spojnice se šipkou 108">
              <a:extLst>
                <a:ext uri="{FF2B5EF4-FFF2-40B4-BE49-F238E27FC236}">
                  <a16:creationId xmlns:a16="http://schemas.microsoft.com/office/drawing/2014/main" id="{733D2512-D05E-417A-9566-807BFAE4FC9F}"/>
                </a:ext>
              </a:extLst>
            </p:cNvPr>
            <p:cNvCxnSpPr/>
            <p:nvPr/>
          </p:nvCxnSpPr>
          <p:spPr>
            <a:xfrm>
              <a:off x="1514828" y="2764527"/>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5F5165CE-BF60-4295-AAF6-30417790CA67}"/>
                </a:ext>
              </a:extLst>
            </p:cNvPr>
            <p:cNvCxnSpPr>
              <a:cxnSpLocks/>
            </p:cNvCxnSpPr>
            <p:nvPr/>
          </p:nvCxnSpPr>
          <p:spPr>
            <a:xfrm>
              <a:off x="473231" y="3083267"/>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Přímá spojnice 110">
              <a:extLst>
                <a:ext uri="{FF2B5EF4-FFF2-40B4-BE49-F238E27FC236}">
                  <a16:creationId xmlns:a16="http://schemas.microsoft.com/office/drawing/2014/main" id="{9C669417-5B54-45CB-8980-4B97A061962E}"/>
                </a:ext>
              </a:extLst>
            </p:cNvPr>
            <p:cNvCxnSpPr>
              <a:cxnSpLocks/>
            </p:cNvCxnSpPr>
            <p:nvPr/>
          </p:nvCxnSpPr>
          <p:spPr>
            <a:xfrm>
              <a:off x="473231" y="324351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CC01F89B-5890-42C7-937B-1E9B3F9C6E4A}"/>
                </a:ext>
              </a:extLst>
            </p:cNvPr>
            <p:cNvCxnSpPr>
              <a:cxnSpLocks/>
            </p:cNvCxnSpPr>
            <p:nvPr/>
          </p:nvCxnSpPr>
          <p:spPr>
            <a:xfrm>
              <a:off x="473231" y="3539815"/>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C340FBE2-E3AD-4900-A7D5-347D663BAC70}"/>
                </a:ext>
              </a:extLst>
            </p:cNvPr>
            <p:cNvCxnSpPr>
              <a:cxnSpLocks/>
            </p:cNvCxnSpPr>
            <p:nvPr/>
          </p:nvCxnSpPr>
          <p:spPr>
            <a:xfrm>
              <a:off x="473231" y="3689599"/>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6C33C25A-DA0B-4E1A-8B24-34B3E5B44CD9}"/>
                </a:ext>
              </a:extLst>
            </p:cNvPr>
            <p:cNvCxnSpPr>
              <a:cxnSpLocks/>
            </p:cNvCxnSpPr>
            <p:nvPr/>
          </p:nvCxnSpPr>
          <p:spPr>
            <a:xfrm>
              <a:off x="1514828" y="3083267"/>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DF3D7B65-4386-4DB1-9C39-C9B80C3B94CA}"/>
                </a:ext>
              </a:extLst>
            </p:cNvPr>
            <p:cNvCxnSpPr>
              <a:cxnSpLocks/>
            </p:cNvCxnSpPr>
            <p:nvPr/>
          </p:nvCxnSpPr>
          <p:spPr>
            <a:xfrm>
              <a:off x="1514828" y="3243516"/>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9F307A87-7D64-4872-B5E5-67321D33D67C}"/>
                </a:ext>
              </a:extLst>
            </p:cNvPr>
            <p:cNvCxnSpPr>
              <a:cxnSpLocks/>
            </p:cNvCxnSpPr>
            <p:nvPr/>
          </p:nvCxnSpPr>
          <p:spPr>
            <a:xfrm flipV="1">
              <a:off x="1472139" y="3351767"/>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3AA11811-A230-4F93-84DF-2B58BA612933}"/>
                </a:ext>
              </a:extLst>
            </p:cNvPr>
            <p:cNvCxnSpPr>
              <a:cxnSpLocks/>
            </p:cNvCxnSpPr>
            <p:nvPr/>
          </p:nvCxnSpPr>
          <p:spPr>
            <a:xfrm flipV="1">
              <a:off x="1472139" y="3296167"/>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9" name="TextovéPole 118">
              <a:extLst>
                <a:ext uri="{FF2B5EF4-FFF2-40B4-BE49-F238E27FC236}">
                  <a16:creationId xmlns:a16="http://schemas.microsoft.com/office/drawing/2014/main" id="{165C0F05-A54D-4426-AEEA-3424F341D9A9}"/>
                </a:ext>
              </a:extLst>
            </p:cNvPr>
            <p:cNvSpPr txBox="1"/>
            <p:nvPr/>
          </p:nvSpPr>
          <p:spPr>
            <a:xfrm>
              <a:off x="3193353" y="2662972"/>
              <a:ext cx="293670" cy="276999"/>
            </a:xfrm>
            <a:prstGeom prst="rect">
              <a:avLst/>
            </a:prstGeom>
            <a:noFill/>
          </p:spPr>
          <p:txBody>
            <a:bodyPr wrap="none" rtlCol="0">
              <a:spAutoFit/>
            </a:bodyPr>
            <a:lstStyle/>
            <a:p>
              <a:r>
                <a:rPr lang="en-GB" sz="1200" i="1"/>
                <a:t>F‘</a:t>
              </a:r>
            </a:p>
          </p:txBody>
        </p:sp>
        <p:cxnSp>
          <p:nvCxnSpPr>
            <p:cNvPr id="120" name="Přímá spojnice se šipkou 119">
              <a:extLst>
                <a:ext uri="{FF2B5EF4-FFF2-40B4-BE49-F238E27FC236}">
                  <a16:creationId xmlns:a16="http://schemas.microsoft.com/office/drawing/2014/main" id="{1A6A3C23-C260-4F7C-B955-45EC234FA7C3}"/>
                </a:ext>
              </a:extLst>
            </p:cNvPr>
            <p:cNvCxnSpPr/>
            <p:nvPr/>
          </p:nvCxnSpPr>
          <p:spPr>
            <a:xfrm flipH="1">
              <a:off x="3969870" y="2764527"/>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4D6B6CAF-F7DF-4CDB-A133-0CF61F6F88BE}"/>
                </a:ext>
              </a:extLst>
            </p:cNvPr>
            <p:cNvCxnSpPr>
              <a:cxnSpLocks/>
            </p:cNvCxnSpPr>
            <p:nvPr/>
          </p:nvCxnSpPr>
          <p:spPr>
            <a:xfrm flipH="1">
              <a:off x="3947164" y="3296167"/>
              <a:ext cx="46617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8805E915-DDC4-4E8F-B64C-B8E6FB425171}"/>
                </a:ext>
              </a:extLst>
            </p:cNvPr>
            <p:cNvCxnSpPr>
              <a:cxnSpLocks/>
            </p:cNvCxnSpPr>
            <p:nvPr/>
          </p:nvCxnSpPr>
          <p:spPr>
            <a:xfrm flipH="1">
              <a:off x="3947165" y="3350526"/>
              <a:ext cx="466171"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0DCB9C16-B9CC-48C1-BBC2-642ABA955ACE}"/>
                </a:ext>
              </a:extLst>
            </p:cNvPr>
            <p:cNvCxnSpPr>
              <a:cxnSpLocks/>
            </p:cNvCxnSpPr>
            <p:nvPr/>
          </p:nvCxnSpPr>
          <p:spPr>
            <a:xfrm flipH="1">
              <a:off x="3949953" y="3460373"/>
              <a:ext cx="46338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Přímá spojnice 123">
              <a:extLst>
                <a:ext uri="{FF2B5EF4-FFF2-40B4-BE49-F238E27FC236}">
                  <a16:creationId xmlns:a16="http://schemas.microsoft.com/office/drawing/2014/main" id="{984EF329-F547-4611-A47C-F238B900E83F}"/>
                </a:ext>
              </a:extLst>
            </p:cNvPr>
            <p:cNvCxnSpPr>
              <a:cxnSpLocks/>
            </p:cNvCxnSpPr>
            <p:nvPr/>
          </p:nvCxnSpPr>
          <p:spPr>
            <a:xfrm flipH="1">
              <a:off x="3947164" y="3509067"/>
              <a:ext cx="46617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8" name="Levá složená závorka 127">
              <a:extLst>
                <a:ext uri="{FF2B5EF4-FFF2-40B4-BE49-F238E27FC236}">
                  <a16:creationId xmlns:a16="http://schemas.microsoft.com/office/drawing/2014/main" id="{08A2F1D3-49E9-44BA-8307-388D2958D58F}"/>
                </a:ext>
              </a:extLst>
            </p:cNvPr>
            <p:cNvSpPr/>
            <p:nvPr/>
          </p:nvSpPr>
          <p:spPr>
            <a:xfrm rot="5400000" flipH="1">
              <a:off x="3532997" y="3512335"/>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9" name="Levá složená závorka 128">
              <a:extLst>
                <a:ext uri="{FF2B5EF4-FFF2-40B4-BE49-F238E27FC236}">
                  <a16:creationId xmlns:a16="http://schemas.microsoft.com/office/drawing/2014/main" id="{452AECFC-E531-4AE3-A245-C5D1624E0A7E}"/>
                </a:ext>
              </a:extLst>
            </p:cNvPr>
            <p:cNvSpPr/>
            <p:nvPr/>
          </p:nvSpPr>
          <p:spPr>
            <a:xfrm rot="5400000" flipH="1">
              <a:off x="2310588" y="2943134"/>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0" name="TextovéPole 129">
              <a:extLst>
                <a:ext uri="{FF2B5EF4-FFF2-40B4-BE49-F238E27FC236}">
                  <a16:creationId xmlns:a16="http://schemas.microsoft.com/office/drawing/2014/main" id="{133DECBD-9A34-4082-8818-D58790720E01}"/>
                </a:ext>
              </a:extLst>
            </p:cNvPr>
            <p:cNvSpPr txBox="1"/>
            <p:nvPr/>
          </p:nvSpPr>
          <p:spPr>
            <a:xfrm>
              <a:off x="2101689" y="4000090"/>
              <a:ext cx="622286" cy="276999"/>
            </a:xfrm>
            <a:prstGeom prst="rect">
              <a:avLst/>
            </a:prstGeom>
            <a:noFill/>
          </p:spPr>
          <p:txBody>
            <a:bodyPr wrap="none" rtlCol="0">
              <a:spAutoFit/>
            </a:bodyPr>
            <a:lstStyle/>
            <a:p>
              <a:r>
                <a:rPr lang="en-GB" sz="1200" i="1"/>
                <a:t>f</a:t>
              </a:r>
              <a:r>
                <a:rPr lang="en-GB" sz="1200" i="1" baseline="-25000"/>
                <a:t>Objective</a:t>
              </a:r>
            </a:p>
          </p:txBody>
        </p:sp>
        <p:sp>
          <p:nvSpPr>
            <p:cNvPr id="131" name="TextovéPole 130">
              <a:extLst>
                <a:ext uri="{FF2B5EF4-FFF2-40B4-BE49-F238E27FC236}">
                  <a16:creationId xmlns:a16="http://schemas.microsoft.com/office/drawing/2014/main" id="{4D58FC30-7D57-4241-9B84-1308D119A893}"/>
                </a:ext>
              </a:extLst>
            </p:cNvPr>
            <p:cNvSpPr txBox="1"/>
            <p:nvPr/>
          </p:nvSpPr>
          <p:spPr>
            <a:xfrm>
              <a:off x="3364680" y="3998583"/>
              <a:ext cx="593624" cy="276999"/>
            </a:xfrm>
            <a:prstGeom prst="rect">
              <a:avLst/>
            </a:prstGeom>
            <a:noFill/>
          </p:spPr>
          <p:txBody>
            <a:bodyPr wrap="none" rtlCol="0">
              <a:spAutoFit/>
            </a:bodyPr>
            <a:lstStyle/>
            <a:p>
              <a:r>
                <a:rPr lang="en-GB" sz="1200" i="1"/>
                <a:t>f</a:t>
              </a:r>
              <a:r>
                <a:rPr lang="en-GB" sz="1200" i="1" baseline="-25000"/>
                <a:t>Eyepiece</a:t>
              </a:r>
            </a:p>
          </p:txBody>
        </p:sp>
        <p:sp>
          <p:nvSpPr>
            <p:cNvPr id="132" name="TextovéPole 131">
              <a:extLst>
                <a:ext uri="{FF2B5EF4-FFF2-40B4-BE49-F238E27FC236}">
                  <a16:creationId xmlns:a16="http://schemas.microsoft.com/office/drawing/2014/main" id="{81F198ED-EFA9-451C-8C0A-EF3E752E27BB}"/>
                </a:ext>
              </a:extLst>
            </p:cNvPr>
            <p:cNvSpPr txBox="1"/>
            <p:nvPr/>
          </p:nvSpPr>
          <p:spPr>
            <a:xfrm>
              <a:off x="1171420" y="2492630"/>
              <a:ext cx="777905" cy="276999"/>
            </a:xfrm>
            <a:prstGeom prst="rect">
              <a:avLst/>
            </a:prstGeom>
            <a:noFill/>
          </p:spPr>
          <p:txBody>
            <a:bodyPr wrap="none" rtlCol="0">
              <a:spAutoFit/>
            </a:bodyPr>
            <a:lstStyle/>
            <a:p>
              <a:r>
                <a:rPr lang="en-GB" sz="1200"/>
                <a:t>Objective</a:t>
              </a:r>
            </a:p>
          </p:txBody>
        </p:sp>
        <p:sp>
          <p:nvSpPr>
            <p:cNvPr id="133" name="TextovéPole 132">
              <a:extLst>
                <a:ext uri="{FF2B5EF4-FFF2-40B4-BE49-F238E27FC236}">
                  <a16:creationId xmlns:a16="http://schemas.microsoft.com/office/drawing/2014/main" id="{30944C0C-A48F-40B1-BC97-F5A965F4DFF9}"/>
                </a:ext>
              </a:extLst>
            </p:cNvPr>
            <p:cNvSpPr txBox="1"/>
            <p:nvPr/>
          </p:nvSpPr>
          <p:spPr>
            <a:xfrm>
              <a:off x="3668651" y="2489276"/>
              <a:ext cx="735458" cy="276999"/>
            </a:xfrm>
            <a:prstGeom prst="rect">
              <a:avLst/>
            </a:prstGeom>
            <a:noFill/>
          </p:spPr>
          <p:txBody>
            <a:bodyPr wrap="none" rtlCol="0">
              <a:spAutoFit/>
            </a:bodyPr>
            <a:lstStyle/>
            <a:p>
              <a:r>
                <a:rPr lang="en-GB" sz="1200"/>
                <a:t>Eyepiece</a:t>
              </a:r>
            </a:p>
          </p:txBody>
        </p:sp>
        <p:sp>
          <p:nvSpPr>
            <p:cNvPr id="196" name="TextovéPole 195">
              <a:extLst>
                <a:ext uri="{FF2B5EF4-FFF2-40B4-BE49-F238E27FC236}">
                  <a16:creationId xmlns:a16="http://schemas.microsoft.com/office/drawing/2014/main" id="{CFDE16B6-48A0-4CC8-B1B8-C1E460327F6E}"/>
                </a:ext>
              </a:extLst>
            </p:cNvPr>
            <p:cNvSpPr txBox="1"/>
            <p:nvPr/>
          </p:nvSpPr>
          <p:spPr>
            <a:xfrm>
              <a:off x="2019121" y="2212277"/>
              <a:ext cx="1411669" cy="276999"/>
            </a:xfrm>
            <a:prstGeom prst="rect">
              <a:avLst/>
            </a:prstGeom>
            <a:noFill/>
          </p:spPr>
          <p:txBody>
            <a:bodyPr wrap="none" rtlCol="0">
              <a:spAutoFit/>
            </a:bodyPr>
            <a:lstStyle/>
            <a:p>
              <a:r>
                <a:rPr lang="en-GB" sz="1200"/>
                <a:t>Keplerian telescope</a:t>
              </a:r>
            </a:p>
          </p:txBody>
        </p:sp>
      </p:grpSp>
    </p:spTree>
    <p:extLst>
      <p:ext uri="{BB962C8B-B14F-4D97-AF65-F5344CB8AC3E}">
        <p14:creationId xmlns:p14="http://schemas.microsoft.com/office/powerpoint/2010/main" val="3012493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2B6B3B46-4C25-4521-9D97-CE8780DEB722}"/>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5112E529-2AF6-4C9D-AA70-C7E1E2C4879E}"/>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6729053D-6988-4A14-B634-794BB9AFE4F9}"/>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17118A74-84CE-40BE-8C4D-2675210987F5}"/>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78C9215E-A546-45B8-957D-C22C507D73A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2D2B94D-21F2-43C7-AF29-07E70882E37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3C08EECC-D9F6-4CF8-A660-286929C1B7E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836067C0-C9A5-4BBF-8B50-CC261F985A09}"/>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D1771B07-6B4B-43DE-A361-54EF5CE0BD7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932CB1A3-E42D-4D14-89E8-216FCD3F6BE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0DEA4754-616A-4AE6-9B16-7FE7BC9006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E6E3713F-AE32-4DE1-A4BF-C401F0C00517}"/>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868AFD97-1D57-49EB-8F70-79832218EB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46EA7883-BB35-4E36-8C0D-EB9F3A1371A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A912B1E6-F0CD-4B00-B652-3E6D5BA57F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F09A0AE5-A74D-451A-9DF7-9DCABC1ABB75}"/>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9ABF4FB5-8190-46C2-8226-CE4EB231CD1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D5D6D98A-3624-45FA-9C7C-C959EE3A9B5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DBAB9178-DD18-4B2C-A0B1-A5C4CFF67D0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DF234FBF-5860-40B7-8EED-E4F51F77541E}"/>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BA8F1B09-C2C9-426D-B59E-A0FCD805B95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D17379F5-A13A-4EA3-811E-66556F4C1F7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B38EDC64-ACF9-4CA1-A5E8-0F0F3234E11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CBB6A591-8276-49C1-908E-46FE1A3F99CA}"/>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6C87B0A8-96E5-4ED5-8C48-6F6B80EE66B6}"/>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BE549CD3-3034-491A-B3E0-32A6E4F1473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35F7FBFD-715E-41D7-99B4-02B58DBFB45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005CD9D1-17BA-41B7-872F-BC03D23779C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9A9067E6-B7AE-4F2D-B504-7EC351436769}"/>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868B82A0-0658-4B70-91AE-6E5A367361A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416E767D-71D3-4D4A-A67E-0D74EA37CFA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1534ABA6-63FE-4BCE-898F-56F34FBD16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A7D7EE8E-490B-4216-ADDB-89BCCD62A2C3}"/>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784016CC-917B-4790-B1F1-103779B998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F1BB12F-FA6C-4368-A0C8-7A09D41B954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F2DED1CF-C88A-4CEA-8430-54EEC3BC6B2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9C163F8C-8147-45DC-B1CC-5F187C23D4C1}"/>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9B99C3FE-0F88-4451-8267-A5DA5C7AE3D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C9C9F88F-ADFD-4C72-B892-52E73E785EF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D9C810D5-55DC-4232-9C46-415E215F1A1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B150DFDC-BD45-4F87-B401-B1940A7A8E99}"/>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4257BC90-B5BF-46E7-A9A3-D767900C99B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00C1B6B-30C8-4FA3-A117-C56448DE563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A53DF636-F063-4A60-876D-162A0522B14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51C5DCC1-6D4C-4EEF-8606-40349A7FC174}"/>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FAF7B690-377D-4B30-934D-50327100B8C9}"/>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BA4D04BA-321A-49AD-B4EB-491A68A79C22}"/>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3D037113-4D31-41DA-9571-6BE31F62898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0260FD0A-3583-4601-B3B6-B295D678BFD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B645793F-DB47-4843-B01A-B2FB6F807CD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D300474E-45A3-4E3D-93B8-3F66D87B6237}"/>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2BDBFB4A-4C28-4127-9242-E5CB0C8B18C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93FEF821-C3EE-4EA7-9959-3C1BE9C0217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8C77B6B9-BF46-42F0-858D-A3068F71FCA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9B114B88-C4E6-4FB7-BDD1-2A9086F40A9C}"/>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90F57FF2-3A26-49EF-BDFA-ECA5E7B5D04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450E2962-D5AA-434E-B1D5-288641000EE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05E8CF24-DE66-4B99-856B-A5077220768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6DFEB492-EFFF-4E15-AD51-A10C57CDCCFF}"/>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1E3DC6EE-5D78-49E0-BE01-5EC8B4EA7CF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572AD9CE-766E-45C2-93D4-3D16D663F0A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9DDD2467-4ED7-405E-AEFE-C3669EEC82B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98A089ED-140B-4B1A-B91D-4EA614FF1344}"/>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D50C53DD-6173-4F80-AC2D-90D9EF1F902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92EC4BFB-F6B0-4B48-A692-369D942E0C7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AC69D760-1B77-4937-9810-3637C6100F8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596BE033-E27A-4DD4-A199-7A787CEA1267}"/>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F68EF902-2C59-4C9D-9C25-9F7A83BC7329}"/>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92B1A03E-1953-4EAB-BFFA-7B38A3D7FAE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0E1CB3A9-388F-4571-9A90-12864F3C70F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DFB4F9D1-2B99-4237-8AEA-1CEC05B04D1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6D86B032-5B5C-46FA-BC8E-958E308D7B95}"/>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CAB8D068-B420-4EA7-B6CB-A4EC3295D76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6C1DE865-9F1B-43F8-B5DF-CDF6D73A259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8779527A-56D9-44B9-AFB2-027CF99FBD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D781C435-0E2A-4235-8FE1-93E38D129C24}"/>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CBC9932D-4AE4-4AF8-8DB1-4055E66BBA8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AFD2784D-E461-494B-81C9-C9AA38D589E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CC17DF-8242-4735-8278-F0BF76A5DB2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782B4849-9281-4931-A7E9-CAE91E98D40B}"/>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C86ABE83-EBC3-44EB-8645-EFB3BA2A6F8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68ECA2E8-2D93-42DD-B0BB-DAA62B79819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A70F24D-03E1-4ED3-A1AA-2DB4772C8F8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57DD0D67-58C3-4301-A069-6A8DBB527DCB}"/>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29A63449-BFED-4F84-A9E2-9812A017D5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26A8EEDC-38DF-4708-B742-93B3BE5CD73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CBEA5E54-4133-4D26-9794-D949A6BC418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A6AFEFBF-C21E-4419-AF07-48C144003A5E}"/>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8658ED3B-BFCE-4326-A906-74C027A6C9C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9FB7DC8F-310C-4965-B593-75062F42D4EA}"/>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3" name="Grafik 193" descr="Präsentation mit Checkliste">
            <a:extLst>
              <a:ext uri="{FF2B5EF4-FFF2-40B4-BE49-F238E27FC236}">
                <a16:creationId xmlns:a16="http://schemas.microsoft.com/office/drawing/2014/main" id="{8B490412-F030-4D60-BA43-F11216663A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sp>
        <p:nvSpPr>
          <p:cNvPr id="95" name="TextovéPole 94">
            <a:extLst>
              <a:ext uri="{FF2B5EF4-FFF2-40B4-BE49-F238E27FC236}">
                <a16:creationId xmlns:a16="http://schemas.microsoft.com/office/drawing/2014/main" id="{FC5AD377-5B4C-4A6A-B154-F7C79E9E485A}"/>
              </a:ext>
            </a:extLst>
          </p:cNvPr>
          <p:cNvSpPr txBox="1"/>
          <p:nvPr/>
        </p:nvSpPr>
        <p:spPr>
          <a:xfrm>
            <a:off x="452541" y="1133822"/>
            <a:ext cx="4576621" cy="584775"/>
          </a:xfrm>
          <a:prstGeom prst="rect">
            <a:avLst/>
          </a:prstGeom>
          <a:noFill/>
        </p:spPr>
        <p:txBody>
          <a:bodyPr wrap="square" rtlCol="0">
            <a:spAutoFit/>
          </a:bodyPr>
          <a:lstStyle/>
          <a:p>
            <a:r>
              <a:rPr lang="en-GB" sz="1600" dirty="0"/>
              <a:t>The magnification is the same as for the Keplerian telescope. </a:t>
            </a:r>
          </a:p>
        </p:txBody>
      </p:sp>
      <p:grpSp>
        <p:nvGrpSpPr>
          <p:cNvPr id="96" name="Skupina 95">
            <a:extLst>
              <a:ext uri="{FF2B5EF4-FFF2-40B4-BE49-F238E27FC236}">
                <a16:creationId xmlns:a16="http://schemas.microsoft.com/office/drawing/2014/main" id="{BF9FF626-5647-4E4B-8363-8C21727D6733}"/>
              </a:ext>
            </a:extLst>
          </p:cNvPr>
          <p:cNvGrpSpPr/>
          <p:nvPr/>
        </p:nvGrpSpPr>
        <p:grpSpPr>
          <a:xfrm>
            <a:off x="5544393" y="957446"/>
            <a:ext cx="1368351" cy="896241"/>
            <a:chOff x="268731" y="3012425"/>
            <a:chExt cx="1368351" cy="896241"/>
          </a:xfrm>
        </p:grpSpPr>
        <p:sp>
          <p:nvSpPr>
            <p:cNvPr id="97" name="TextovéPole 96">
              <a:extLst>
                <a:ext uri="{FF2B5EF4-FFF2-40B4-BE49-F238E27FC236}">
                  <a16:creationId xmlns:a16="http://schemas.microsoft.com/office/drawing/2014/main" id="{EC8C1BFF-51B0-4FAF-AF7E-5CB4C0DF8CE5}"/>
                </a:ext>
              </a:extLst>
            </p:cNvPr>
            <p:cNvSpPr txBox="1"/>
            <p:nvPr/>
          </p:nvSpPr>
          <p:spPr>
            <a:xfrm flipH="1">
              <a:off x="308320" y="3012425"/>
              <a:ext cx="1328762" cy="338554"/>
            </a:xfrm>
            <a:prstGeom prst="rect">
              <a:avLst/>
            </a:prstGeom>
            <a:noFill/>
          </p:spPr>
          <p:txBody>
            <a:bodyPr wrap="none" rtlCol="0">
              <a:spAutoFit/>
            </a:bodyPr>
            <a:lstStyle/>
            <a:p>
              <a:r>
                <a:rPr lang="en-GB" sz="1600"/>
                <a:t>Magnification</a:t>
              </a:r>
            </a:p>
          </p:txBody>
        </p:sp>
        <mc:AlternateContent xmlns:mc="http://schemas.openxmlformats.org/markup-compatibility/2006">
          <mc:Choice xmlns:a14="http://schemas.microsoft.com/office/drawing/2010/main" Requires="a14">
            <p:sp>
              <p:nvSpPr>
                <p:cNvPr id="98" name="TextovéPole 97">
                  <a:extLst>
                    <a:ext uri="{FF2B5EF4-FFF2-40B4-BE49-F238E27FC236}">
                      <a16:creationId xmlns:a16="http://schemas.microsoft.com/office/drawing/2014/main" id="{34ABD753-5FE9-4D30-B97D-689CBB0C2E11}"/>
                    </a:ext>
                  </a:extLst>
                </p:cNvPr>
                <p:cNvSpPr txBox="1"/>
                <p:nvPr/>
              </p:nvSpPr>
              <p:spPr>
                <a:xfrm>
                  <a:off x="268731" y="3364414"/>
                  <a:ext cx="1339148"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𝑂𝑏𝑗𝑒𝑐𝑡𝑖𝑣𝑒</m:t>
                                </m:r>
                              </m:sub>
                            </m:sSub>
                          </m:num>
                          <m:den>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𝐸𝑦𝑒𝑝𝑖𝑒𝑐𝑒</m:t>
                                </m:r>
                              </m:sub>
                            </m:sSub>
                          </m:den>
                        </m:f>
                      </m:oMath>
                    </m:oMathPara>
                  </a14:m>
                  <a:endParaRPr lang="en-GB" sz="1600"/>
                </a:p>
              </p:txBody>
            </p:sp>
          </mc:Choice>
          <mc:Fallback>
            <p:sp>
              <p:nvSpPr>
                <p:cNvPr id="98" name="TextovéPole 97">
                  <a:extLst>
                    <a:ext uri="{FF2B5EF4-FFF2-40B4-BE49-F238E27FC236}">
                      <a16:creationId xmlns:a16="http://schemas.microsoft.com/office/drawing/2014/main" id="{34ABD753-5FE9-4D30-B97D-689CBB0C2E11}"/>
                    </a:ext>
                  </a:extLst>
                </p:cNvPr>
                <p:cNvSpPr txBox="1">
                  <a:spLocks noRot="1" noChangeAspect="1" noMove="1" noResize="1" noEditPoints="1" noAdjustHandles="1" noChangeArrowheads="1" noChangeShapeType="1" noTextEdit="1"/>
                </p:cNvSpPr>
                <p:nvPr/>
              </p:nvSpPr>
              <p:spPr>
                <a:xfrm>
                  <a:off x="268731" y="3364414"/>
                  <a:ext cx="1339148" cy="544252"/>
                </a:xfrm>
                <a:prstGeom prst="rect">
                  <a:avLst/>
                </a:prstGeom>
                <a:blipFill>
                  <a:blip r:embed="rId5"/>
                  <a:stretch>
                    <a:fillRect/>
                  </a:stretch>
                </a:blipFill>
              </p:spPr>
              <p:txBody>
                <a:bodyPr/>
                <a:lstStyle/>
                <a:p>
                  <a:r>
                    <a:rPr lang="en-GB">
                      <a:noFill/>
                    </a:rPr>
                    <a:t> </a:t>
                  </a:r>
                </a:p>
              </p:txBody>
            </p:sp>
          </mc:Fallback>
        </mc:AlternateContent>
      </p:grpSp>
      <p:sp>
        <p:nvSpPr>
          <p:cNvPr id="99" name="TextovéPole 98">
            <a:extLst>
              <a:ext uri="{FF2B5EF4-FFF2-40B4-BE49-F238E27FC236}">
                <a16:creationId xmlns:a16="http://schemas.microsoft.com/office/drawing/2014/main" id="{C29BDD11-195F-4966-9169-1AFA270F886E}"/>
              </a:ext>
            </a:extLst>
          </p:cNvPr>
          <p:cNvSpPr txBox="1"/>
          <p:nvPr/>
        </p:nvSpPr>
        <p:spPr>
          <a:xfrm>
            <a:off x="765545" y="2121227"/>
            <a:ext cx="8177289" cy="338554"/>
          </a:xfrm>
          <a:prstGeom prst="rect">
            <a:avLst/>
          </a:prstGeom>
          <a:noFill/>
        </p:spPr>
        <p:txBody>
          <a:bodyPr wrap="square" rtlCol="0">
            <a:spAutoFit/>
          </a:bodyPr>
          <a:lstStyle/>
          <a:p>
            <a:r>
              <a:rPr lang="en-GB" sz="1600" dirty="0"/>
              <a:t>The inverting lens has only the inverting effect and does not influence the image in other ways.</a:t>
            </a:r>
          </a:p>
        </p:txBody>
      </p:sp>
      <p:grpSp>
        <p:nvGrpSpPr>
          <p:cNvPr id="100" name="Skupina 99">
            <a:extLst>
              <a:ext uri="{FF2B5EF4-FFF2-40B4-BE49-F238E27FC236}">
                <a16:creationId xmlns:a16="http://schemas.microsoft.com/office/drawing/2014/main" id="{7462FD45-9B3D-4F49-B9C1-397FBAA5713A}"/>
              </a:ext>
            </a:extLst>
          </p:cNvPr>
          <p:cNvGrpSpPr/>
          <p:nvPr/>
        </p:nvGrpSpPr>
        <p:grpSpPr>
          <a:xfrm>
            <a:off x="4193374" y="4633823"/>
            <a:ext cx="4478067" cy="1467809"/>
            <a:chOff x="3935949" y="4890552"/>
            <a:chExt cx="4478067" cy="1467809"/>
          </a:xfrm>
        </p:grpSpPr>
        <p:sp>
          <p:nvSpPr>
            <p:cNvPr id="101" name="Eingebuchteter Richtungspfeil 191">
              <a:extLst>
                <a:ext uri="{FF2B5EF4-FFF2-40B4-BE49-F238E27FC236}">
                  <a16:creationId xmlns:a16="http://schemas.microsoft.com/office/drawing/2014/main" id="{5590B0B6-10A9-41CD-9654-0906962AF2DB}"/>
                </a:ext>
              </a:extLst>
            </p:cNvPr>
            <p:cNvSpPr/>
            <p:nvPr/>
          </p:nvSpPr>
          <p:spPr>
            <a:xfrm>
              <a:off x="3935949" y="4890552"/>
              <a:ext cx="4478067" cy="1467809"/>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t>The image is</a:t>
              </a:r>
            </a:p>
            <a:p>
              <a:r>
                <a:rPr lang="en-GB" sz="1600" b="1"/>
                <a:t>Magnified with the same magnification as the one of the Keplerian telescope</a:t>
              </a:r>
              <a:endParaRPr lang="en-GB" sz="1600"/>
            </a:p>
            <a:p>
              <a:r>
                <a:rPr lang="en-GB" sz="1600" b="1"/>
                <a:t>Upright </a:t>
              </a:r>
            </a:p>
          </p:txBody>
        </p:sp>
        <p:sp>
          <p:nvSpPr>
            <p:cNvPr id="102" name="Rechteck 192">
              <a:extLst>
                <a:ext uri="{FF2B5EF4-FFF2-40B4-BE49-F238E27FC236}">
                  <a16:creationId xmlns:a16="http://schemas.microsoft.com/office/drawing/2014/main" id="{A4E96F3B-5770-4E43-932B-4B4B89559783}"/>
                </a:ext>
              </a:extLst>
            </p:cNvPr>
            <p:cNvSpPr/>
            <p:nvPr/>
          </p:nvSpPr>
          <p:spPr>
            <a:xfrm>
              <a:off x="7424942" y="4890553"/>
              <a:ext cx="986400" cy="1467808"/>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103" name="Skupina 102">
              <a:extLst>
                <a:ext uri="{FF2B5EF4-FFF2-40B4-BE49-F238E27FC236}">
                  <a16:creationId xmlns:a16="http://schemas.microsoft.com/office/drawing/2014/main" id="{D729F608-BD33-49BA-9CB9-9E2590CC99D3}"/>
                </a:ext>
              </a:extLst>
            </p:cNvPr>
            <p:cNvGrpSpPr/>
            <p:nvPr/>
          </p:nvGrpSpPr>
          <p:grpSpPr>
            <a:xfrm>
              <a:off x="7653065" y="5391816"/>
              <a:ext cx="530155" cy="530155"/>
              <a:chOff x="8293216" y="5400107"/>
              <a:chExt cx="530155" cy="530155"/>
            </a:xfrm>
          </p:grpSpPr>
          <p:sp>
            <p:nvSpPr>
              <p:cNvPr id="104" name="Oval 189">
                <a:extLst>
                  <a:ext uri="{FF2B5EF4-FFF2-40B4-BE49-F238E27FC236}">
                    <a16:creationId xmlns:a16="http://schemas.microsoft.com/office/drawing/2014/main" id="{5821C518-16DC-4533-9CE1-95FB7531BB00}"/>
                  </a:ext>
                </a:extLst>
              </p:cNvPr>
              <p:cNvSpPr>
                <a:spLocks noChangeAspect="1"/>
              </p:cNvSpPr>
              <p:nvPr/>
            </p:nvSpPr>
            <p:spPr>
              <a:xfrm>
                <a:off x="8293216" y="540010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pic>
            <p:nvPicPr>
              <p:cNvPr id="105" name="Grafik 190" descr="Ausrufezeichen">
                <a:extLst>
                  <a:ext uri="{FF2B5EF4-FFF2-40B4-BE49-F238E27FC236}">
                    <a16:creationId xmlns:a16="http://schemas.microsoft.com/office/drawing/2014/main" id="{3475901B-E9A4-4E0B-A376-F79A239270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5174" y="5488270"/>
                <a:ext cx="366238" cy="366238"/>
              </a:xfrm>
              <a:prstGeom prst="rect">
                <a:avLst/>
              </a:prstGeom>
            </p:spPr>
          </p:pic>
        </p:grpSp>
      </p:grpSp>
      <p:grpSp>
        <p:nvGrpSpPr>
          <p:cNvPr id="92" name="Skupina 91">
            <a:extLst>
              <a:ext uri="{FF2B5EF4-FFF2-40B4-BE49-F238E27FC236}">
                <a16:creationId xmlns:a16="http://schemas.microsoft.com/office/drawing/2014/main" id="{4F9808EC-2B3F-4D45-B476-14DD22A1BA5F}"/>
              </a:ext>
            </a:extLst>
          </p:cNvPr>
          <p:cNvGrpSpPr/>
          <p:nvPr/>
        </p:nvGrpSpPr>
        <p:grpSpPr>
          <a:xfrm>
            <a:off x="1329116" y="2612978"/>
            <a:ext cx="7247767" cy="1761264"/>
            <a:chOff x="1009528" y="2616189"/>
            <a:chExt cx="7247767" cy="1761264"/>
          </a:xfrm>
        </p:grpSpPr>
        <p:cxnSp>
          <p:nvCxnSpPr>
            <p:cNvPr id="121" name="Přímá spojnice 120">
              <a:extLst>
                <a:ext uri="{FF2B5EF4-FFF2-40B4-BE49-F238E27FC236}">
                  <a16:creationId xmlns:a16="http://schemas.microsoft.com/office/drawing/2014/main" id="{7A8EFE2A-4C11-4966-9432-55983B1D62CD}"/>
                </a:ext>
              </a:extLst>
            </p:cNvPr>
            <p:cNvCxnSpPr>
              <a:cxnSpLocks/>
            </p:cNvCxnSpPr>
            <p:nvPr/>
          </p:nvCxnSpPr>
          <p:spPr>
            <a:xfrm>
              <a:off x="4013748" y="307687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6" name="Přímá spojnice 135">
              <a:extLst>
                <a:ext uri="{FF2B5EF4-FFF2-40B4-BE49-F238E27FC236}">
                  <a16:creationId xmlns:a16="http://schemas.microsoft.com/office/drawing/2014/main" id="{8A40C5E6-CDE2-48C5-BCB2-C9C52BFCECD7}"/>
                </a:ext>
              </a:extLst>
            </p:cNvPr>
            <p:cNvCxnSpPr>
              <a:cxnSpLocks/>
            </p:cNvCxnSpPr>
            <p:nvPr/>
          </p:nvCxnSpPr>
          <p:spPr>
            <a:xfrm>
              <a:off x="6629645" y="306096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7" name="Přímá spojnice 106">
              <a:extLst>
                <a:ext uri="{FF2B5EF4-FFF2-40B4-BE49-F238E27FC236}">
                  <a16:creationId xmlns:a16="http://schemas.microsoft.com/office/drawing/2014/main" id="{569D24A8-2A27-4924-BB47-833E1ED543B0}"/>
                </a:ext>
              </a:extLst>
            </p:cNvPr>
            <p:cNvCxnSpPr>
              <a:cxnSpLocks/>
            </p:cNvCxnSpPr>
            <p:nvPr/>
          </p:nvCxnSpPr>
          <p:spPr>
            <a:xfrm>
              <a:off x="1172151" y="3525276"/>
              <a:ext cx="6569300"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08" name="Přímá spojnice 107">
              <a:extLst>
                <a:ext uri="{FF2B5EF4-FFF2-40B4-BE49-F238E27FC236}">
                  <a16:creationId xmlns:a16="http://schemas.microsoft.com/office/drawing/2014/main" id="{3C89D710-38B2-4515-9C6B-F4DC810FAAAF}"/>
                </a:ext>
              </a:extLst>
            </p:cNvPr>
            <p:cNvCxnSpPr>
              <a:cxnSpLocks/>
            </p:cNvCxnSpPr>
            <p:nvPr/>
          </p:nvCxnSpPr>
          <p:spPr>
            <a:xfrm flipH="1">
              <a:off x="5316858" y="3426393"/>
              <a:ext cx="1962261" cy="31447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Přímá spojnice 108">
              <a:extLst>
                <a:ext uri="{FF2B5EF4-FFF2-40B4-BE49-F238E27FC236}">
                  <a16:creationId xmlns:a16="http://schemas.microsoft.com/office/drawing/2014/main" id="{C35FD33D-7C8A-46B3-A80D-17893B74BBEE}"/>
                </a:ext>
              </a:extLst>
            </p:cNvPr>
            <p:cNvCxnSpPr>
              <a:cxnSpLocks/>
            </p:cNvCxnSpPr>
            <p:nvPr/>
          </p:nvCxnSpPr>
          <p:spPr>
            <a:xfrm flipH="1">
              <a:off x="5316857" y="3477439"/>
              <a:ext cx="1968989" cy="15122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147FFAF4-8D31-4E4E-BADE-3B56049E89E7}"/>
                </a:ext>
              </a:extLst>
            </p:cNvPr>
            <p:cNvCxnSpPr>
              <a:cxnSpLocks/>
            </p:cNvCxnSpPr>
            <p:nvPr/>
          </p:nvCxnSpPr>
          <p:spPr>
            <a:xfrm flipH="1" flipV="1">
              <a:off x="5316857" y="3426916"/>
              <a:ext cx="1970222" cy="1654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Přímá spojnice 110">
              <a:extLst>
                <a:ext uri="{FF2B5EF4-FFF2-40B4-BE49-F238E27FC236}">
                  <a16:creationId xmlns:a16="http://schemas.microsoft.com/office/drawing/2014/main" id="{9EF10ED4-EE36-48E4-B381-320002D00D2B}"/>
                </a:ext>
              </a:extLst>
            </p:cNvPr>
            <p:cNvCxnSpPr>
              <a:cxnSpLocks/>
            </p:cNvCxnSpPr>
            <p:nvPr/>
          </p:nvCxnSpPr>
          <p:spPr>
            <a:xfrm flipH="1" flipV="1">
              <a:off x="5323584" y="3333739"/>
              <a:ext cx="1959254" cy="30731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Přímá spojnice se šipkou 111">
              <a:extLst>
                <a:ext uri="{FF2B5EF4-FFF2-40B4-BE49-F238E27FC236}">
                  <a16:creationId xmlns:a16="http://schemas.microsoft.com/office/drawing/2014/main" id="{20FC7BD0-92DD-41FF-B7A7-4BD2B56F791F}"/>
                </a:ext>
              </a:extLst>
            </p:cNvPr>
            <p:cNvCxnSpPr/>
            <p:nvPr/>
          </p:nvCxnSpPr>
          <p:spPr>
            <a:xfrm>
              <a:off x="2213748" y="2895276"/>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BA8EFEE6-0603-4776-960B-8E8EEE5EB221}"/>
                </a:ext>
              </a:extLst>
            </p:cNvPr>
            <p:cNvCxnSpPr>
              <a:cxnSpLocks/>
            </p:cNvCxnSpPr>
            <p:nvPr/>
          </p:nvCxnSpPr>
          <p:spPr>
            <a:xfrm>
              <a:off x="1172151" y="321401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43713138-EB24-4CDB-84A6-30769FC6B28A}"/>
                </a:ext>
              </a:extLst>
            </p:cNvPr>
            <p:cNvCxnSpPr>
              <a:cxnSpLocks/>
            </p:cNvCxnSpPr>
            <p:nvPr/>
          </p:nvCxnSpPr>
          <p:spPr>
            <a:xfrm>
              <a:off x="1172151" y="3374265"/>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7D40C45E-C9E8-42D8-B411-86D27041E9FF}"/>
                </a:ext>
              </a:extLst>
            </p:cNvPr>
            <p:cNvCxnSpPr>
              <a:cxnSpLocks/>
            </p:cNvCxnSpPr>
            <p:nvPr/>
          </p:nvCxnSpPr>
          <p:spPr>
            <a:xfrm>
              <a:off x="1172151" y="3670564"/>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FC35C08F-065E-4E32-8087-727341748EB9}"/>
                </a:ext>
              </a:extLst>
            </p:cNvPr>
            <p:cNvCxnSpPr>
              <a:cxnSpLocks/>
            </p:cNvCxnSpPr>
            <p:nvPr/>
          </p:nvCxnSpPr>
          <p:spPr>
            <a:xfrm>
              <a:off x="1172151" y="3820348"/>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2A90315F-953A-4F53-B8AA-A192928D3BC7}"/>
                </a:ext>
              </a:extLst>
            </p:cNvPr>
            <p:cNvCxnSpPr>
              <a:cxnSpLocks/>
            </p:cNvCxnSpPr>
            <p:nvPr/>
          </p:nvCxnSpPr>
          <p:spPr>
            <a:xfrm>
              <a:off x="2213748" y="3214016"/>
              <a:ext cx="3103109" cy="5268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8649500A-E6D7-45C6-8D8F-60DE42429A72}"/>
                </a:ext>
              </a:extLst>
            </p:cNvPr>
            <p:cNvCxnSpPr>
              <a:cxnSpLocks/>
            </p:cNvCxnSpPr>
            <p:nvPr/>
          </p:nvCxnSpPr>
          <p:spPr>
            <a:xfrm>
              <a:off x="2213748" y="3374265"/>
              <a:ext cx="3103109" cy="2611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C430CD3A-5BB3-4C64-9A04-25A30A97D460}"/>
                </a:ext>
              </a:extLst>
            </p:cNvPr>
            <p:cNvCxnSpPr>
              <a:cxnSpLocks/>
            </p:cNvCxnSpPr>
            <p:nvPr/>
          </p:nvCxnSpPr>
          <p:spPr>
            <a:xfrm flipV="1">
              <a:off x="2171059" y="3426916"/>
              <a:ext cx="3145798" cy="2449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858AB998-ACE2-4226-B630-EC5E857ACE7E}"/>
                </a:ext>
              </a:extLst>
            </p:cNvPr>
            <p:cNvCxnSpPr>
              <a:cxnSpLocks/>
            </p:cNvCxnSpPr>
            <p:nvPr/>
          </p:nvCxnSpPr>
          <p:spPr>
            <a:xfrm flipV="1">
              <a:off x="2171059" y="3333739"/>
              <a:ext cx="3152525" cy="4866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Přímá spojnice se šipkou 121">
              <a:extLst>
                <a:ext uri="{FF2B5EF4-FFF2-40B4-BE49-F238E27FC236}">
                  <a16:creationId xmlns:a16="http://schemas.microsoft.com/office/drawing/2014/main" id="{AFE225CC-94E3-4BE9-8020-7AC6476EC047}"/>
                </a:ext>
              </a:extLst>
            </p:cNvPr>
            <p:cNvCxnSpPr/>
            <p:nvPr/>
          </p:nvCxnSpPr>
          <p:spPr>
            <a:xfrm flipH="1">
              <a:off x="5322695" y="2895276"/>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FDABF928-2F57-423E-A00C-4591D506717F}"/>
                </a:ext>
              </a:extLst>
            </p:cNvPr>
            <p:cNvCxnSpPr>
              <a:cxnSpLocks/>
            </p:cNvCxnSpPr>
            <p:nvPr/>
          </p:nvCxnSpPr>
          <p:spPr>
            <a:xfrm flipH="1">
              <a:off x="7275279" y="3428157"/>
              <a:ext cx="46617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Přímá spojnice 123">
              <a:extLst>
                <a:ext uri="{FF2B5EF4-FFF2-40B4-BE49-F238E27FC236}">
                  <a16:creationId xmlns:a16="http://schemas.microsoft.com/office/drawing/2014/main" id="{E5DA5468-FC32-4F4E-8FA5-1B132875FF1A}"/>
                </a:ext>
              </a:extLst>
            </p:cNvPr>
            <p:cNvCxnSpPr>
              <a:cxnSpLocks/>
            </p:cNvCxnSpPr>
            <p:nvPr/>
          </p:nvCxnSpPr>
          <p:spPr>
            <a:xfrm flipH="1">
              <a:off x="7275280" y="3482516"/>
              <a:ext cx="466171"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Přímá spojnice 124">
              <a:extLst>
                <a:ext uri="{FF2B5EF4-FFF2-40B4-BE49-F238E27FC236}">
                  <a16:creationId xmlns:a16="http://schemas.microsoft.com/office/drawing/2014/main" id="{C6810236-AAE1-44DF-AC40-D78DBF76DB4F}"/>
                </a:ext>
              </a:extLst>
            </p:cNvPr>
            <p:cNvCxnSpPr>
              <a:cxnSpLocks/>
            </p:cNvCxnSpPr>
            <p:nvPr/>
          </p:nvCxnSpPr>
          <p:spPr>
            <a:xfrm flipH="1">
              <a:off x="7278068" y="3592363"/>
              <a:ext cx="46338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28F4138B-1D30-43B0-B868-54A96DF50309}"/>
                </a:ext>
              </a:extLst>
            </p:cNvPr>
            <p:cNvCxnSpPr>
              <a:cxnSpLocks/>
            </p:cNvCxnSpPr>
            <p:nvPr/>
          </p:nvCxnSpPr>
          <p:spPr>
            <a:xfrm flipH="1">
              <a:off x="7275279" y="3641057"/>
              <a:ext cx="46617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7" name="Levá složená závorka 126">
              <a:extLst>
                <a:ext uri="{FF2B5EF4-FFF2-40B4-BE49-F238E27FC236}">
                  <a16:creationId xmlns:a16="http://schemas.microsoft.com/office/drawing/2014/main" id="{4171418E-E7BE-432E-A84C-4D2DF0A394BA}"/>
                </a:ext>
              </a:extLst>
            </p:cNvPr>
            <p:cNvSpPr/>
            <p:nvPr/>
          </p:nvSpPr>
          <p:spPr>
            <a:xfrm rot="5400000" flipH="1">
              <a:off x="4235022" y="3434325"/>
              <a:ext cx="216011" cy="656546"/>
            </a:xfrm>
            <a:prstGeom prst="leftBrace">
              <a:avLst>
                <a:gd name="adj1" fmla="val 41026"/>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8" name="Levá složená závorka 127">
              <a:extLst>
                <a:ext uri="{FF2B5EF4-FFF2-40B4-BE49-F238E27FC236}">
                  <a16:creationId xmlns:a16="http://schemas.microsoft.com/office/drawing/2014/main" id="{CBD96EAD-35FF-450A-8152-C27EF8F074F7}"/>
                </a:ext>
              </a:extLst>
            </p:cNvPr>
            <p:cNvSpPr/>
            <p:nvPr/>
          </p:nvSpPr>
          <p:spPr>
            <a:xfrm rot="5400000" flipH="1">
              <a:off x="3009508" y="3073883"/>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9" name="TextovéPole 128">
              <a:extLst>
                <a:ext uri="{FF2B5EF4-FFF2-40B4-BE49-F238E27FC236}">
                  <a16:creationId xmlns:a16="http://schemas.microsoft.com/office/drawing/2014/main" id="{CE843E31-BB69-44CC-B4DE-13A0BEB8FBBE}"/>
                </a:ext>
              </a:extLst>
            </p:cNvPr>
            <p:cNvSpPr txBox="1"/>
            <p:nvPr/>
          </p:nvSpPr>
          <p:spPr>
            <a:xfrm>
              <a:off x="2806613" y="4100453"/>
              <a:ext cx="622286" cy="276999"/>
            </a:xfrm>
            <a:prstGeom prst="rect">
              <a:avLst/>
            </a:prstGeom>
            <a:noFill/>
          </p:spPr>
          <p:txBody>
            <a:bodyPr wrap="none" rtlCol="0">
              <a:spAutoFit/>
            </a:bodyPr>
            <a:lstStyle/>
            <a:p>
              <a:r>
                <a:rPr lang="en-GB" sz="1200" i="1"/>
                <a:t>f</a:t>
              </a:r>
              <a:r>
                <a:rPr lang="en-GB" sz="1200" i="1" baseline="-25000"/>
                <a:t>Objective</a:t>
              </a:r>
            </a:p>
          </p:txBody>
        </p:sp>
        <p:sp>
          <p:nvSpPr>
            <p:cNvPr id="130" name="TextovéPole 129">
              <a:extLst>
                <a:ext uri="{FF2B5EF4-FFF2-40B4-BE49-F238E27FC236}">
                  <a16:creationId xmlns:a16="http://schemas.microsoft.com/office/drawing/2014/main" id="{7698D706-CB7D-4B81-B0CE-1590864A25B4}"/>
                </a:ext>
              </a:extLst>
            </p:cNvPr>
            <p:cNvSpPr txBox="1"/>
            <p:nvPr/>
          </p:nvSpPr>
          <p:spPr>
            <a:xfrm>
              <a:off x="6685397" y="4090374"/>
              <a:ext cx="593624" cy="276999"/>
            </a:xfrm>
            <a:prstGeom prst="rect">
              <a:avLst/>
            </a:prstGeom>
            <a:noFill/>
          </p:spPr>
          <p:txBody>
            <a:bodyPr wrap="none" rtlCol="0">
              <a:spAutoFit/>
            </a:bodyPr>
            <a:lstStyle/>
            <a:p>
              <a:r>
                <a:rPr lang="en-GB" sz="1200" i="1"/>
                <a:t>f</a:t>
              </a:r>
              <a:r>
                <a:rPr lang="en-GB" sz="1200" i="1" baseline="-25000"/>
                <a:t>Eyepiece</a:t>
              </a:r>
            </a:p>
          </p:txBody>
        </p:sp>
        <p:sp>
          <p:nvSpPr>
            <p:cNvPr id="131" name="TextovéPole 130">
              <a:extLst>
                <a:ext uri="{FF2B5EF4-FFF2-40B4-BE49-F238E27FC236}">
                  <a16:creationId xmlns:a16="http://schemas.microsoft.com/office/drawing/2014/main" id="{D1CD53FE-7734-4721-B4A7-D3D72F16CDCE}"/>
                </a:ext>
              </a:extLst>
            </p:cNvPr>
            <p:cNvSpPr txBox="1"/>
            <p:nvPr/>
          </p:nvSpPr>
          <p:spPr>
            <a:xfrm>
              <a:off x="1859558" y="2642436"/>
              <a:ext cx="777905" cy="276999"/>
            </a:xfrm>
            <a:prstGeom prst="rect">
              <a:avLst/>
            </a:prstGeom>
            <a:noFill/>
          </p:spPr>
          <p:txBody>
            <a:bodyPr wrap="none" rtlCol="0">
              <a:spAutoFit/>
            </a:bodyPr>
            <a:lstStyle/>
            <a:p>
              <a:r>
                <a:rPr lang="en-GB" sz="1200"/>
                <a:t>Objective</a:t>
              </a:r>
            </a:p>
          </p:txBody>
        </p:sp>
        <p:sp>
          <p:nvSpPr>
            <p:cNvPr id="132" name="TextovéPole 131">
              <a:extLst>
                <a:ext uri="{FF2B5EF4-FFF2-40B4-BE49-F238E27FC236}">
                  <a16:creationId xmlns:a16="http://schemas.microsoft.com/office/drawing/2014/main" id="{1D7B68AD-68D7-4704-9B8D-1B4AF863452C}"/>
                </a:ext>
              </a:extLst>
            </p:cNvPr>
            <p:cNvSpPr txBox="1"/>
            <p:nvPr/>
          </p:nvSpPr>
          <p:spPr>
            <a:xfrm>
              <a:off x="6976318" y="2616189"/>
              <a:ext cx="735458" cy="276999"/>
            </a:xfrm>
            <a:prstGeom prst="rect">
              <a:avLst/>
            </a:prstGeom>
            <a:noFill/>
          </p:spPr>
          <p:txBody>
            <a:bodyPr wrap="none" rtlCol="0">
              <a:spAutoFit/>
            </a:bodyPr>
            <a:lstStyle/>
            <a:p>
              <a:r>
                <a:rPr lang="en-GB" sz="1200"/>
                <a:t>Eyepiece</a:t>
              </a:r>
            </a:p>
          </p:txBody>
        </p:sp>
        <p:sp>
          <p:nvSpPr>
            <p:cNvPr id="133" name="Levá složená závorka 132">
              <a:extLst>
                <a:ext uri="{FF2B5EF4-FFF2-40B4-BE49-F238E27FC236}">
                  <a16:creationId xmlns:a16="http://schemas.microsoft.com/office/drawing/2014/main" id="{37D99E65-CBE7-43AD-B6E2-262EE180D27E}"/>
                </a:ext>
              </a:extLst>
            </p:cNvPr>
            <p:cNvSpPr/>
            <p:nvPr/>
          </p:nvSpPr>
          <p:spPr>
            <a:xfrm rot="5400000" flipH="1">
              <a:off x="4893738" y="3434081"/>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4" name="Levá složená závorka 133">
              <a:extLst>
                <a:ext uri="{FF2B5EF4-FFF2-40B4-BE49-F238E27FC236}">
                  <a16:creationId xmlns:a16="http://schemas.microsoft.com/office/drawing/2014/main" id="{1856D91D-C4E3-47AC-B574-B520AA013A7D}"/>
                </a:ext>
              </a:extLst>
            </p:cNvPr>
            <p:cNvSpPr/>
            <p:nvPr/>
          </p:nvSpPr>
          <p:spPr>
            <a:xfrm rot="5400000" flipH="1">
              <a:off x="5549396" y="3432662"/>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5" name="Levá složená závorka 134">
              <a:extLst>
                <a:ext uri="{FF2B5EF4-FFF2-40B4-BE49-F238E27FC236}">
                  <a16:creationId xmlns:a16="http://schemas.microsoft.com/office/drawing/2014/main" id="{D521673C-93F5-4D36-88D5-B5313DBCD341}"/>
                </a:ext>
              </a:extLst>
            </p:cNvPr>
            <p:cNvSpPr/>
            <p:nvPr/>
          </p:nvSpPr>
          <p:spPr>
            <a:xfrm rot="5400000" flipH="1">
              <a:off x="6199799" y="3432662"/>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7" name="Levá složená závorka 136">
              <a:extLst>
                <a:ext uri="{FF2B5EF4-FFF2-40B4-BE49-F238E27FC236}">
                  <a16:creationId xmlns:a16="http://schemas.microsoft.com/office/drawing/2014/main" id="{FA7BECC0-0205-4F5A-BE40-707236EBA519}"/>
                </a:ext>
              </a:extLst>
            </p:cNvPr>
            <p:cNvSpPr/>
            <p:nvPr/>
          </p:nvSpPr>
          <p:spPr>
            <a:xfrm rot="5400000" flipH="1">
              <a:off x="6852464" y="3640628"/>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8" name="Přímá spojnice se šipkou 137">
              <a:extLst>
                <a:ext uri="{FF2B5EF4-FFF2-40B4-BE49-F238E27FC236}">
                  <a16:creationId xmlns:a16="http://schemas.microsoft.com/office/drawing/2014/main" id="{038FA610-BA87-4787-809B-2A00D89BCA43}"/>
                </a:ext>
              </a:extLst>
            </p:cNvPr>
            <p:cNvCxnSpPr/>
            <p:nvPr/>
          </p:nvCxnSpPr>
          <p:spPr>
            <a:xfrm flipH="1">
              <a:off x="7284958" y="2895276"/>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9" name="Grafický objekt 138" descr="Les">
              <a:extLst>
                <a:ext uri="{FF2B5EF4-FFF2-40B4-BE49-F238E27FC236}">
                  <a16:creationId xmlns:a16="http://schemas.microsoft.com/office/drawing/2014/main" id="{3E93678D-3234-42F8-B000-D0F2BBD3796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9528" y="2977519"/>
              <a:ext cx="914400" cy="914400"/>
            </a:xfrm>
            <a:prstGeom prst="rect">
              <a:avLst/>
            </a:prstGeom>
          </p:spPr>
        </p:pic>
        <p:pic>
          <p:nvPicPr>
            <p:cNvPr id="140" name="Grafický objekt 139" descr="Les">
              <a:extLst>
                <a:ext uri="{FF2B5EF4-FFF2-40B4-BE49-F238E27FC236}">
                  <a16:creationId xmlns:a16="http://schemas.microsoft.com/office/drawing/2014/main" id="{843418DE-BCC4-44F0-9B52-1460E17A6EA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98828" y="3416150"/>
              <a:ext cx="228579" cy="228579"/>
            </a:xfrm>
            <a:prstGeom prst="rect">
              <a:avLst/>
            </a:prstGeom>
          </p:spPr>
        </p:pic>
        <p:sp>
          <p:nvSpPr>
            <p:cNvPr id="141" name="TextovéPole 140">
              <a:extLst>
                <a:ext uri="{FF2B5EF4-FFF2-40B4-BE49-F238E27FC236}">
                  <a16:creationId xmlns:a16="http://schemas.microsoft.com/office/drawing/2014/main" id="{F4EB7A78-30B4-4DB5-B0AA-5CB5DAD03C75}"/>
                </a:ext>
              </a:extLst>
            </p:cNvPr>
            <p:cNvSpPr txBox="1"/>
            <p:nvPr/>
          </p:nvSpPr>
          <p:spPr>
            <a:xfrm>
              <a:off x="4193374" y="4100454"/>
              <a:ext cx="997196" cy="276999"/>
            </a:xfrm>
            <a:prstGeom prst="rect">
              <a:avLst/>
            </a:prstGeom>
            <a:noFill/>
          </p:spPr>
          <p:txBody>
            <a:bodyPr wrap="none" rtlCol="0">
              <a:spAutoFit/>
            </a:bodyPr>
            <a:lstStyle/>
            <a:p>
              <a:r>
                <a:rPr lang="en-GB" sz="1200" i="1"/>
                <a:t>2×f</a:t>
              </a:r>
              <a:r>
                <a:rPr lang="en-GB" sz="1200" i="1" baseline="-25000"/>
                <a:t>Inverting lense</a:t>
              </a:r>
            </a:p>
          </p:txBody>
        </p:sp>
        <p:sp>
          <p:nvSpPr>
            <p:cNvPr id="142" name="TextovéPole 141">
              <a:extLst>
                <a:ext uri="{FF2B5EF4-FFF2-40B4-BE49-F238E27FC236}">
                  <a16:creationId xmlns:a16="http://schemas.microsoft.com/office/drawing/2014/main" id="{1F432E03-081C-4EDA-9654-22FBEC0CD325}"/>
                </a:ext>
              </a:extLst>
            </p:cNvPr>
            <p:cNvSpPr txBox="1"/>
            <p:nvPr/>
          </p:nvSpPr>
          <p:spPr>
            <a:xfrm>
              <a:off x="5498391" y="4095440"/>
              <a:ext cx="947503" cy="276999"/>
            </a:xfrm>
            <a:prstGeom prst="rect">
              <a:avLst/>
            </a:prstGeom>
            <a:noFill/>
          </p:spPr>
          <p:txBody>
            <a:bodyPr wrap="none" rtlCol="0">
              <a:spAutoFit/>
            </a:bodyPr>
            <a:lstStyle/>
            <a:p>
              <a:r>
                <a:rPr lang="en-GB" sz="1200" i="1"/>
                <a:t>2×f</a:t>
              </a:r>
              <a:r>
                <a:rPr lang="en-GB" sz="1200" i="1" baseline="-25000"/>
                <a:t>Inverting lens</a:t>
              </a:r>
            </a:p>
          </p:txBody>
        </p:sp>
        <p:sp>
          <p:nvSpPr>
            <p:cNvPr id="143" name="Levá složená závorka 142">
              <a:extLst>
                <a:ext uri="{FF2B5EF4-FFF2-40B4-BE49-F238E27FC236}">
                  <a16:creationId xmlns:a16="http://schemas.microsoft.com/office/drawing/2014/main" id="{2E739EED-5B5F-4A92-8066-919E91D494AB}"/>
                </a:ext>
              </a:extLst>
            </p:cNvPr>
            <p:cNvSpPr/>
            <p:nvPr/>
          </p:nvSpPr>
          <p:spPr>
            <a:xfrm rot="5400000" flipH="1">
              <a:off x="4562665" y="3318631"/>
              <a:ext cx="212400" cy="1309437"/>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4" name="Levá složená závorka 143">
              <a:extLst>
                <a:ext uri="{FF2B5EF4-FFF2-40B4-BE49-F238E27FC236}">
                  <a16:creationId xmlns:a16="http://schemas.microsoft.com/office/drawing/2014/main" id="{5A2C49E1-FD8A-4D1D-8111-0D0F9B05D288}"/>
                </a:ext>
              </a:extLst>
            </p:cNvPr>
            <p:cNvSpPr/>
            <p:nvPr/>
          </p:nvSpPr>
          <p:spPr>
            <a:xfrm rot="5400000" flipH="1">
              <a:off x="5872100" y="3324465"/>
              <a:ext cx="212400" cy="1309437"/>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45" name="Grafický objekt 144" descr="Les">
              <a:extLst>
                <a:ext uri="{FF2B5EF4-FFF2-40B4-BE49-F238E27FC236}">
                  <a16:creationId xmlns:a16="http://schemas.microsoft.com/office/drawing/2014/main" id="{CA2DF4DA-1F37-42D2-8E96-3D7C56D20B1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3888231" y="3451912"/>
              <a:ext cx="228579" cy="228579"/>
            </a:xfrm>
            <a:prstGeom prst="rect">
              <a:avLst/>
            </a:prstGeom>
          </p:spPr>
        </p:pic>
        <p:grpSp>
          <p:nvGrpSpPr>
            <p:cNvPr id="146" name="Skupina 145">
              <a:extLst>
                <a:ext uri="{FF2B5EF4-FFF2-40B4-BE49-F238E27FC236}">
                  <a16:creationId xmlns:a16="http://schemas.microsoft.com/office/drawing/2014/main" id="{5BB8FE8C-3047-4832-85B7-0AF03223BCD6}"/>
                </a:ext>
              </a:extLst>
            </p:cNvPr>
            <p:cNvGrpSpPr/>
            <p:nvPr/>
          </p:nvGrpSpPr>
          <p:grpSpPr>
            <a:xfrm>
              <a:off x="7537295" y="2956419"/>
              <a:ext cx="720000" cy="1085196"/>
              <a:chOff x="8881807" y="1767048"/>
              <a:chExt cx="720000" cy="1085196"/>
            </a:xfrm>
          </p:grpSpPr>
          <p:sp>
            <p:nvSpPr>
              <p:cNvPr id="149" name="Částečný kruh 148">
                <a:extLst>
                  <a:ext uri="{FF2B5EF4-FFF2-40B4-BE49-F238E27FC236}">
                    <a16:creationId xmlns:a16="http://schemas.microsoft.com/office/drawing/2014/main" id="{2E3B189D-8780-4DE7-B1A6-3F9830881A64}"/>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0" name="Ovál 149">
                <a:extLst>
                  <a:ext uri="{FF2B5EF4-FFF2-40B4-BE49-F238E27FC236}">
                    <a16:creationId xmlns:a16="http://schemas.microsoft.com/office/drawing/2014/main" id="{DDBDD0A8-2F6D-4CF3-99A9-18BF7039F3C2}"/>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ál 150">
                <a:extLst>
                  <a:ext uri="{FF2B5EF4-FFF2-40B4-BE49-F238E27FC236}">
                    <a16:creationId xmlns:a16="http://schemas.microsoft.com/office/drawing/2014/main" id="{EAC2F773-018B-492D-80B5-15DD5B5D0658}"/>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blouk 151">
                <a:extLst>
                  <a:ext uri="{FF2B5EF4-FFF2-40B4-BE49-F238E27FC236}">
                    <a16:creationId xmlns:a16="http://schemas.microsoft.com/office/drawing/2014/main" id="{1B61D2C6-AD00-44D1-A5D0-2893A5E7CA73}"/>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3" name="Oblouk 152">
                <a:extLst>
                  <a:ext uri="{FF2B5EF4-FFF2-40B4-BE49-F238E27FC236}">
                    <a16:creationId xmlns:a16="http://schemas.microsoft.com/office/drawing/2014/main" id="{1491CCBD-6EC0-4D25-A469-78A0F53D3D5E}"/>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147" name="Grafický objekt 146" descr="Les">
              <a:extLst>
                <a:ext uri="{FF2B5EF4-FFF2-40B4-BE49-F238E27FC236}">
                  <a16:creationId xmlns:a16="http://schemas.microsoft.com/office/drawing/2014/main" id="{6B20DDA8-E5D7-49CA-94C8-F00B769ACDB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65385" y="3345276"/>
              <a:ext cx="360000" cy="360000"/>
            </a:xfrm>
            <a:prstGeom prst="rect">
              <a:avLst/>
            </a:prstGeom>
          </p:spPr>
        </p:pic>
        <p:sp>
          <p:nvSpPr>
            <p:cNvPr id="148" name="TextovéPole 147">
              <a:extLst>
                <a:ext uri="{FF2B5EF4-FFF2-40B4-BE49-F238E27FC236}">
                  <a16:creationId xmlns:a16="http://schemas.microsoft.com/office/drawing/2014/main" id="{5661CE21-4DF9-4104-BE79-4A078A4BCEF5}"/>
                </a:ext>
              </a:extLst>
            </p:cNvPr>
            <p:cNvSpPr txBox="1"/>
            <p:nvPr/>
          </p:nvSpPr>
          <p:spPr>
            <a:xfrm>
              <a:off x="4831050" y="2630277"/>
              <a:ext cx="1025409" cy="461665"/>
            </a:xfrm>
            <a:prstGeom prst="rect">
              <a:avLst/>
            </a:prstGeom>
            <a:noFill/>
          </p:spPr>
          <p:txBody>
            <a:bodyPr wrap="none" rtlCol="0">
              <a:spAutoFit/>
            </a:bodyPr>
            <a:lstStyle/>
            <a:p>
              <a:r>
                <a:rPr lang="en-GB" sz="1200"/>
                <a:t>Inverting lens</a:t>
              </a:r>
            </a:p>
            <a:p>
              <a:endParaRPr lang="en-GB" sz="1200"/>
            </a:p>
          </p:txBody>
        </p:sp>
      </p:grpSp>
      <p:sp>
        <p:nvSpPr>
          <p:cNvPr id="154" name="Obdélník 153">
            <a:extLst>
              <a:ext uri="{FF2B5EF4-FFF2-40B4-BE49-F238E27FC236}">
                <a16:creationId xmlns:a16="http://schemas.microsoft.com/office/drawing/2014/main" id="{D3BDAC80-5074-498F-B07D-2FFB0F6770E3}"/>
              </a:ext>
            </a:extLst>
          </p:cNvPr>
          <p:cNvSpPr/>
          <p:nvPr/>
        </p:nvSpPr>
        <p:spPr>
          <a:xfrm>
            <a:off x="1093857" y="4624873"/>
            <a:ext cx="2944352" cy="1323439"/>
          </a:xfrm>
          <a:prstGeom prst="rect">
            <a:avLst/>
          </a:prstGeom>
        </p:spPr>
        <p:txBody>
          <a:bodyPr wrap="square">
            <a:spAutoFit/>
          </a:bodyPr>
          <a:lstStyle/>
          <a:p>
            <a:r>
              <a:rPr lang="en-GB" sz="1600" dirty="0"/>
              <a:t>For terrestrial observations is an upright image necessary. Common terrestrial telescopes use prisms for inverting the image to stay compact. </a:t>
            </a:r>
          </a:p>
        </p:txBody>
      </p:sp>
      <p:sp>
        <p:nvSpPr>
          <p:cNvPr id="155" name="TextovéPole 154">
            <a:extLst>
              <a:ext uri="{FF2B5EF4-FFF2-40B4-BE49-F238E27FC236}">
                <a16:creationId xmlns:a16="http://schemas.microsoft.com/office/drawing/2014/main" id="{91CB0613-C1F0-4B22-8500-36B9BB06F6A6}"/>
              </a:ext>
            </a:extLst>
          </p:cNvPr>
          <p:cNvSpPr txBox="1"/>
          <p:nvPr/>
        </p:nvSpPr>
        <p:spPr>
          <a:xfrm>
            <a:off x="1427733" y="265164"/>
            <a:ext cx="7884851" cy="646331"/>
          </a:xfrm>
          <a:prstGeom prst="rect">
            <a:avLst/>
          </a:prstGeom>
          <a:noFill/>
        </p:spPr>
        <p:txBody>
          <a:bodyPr wrap="none" rtlCol="0">
            <a:spAutoFit/>
          </a:bodyPr>
          <a:lstStyle/>
          <a:p>
            <a:r>
              <a:rPr lang="en-GB" sz="3600" dirty="0"/>
              <a:t>How does the terrestrial telescope work?</a:t>
            </a:r>
          </a:p>
        </p:txBody>
      </p:sp>
    </p:spTree>
    <p:extLst>
      <p:ext uri="{BB962C8B-B14F-4D97-AF65-F5344CB8AC3E}">
        <p14:creationId xmlns:p14="http://schemas.microsoft.com/office/powerpoint/2010/main" val="3386933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D1E42DD1-B395-475B-BF94-6310C5CC360C}"/>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3" name="Skupina 2">
            <a:extLst>
              <a:ext uri="{FF2B5EF4-FFF2-40B4-BE49-F238E27FC236}">
                <a16:creationId xmlns:a16="http://schemas.microsoft.com/office/drawing/2014/main" id="{CA163C9A-BDD2-4E51-A1F4-ED579122B54D}"/>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1685E447-97F2-450F-B83F-669F1B2EB71F}"/>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67F65CA4-127B-4660-91A5-F94EB354E21E}"/>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E5886A5B-129D-4C4B-9CA5-A26D4C505B68}"/>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364DEEC9-F4C3-42B8-8106-AFD3CFCDA78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AA05E1C-7020-4C3D-B851-3B372306BCF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D02D50E2-BD14-472A-8598-9DB443A92E2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594D1CBC-2147-46A3-B42E-BA3FFA0C40C4}"/>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AEDD478E-967D-404B-8958-E2421E3DABE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58148914-EED7-4C4F-A88E-D691015D73B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118D2F89-F8A8-40A4-A049-B8866452355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3945EDE9-24DE-4F1B-97BB-6ABCD4FED175}"/>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05D2B5E8-2E9E-4B4F-92E4-19D884E0892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095DBCDF-A932-402B-912A-5B0EAA69B60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544492DE-7FEC-4F10-8E34-2BB8C41F12D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1C573E6C-DFD9-4B72-BC6D-FFBC7D04EEE1}"/>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601602AB-70B4-4E07-8C9F-B194A5D325E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71B2E71-91EE-46CC-9E56-F8117644EFA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74585CC9-26D8-4502-BE57-7C4B47C4559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47445C8A-FF29-4B20-90E8-6842F54CA796}"/>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F69D0508-298C-4AD5-8E66-7662B6D7F66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1CE5E1A7-35D0-4B4F-B796-C16AB5FB6FC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D3D6893C-D04E-45B8-AD79-58DD373A1B8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1199056E-80F6-4C47-B558-C43BC8BEBE96}"/>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1439543D-F7AA-42BE-A57D-06F1F21E8D08}"/>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E54434C0-7D1D-4068-9B5A-76CB5CF2EF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E7D93218-6D40-4B46-9525-242A30C4535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E9F4E545-2C06-4CAB-A25D-ED72E7D6849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734766FE-D1FB-429D-B6D1-448EFA39A3C5}"/>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07703654-B97B-4723-9C83-D896CBB0DD4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0C403BB4-8938-42E7-978B-3E0AE33CAD7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B28A18B3-68C4-45EF-A300-D284FB09AAF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E774CBC5-DDBE-4574-868D-B59976A0E7AA}"/>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EF88B157-5B39-4002-9F96-2917A030BF6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C4A9BEF9-A351-48A9-A22B-6B4EC7CAB99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C76EC8E2-5434-4BBE-91C4-0C427C274DC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401C692D-933B-4ECF-9251-7446396D7E8A}"/>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CDC9ACEE-9293-4E40-9FF8-EA1762FB3CA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6D1F603B-55A1-4C10-98B7-9209049151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1B1BC53D-FE67-4BC0-9807-C92F1B652F8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D274CF4A-3329-4ABE-AE4A-8655ECC81799}"/>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5FF4161D-B052-47A3-BD6B-488E1386DEE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9F02A92E-19C5-450A-B0F6-F887A9F3B35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F6AAFFA0-F125-4F82-B670-D2043B5A587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D9982053-C892-4B14-AC42-5440BA957DAD}"/>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E959361F-0EBD-4363-BAA4-69BA35D6F5BD}"/>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FF0B2CA9-9870-4A4A-82E6-835EB5DFCD29}"/>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0326A139-C6F7-496C-B764-8D963A45804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AD6AEE4B-2807-4C75-867C-85A2C729717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CBF4905A-7AB9-43D3-9CD3-AE51E897A4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D50A780C-AABC-4E18-8D54-EC735FB8AA56}"/>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23CF5272-64DC-4510-A8EF-70917D60A20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E32F7166-8643-418F-B0F6-F5955A95C86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F6B29852-7EBF-43BC-BF77-772177637F1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1A996886-B688-431F-9136-3F86719560D4}"/>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E2BC3F2F-9B22-4F5C-B066-137298E79DF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FF5AE907-5C24-48DE-AAB8-3D0D5A52FE9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C39DA666-DA83-49A8-9394-812A390EAD3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D6545577-A5DA-4C0E-9E95-3E918B68DCCD}"/>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501C96C7-2FED-4558-B08D-30C63393DAF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7FC8077E-8EB2-4744-B28D-23B1C4BE30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9F56FEC0-0496-4B02-A467-82A4866C796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924FFDCF-9F00-4B9D-B099-781680E2840E}"/>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36604804-8041-44D8-983A-2117B68647B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39FFDA92-C316-42C4-8483-7A873270AFC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452C0E78-C8DD-4541-A0A7-7A8EB2A51E2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5F2DD14A-E2E5-4FDB-B789-B1C7010FA656}"/>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FB6BACD5-D9DF-4301-A809-6A33DD429B07}"/>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237CE372-BF08-445B-BD85-0998CACE379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BE797F52-F146-43E8-BA94-93FF6F5C984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FC124364-1115-49D7-A6EC-323FDD06927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AC2FAECB-A897-40E3-9BD0-1FE0B5B97996}"/>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5B52814F-24DE-432F-853F-B565489C234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0F80F366-8345-4926-A8BD-6AD22A17533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C6FA060E-0910-4CEF-BD23-334D215A3CE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781FCE15-3EEF-4318-9749-2D200ADE9D72}"/>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6D26638E-B037-4C0A-A6B3-CBDF62727D0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9B35C7B8-9316-4F07-88A1-AD568E35A5D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D630741E-0113-4355-A90F-AF906C8EE0E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7DCC34BD-FC74-40A5-A1E6-CD22D13EDF1B}"/>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09C1C8BF-984F-4DC3-81A0-8C3B791C4ED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031B2407-184D-4384-BB0D-E476402312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8A91FD59-88C4-4340-8548-72F1CAAD339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33E92DFA-AAA4-4852-84C3-3F8521201DD1}"/>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B6EA2D63-A822-449E-BC5D-2B93659BB7E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9C118178-64F6-454A-A87A-D2CCC041BE8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9C3AE12D-427E-4ACC-9A9C-E12FB8679F3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7D546614-E96F-4157-9030-EC6FF7D04A2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1B2448A5-B3C2-4D44-981E-D952AFCE4121}"/>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9276E055-52E5-4CD3-9C86-9134FBD3E202}"/>
              </a:ext>
            </a:extLst>
          </p:cNvPr>
          <p:cNvSpPr txBox="1"/>
          <p:nvPr/>
        </p:nvSpPr>
        <p:spPr>
          <a:xfrm>
            <a:off x="1410396" y="366847"/>
            <a:ext cx="7345793" cy="646331"/>
          </a:xfrm>
          <a:prstGeom prst="rect">
            <a:avLst/>
          </a:prstGeom>
          <a:noFill/>
        </p:spPr>
        <p:txBody>
          <a:bodyPr wrap="none" rtlCol="0">
            <a:spAutoFit/>
          </a:bodyPr>
          <a:lstStyle/>
          <a:p>
            <a:r>
              <a:rPr lang="en-GB" sz="3600" dirty="0"/>
              <a:t>Light microscope with „Infinity optics“</a:t>
            </a:r>
          </a:p>
        </p:txBody>
      </p:sp>
      <p:sp>
        <p:nvSpPr>
          <p:cNvPr id="96" name="TextovéPole 95">
            <a:extLst>
              <a:ext uri="{FF2B5EF4-FFF2-40B4-BE49-F238E27FC236}">
                <a16:creationId xmlns:a16="http://schemas.microsoft.com/office/drawing/2014/main" id="{5922EF7D-8D30-4362-843D-D6781821DE0B}"/>
              </a:ext>
            </a:extLst>
          </p:cNvPr>
          <p:cNvSpPr txBox="1"/>
          <p:nvPr/>
        </p:nvSpPr>
        <p:spPr>
          <a:xfrm>
            <a:off x="3711528" y="1055598"/>
            <a:ext cx="5699407" cy="1323439"/>
          </a:xfrm>
          <a:prstGeom prst="rect">
            <a:avLst/>
          </a:prstGeom>
          <a:noFill/>
        </p:spPr>
        <p:txBody>
          <a:bodyPr wrap="square" rtlCol="0">
            <a:spAutoFit/>
          </a:bodyPr>
          <a:lstStyle/>
          <a:p>
            <a:r>
              <a:rPr lang="en-GB" sz="1600" dirty="0"/>
              <a:t>As shown in the scheme, place the sample 40 mm in front of the objective and find its image 100 mm behind the tube lens. Use a piece of paper of the box as a screen. Adjust the positions of the components to see a sharp image. </a:t>
            </a:r>
          </a:p>
          <a:p>
            <a:endParaRPr lang="en-GB" sz="1600" dirty="0"/>
          </a:p>
        </p:txBody>
      </p:sp>
      <p:grpSp>
        <p:nvGrpSpPr>
          <p:cNvPr id="134" name="Skupina 133">
            <a:extLst>
              <a:ext uri="{FF2B5EF4-FFF2-40B4-BE49-F238E27FC236}">
                <a16:creationId xmlns:a16="http://schemas.microsoft.com/office/drawing/2014/main" id="{9C039292-546A-4F45-B638-DB6B50AB5AD0}"/>
              </a:ext>
            </a:extLst>
          </p:cNvPr>
          <p:cNvGrpSpPr/>
          <p:nvPr/>
        </p:nvGrpSpPr>
        <p:grpSpPr>
          <a:xfrm>
            <a:off x="650861" y="5333021"/>
            <a:ext cx="5379699" cy="1191351"/>
            <a:chOff x="630009" y="4863135"/>
            <a:chExt cx="5379699" cy="1191351"/>
          </a:xfrm>
        </p:grpSpPr>
        <p:sp>
          <p:nvSpPr>
            <p:cNvPr id="135" name="Richtungspfeil 184">
              <a:extLst>
                <a:ext uri="{FF2B5EF4-FFF2-40B4-BE49-F238E27FC236}">
                  <a16:creationId xmlns:a16="http://schemas.microsoft.com/office/drawing/2014/main" id="{ADE60DCF-8D00-4AAD-A742-E5058F85714B}"/>
                </a:ext>
              </a:extLst>
            </p:cNvPr>
            <p:cNvSpPr/>
            <p:nvPr/>
          </p:nvSpPr>
          <p:spPr>
            <a:xfrm>
              <a:off x="1616409" y="4863135"/>
              <a:ext cx="4393299" cy="1191351"/>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Hold the sample and the objective together. Place the tube lens 100 mm in front of the screen. Change the distance between the objective and the tube lens. How does it influence the image? </a:t>
              </a:r>
            </a:p>
          </p:txBody>
        </p:sp>
        <p:sp>
          <p:nvSpPr>
            <p:cNvPr id="137" name="Rechteck 185">
              <a:extLst>
                <a:ext uri="{FF2B5EF4-FFF2-40B4-BE49-F238E27FC236}">
                  <a16:creationId xmlns:a16="http://schemas.microsoft.com/office/drawing/2014/main" id="{E4853FE6-B1BE-4433-BFDE-E55CA0A91A41}"/>
                </a:ext>
              </a:extLst>
            </p:cNvPr>
            <p:cNvSpPr/>
            <p:nvPr/>
          </p:nvSpPr>
          <p:spPr>
            <a:xfrm>
              <a:off x="630009" y="4863136"/>
              <a:ext cx="986400" cy="119135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62" name="Grafik 186" descr="Marke Fragezeichen">
              <a:extLst>
                <a:ext uri="{FF2B5EF4-FFF2-40B4-BE49-F238E27FC236}">
                  <a16:creationId xmlns:a16="http://schemas.microsoft.com/office/drawing/2014/main" id="{3BD8D150-2406-473C-854B-33EA996D02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128715"/>
              <a:ext cx="662417" cy="662418"/>
            </a:xfrm>
            <a:prstGeom prst="rect">
              <a:avLst/>
            </a:prstGeom>
          </p:spPr>
        </p:pic>
      </p:grpSp>
      <p:grpSp>
        <p:nvGrpSpPr>
          <p:cNvPr id="163" name="Skupina 162">
            <a:extLst>
              <a:ext uri="{FF2B5EF4-FFF2-40B4-BE49-F238E27FC236}">
                <a16:creationId xmlns:a16="http://schemas.microsoft.com/office/drawing/2014/main" id="{5D82BD11-D4B9-417D-955D-6185822EA874}"/>
              </a:ext>
            </a:extLst>
          </p:cNvPr>
          <p:cNvGrpSpPr/>
          <p:nvPr/>
        </p:nvGrpSpPr>
        <p:grpSpPr>
          <a:xfrm>
            <a:off x="506234" y="1055547"/>
            <a:ext cx="3205294" cy="986400"/>
            <a:chOff x="630009" y="4863136"/>
            <a:chExt cx="3205294" cy="986400"/>
          </a:xfrm>
        </p:grpSpPr>
        <p:sp>
          <p:nvSpPr>
            <p:cNvPr id="169" name="Richtungspfeil 184">
              <a:extLst>
                <a:ext uri="{FF2B5EF4-FFF2-40B4-BE49-F238E27FC236}">
                  <a16:creationId xmlns:a16="http://schemas.microsoft.com/office/drawing/2014/main" id="{52FB922E-59C5-4D78-A83D-C3C4C88C2647}"/>
                </a:ext>
              </a:extLst>
            </p:cNvPr>
            <p:cNvSpPr/>
            <p:nvPr/>
          </p:nvSpPr>
          <p:spPr>
            <a:xfrm>
              <a:off x="1616409" y="4863136"/>
              <a:ext cx="2218894"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What happened when you turn around the Keplerian telescope?</a:t>
              </a:r>
            </a:p>
          </p:txBody>
        </p:sp>
        <p:sp>
          <p:nvSpPr>
            <p:cNvPr id="170" name="Rechteck 185">
              <a:extLst>
                <a:ext uri="{FF2B5EF4-FFF2-40B4-BE49-F238E27FC236}">
                  <a16:creationId xmlns:a16="http://schemas.microsoft.com/office/drawing/2014/main" id="{27C9B56A-C6CE-42D3-A142-DFBFFE533563}"/>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71" name="Grafik 186" descr="Marke Fragezeichen">
              <a:extLst>
                <a:ext uri="{FF2B5EF4-FFF2-40B4-BE49-F238E27FC236}">
                  <a16:creationId xmlns:a16="http://schemas.microsoft.com/office/drawing/2014/main" id="{296889E1-F265-4DB4-A7AE-A908D9FB26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38" name="TextovéPole 137">
            <a:extLst>
              <a:ext uri="{FF2B5EF4-FFF2-40B4-BE49-F238E27FC236}">
                <a16:creationId xmlns:a16="http://schemas.microsoft.com/office/drawing/2014/main" id="{00C65C86-61C6-4AFE-A975-41EDCE417871}"/>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39" name="TextovéPole 138">
            <a:extLst>
              <a:ext uri="{FF2B5EF4-FFF2-40B4-BE49-F238E27FC236}">
                <a16:creationId xmlns:a16="http://schemas.microsoft.com/office/drawing/2014/main" id="{75CC208E-F801-4F78-8544-B518DD8366C7}"/>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68" name="TextovéPole 167">
            <a:extLst>
              <a:ext uri="{FF2B5EF4-FFF2-40B4-BE49-F238E27FC236}">
                <a16:creationId xmlns:a16="http://schemas.microsoft.com/office/drawing/2014/main" id="{22633029-CBE0-47D2-8EB2-44A540B17C24}"/>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72" name="TextovéPole 171">
            <a:extLst>
              <a:ext uri="{FF2B5EF4-FFF2-40B4-BE49-F238E27FC236}">
                <a16:creationId xmlns:a16="http://schemas.microsoft.com/office/drawing/2014/main" id="{6268D755-3AAA-47E7-A4F8-29A7847AF921}"/>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73" name="TextovéPole 172">
            <a:extLst>
              <a:ext uri="{FF2B5EF4-FFF2-40B4-BE49-F238E27FC236}">
                <a16:creationId xmlns:a16="http://schemas.microsoft.com/office/drawing/2014/main" id="{4F24A3AD-07AF-47CA-8763-2079668F1704}"/>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74" name="TextovéPole 173">
            <a:extLst>
              <a:ext uri="{FF2B5EF4-FFF2-40B4-BE49-F238E27FC236}">
                <a16:creationId xmlns:a16="http://schemas.microsoft.com/office/drawing/2014/main" id="{81CF4AF9-5B50-4530-9AB6-8ADF6573E4C1}"/>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75" name="TextovéPole 174">
            <a:extLst>
              <a:ext uri="{FF2B5EF4-FFF2-40B4-BE49-F238E27FC236}">
                <a16:creationId xmlns:a16="http://schemas.microsoft.com/office/drawing/2014/main" id="{FB3BE754-A18D-4F19-A895-14021E5543B8}"/>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76" name="TextovéPole 175">
            <a:extLst>
              <a:ext uri="{FF2B5EF4-FFF2-40B4-BE49-F238E27FC236}">
                <a16:creationId xmlns:a16="http://schemas.microsoft.com/office/drawing/2014/main" id="{B25A15BB-F100-4651-8739-C67603552AC2}"/>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grpSp>
        <p:nvGrpSpPr>
          <p:cNvPr id="106" name="Skupina 105">
            <a:extLst>
              <a:ext uri="{FF2B5EF4-FFF2-40B4-BE49-F238E27FC236}">
                <a16:creationId xmlns:a16="http://schemas.microsoft.com/office/drawing/2014/main" id="{07433C48-E328-4170-B726-CD8C0113D91C}"/>
              </a:ext>
            </a:extLst>
          </p:cNvPr>
          <p:cNvGrpSpPr/>
          <p:nvPr/>
        </p:nvGrpSpPr>
        <p:grpSpPr>
          <a:xfrm>
            <a:off x="370204" y="2184850"/>
            <a:ext cx="9160823" cy="2886521"/>
            <a:chOff x="370204" y="2184850"/>
            <a:chExt cx="9160823" cy="2886521"/>
          </a:xfrm>
        </p:grpSpPr>
        <p:sp>
          <p:nvSpPr>
            <p:cNvPr id="141" name="Rovnoramenný trojúhelník 140">
              <a:extLst>
                <a:ext uri="{FF2B5EF4-FFF2-40B4-BE49-F238E27FC236}">
                  <a16:creationId xmlns:a16="http://schemas.microsoft.com/office/drawing/2014/main" id="{A23C25FF-E896-495A-A988-741C1769EC95}"/>
                </a:ext>
              </a:extLst>
            </p:cNvPr>
            <p:cNvSpPr/>
            <p:nvPr/>
          </p:nvSpPr>
          <p:spPr>
            <a:xfrm rot="5400000">
              <a:off x="6644512" y="2006796"/>
              <a:ext cx="529952" cy="3600000"/>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Šipka: zahnutá nahoru 112">
              <a:extLst>
                <a:ext uri="{FF2B5EF4-FFF2-40B4-BE49-F238E27FC236}">
                  <a16:creationId xmlns:a16="http://schemas.microsoft.com/office/drawing/2014/main" id="{16AD66CF-8F7D-4C5F-9DC4-12A76CBE2FD5}"/>
                </a:ext>
              </a:extLst>
            </p:cNvPr>
            <p:cNvSpPr/>
            <p:nvPr/>
          </p:nvSpPr>
          <p:spPr>
            <a:xfrm flipV="1">
              <a:off x="2743579" y="2184850"/>
              <a:ext cx="1070404" cy="307097"/>
            </a:xfrm>
            <a:prstGeom prst="curved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6" name="Levá složená závorka 115">
              <a:extLst>
                <a:ext uri="{FF2B5EF4-FFF2-40B4-BE49-F238E27FC236}">
                  <a16:creationId xmlns:a16="http://schemas.microsoft.com/office/drawing/2014/main" id="{1C33C553-CBB8-4BF0-8197-A13F2FAA5B2E}"/>
                </a:ext>
              </a:extLst>
            </p:cNvPr>
            <p:cNvSpPr/>
            <p:nvPr/>
          </p:nvSpPr>
          <p:spPr>
            <a:xfrm rot="5400000" flipV="1">
              <a:off x="3891637" y="899617"/>
              <a:ext cx="246872" cy="3412593"/>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7" name="TextovéPole 116">
              <a:extLst>
                <a:ext uri="{FF2B5EF4-FFF2-40B4-BE49-F238E27FC236}">
                  <a16:creationId xmlns:a16="http://schemas.microsoft.com/office/drawing/2014/main" id="{F18A6750-C2E7-40FC-AC80-862BEB464D8A}"/>
                </a:ext>
              </a:extLst>
            </p:cNvPr>
            <p:cNvSpPr txBox="1"/>
            <p:nvPr/>
          </p:nvSpPr>
          <p:spPr>
            <a:xfrm flipH="1">
              <a:off x="4099401" y="2215716"/>
              <a:ext cx="2193069" cy="338554"/>
            </a:xfrm>
            <a:prstGeom prst="rect">
              <a:avLst/>
            </a:prstGeom>
            <a:noFill/>
          </p:spPr>
          <p:txBody>
            <a:bodyPr wrap="square" rtlCol="0">
              <a:spAutoFit/>
            </a:bodyPr>
            <a:lstStyle/>
            <a:p>
              <a:r>
                <a:rPr lang="en-GB" sz="1600">
                  <a:solidFill>
                    <a:srgbClr val="00A07A"/>
                  </a:solidFill>
                </a:rPr>
                <a:t>Keplerian telescope!</a:t>
              </a:r>
            </a:p>
          </p:txBody>
        </p:sp>
        <p:sp>
          <p:nvSpPr>
            <p:cNvPr id="119" name="Obdélník: se zakulacenými rohy 118">
              <a:extLst>
                <a:ext uri="{FF2B5EF4-FFF2-40B4-BE49-F238E27FC236}">
                  <a16:creationId xmlns:a16="http://schemas.microsoft.com/office/drawing/2014/main" id="{58932A56-CA8A-42CE-8EBB-E88810D6508B}"/>
                </a:ext>
              </a:extLst>
            </p:cNvPr>
            <p:cNvSpPr/>
            <p:nvPr/>
          </p:nvSpPr>
          <p:spPr>
            <a:xfrm>
              <a:off x="7726801" y="2904824"/>
              <a:ext cx="1799238" cy="1799234"/>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bdélník: se zakulacenými rohy 120">
              <a:extLst>
                <a:ext uri="{FF2B5EF4-FFF2-40B4-BE49-F238E27FC236}">
                  <a16:creationId xmlns:a16="http://schemas.microsoft.com/office/drawing/2014/main" id="{F52F0DB0-B85C-4BCD-8CF5-9095B549B2CB}"/>
                </a:ext>
              </a:extLst>
            </p:cNvPr>
            <p:cNvSpPr/>
            <p:nvPr/>
          </p:nvSpPr>
          <p:spPr>
            <a:xfrm>
              <a:off x="7731789" y="2906532"/>
              <a:ext cx="1799238" cy="1799234"/>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Přímá spojnice 122">
              <a:extLst>
                <a:ext uri="{FF2B5EF4-FFF2-40B4-BE49-F238E27FC236}">
                  <a16:creationId xmlns:a16="http://schemas.microsoft.com/office/drawing/2014/main" id="{010E5D2E-B973-422F-872F-ACA0F9424E86}"/>
                </a:ext>
              </a:extLst>
            </p:cNvPr>
            <p:cNvCxnSpPr/>
            <p:nvPr/>
          </p:nvCxnSpPr>
          <p:spPr>
            <a:xfrm>
              <a:off x="8579139" y="3084112"/>
              <a:ext cx="0" cy="1382719"/>
            </a:xfrm>
            <a:prstGeom prst="line">
              <a:avLst/>
            </a:prstGeom>
            <a:ln w="28575">
              <a:solidFill>
                <a:srgbClr val="00A07A"/>
              </a:solidFill>
              <a:prstDash val="dash"/>
            </a:ln>
          </p:spPr>
          <p:style>
            <a:lnRef idx="1">
              <a:schemeClr val="accent1"/>
            </a:lnRef>
            <a:fillRef idx="0">
              <a:schemeClr val="accent1"/>
            </a:fillRef>
            <a:effectRef idx="0">
              <a:schemeClr val="accent1"/>
            </a:effectRef>
            <a:fontRef idx="minor">
              <a:schemeClr val="tx1"/>
            </a:fontRef>
          </p:style>
        </p:cxnSp>
        <p:sp>
          <p:nvSpPr>
            <p:cNvPr id="124" name="TextovéPole 123">
              <a:extLst>
                <a:ext uri="{FF2B5EF4-FFF2-40B4-BE49-F238E27FC236}">
                  <a16:creationId xmlns:a16="http://schemas.microsoft.com/office/drawing/2014/main" id="{13C5A117-5739-4067-B518-F8D71FA1F193}"/>
                </a:ext>
              </a:extLst>
            </p:cNvPr>
            <p:cNvSpPr txBox="1"/>
            <p:nvPr/>
          </p:nvSpPr>
          <p:spPr>
            <a:xfrm>
              <a:off x="8323176" y="2558772"/>
              <a:ext cx="810978" cy="338554"/>
            </a:xfrm>
            <a:prstGeom prst="rect">
              <a:avLst/>
            </a:prstGeom>
            <a:noFill/>
          </p:spPr>
          <p:txBody>
            <a:bodyPr wrap="square" rtlCol="0">
              <a:spAutoFit/>
            </a:bodyPr>
            <a:lstStyle/>
            <a:p>
              <a:r>
                <a:rPr lang="en-GB" sz="1600">
                  <a:solidFill>
                    <a:srgbClr val="00A07A"/>
                  </a:solidFill>
                </a:rPr>
                <a:t>Image</a:t>
              </a:r>
            </a:p>
          </p:txBody>
        </p:sp>
        <p:pic>
          <p:nvPicPr>
            <p:cNvPr id="136" name="Grafický objekt 135" descr="List">
              <a:extLst>
                <a:ext uri="{FF2B5EF4-FFF2-40B4-BE49-F238E27FC236}">
                  <a16:creationId xmlns:a16="http://schemas.microsoft.com/office/drawing/2014/main" id="{3ACFED30-DD94-4A92-A488-42DFB1509AF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8339329" y="3492409"/>
              <a:ext cx="584157" cy="584157"/>
            </a:xfrm>
            <a:prstGeom prst="rect">
              <a:avLst/>
            </a:prstGeom>
          </p:spPr>
        </p:pic>
        <p:sp>
          <p:nvSpPr>
            <p:cNvPr id="132" name="TextovéPole 131">
              <a:extLst>
                <a:ext uri="{FF2B5EF4-FFF2-40B4-BE49-F238E27FC236}">
                  <a16:creationId xmlns:a16="http://schemas.microsoft.com/office/drawing/2014/main" id="{F9BFC7A5-58FA-47AD-8309-751AFD60C13F}"/>
                </a:ext>
              </a:extLst>
            </p:cNvPr>
            <p:cNvSpPr txBox="1"/>
            <p:nvPr/>
          </p:nvSpPr>
          <p:spPr>
            <a:xfrm>
              <a:off x="6592734" y="4376356"/>
              <a:ext cx="844205" cy="338554"/>
            </a:xfrm>
            <a:prstGeom prst="rect">
              <a:avLst/>
            </a:prstGeom>
            <a:noFill/>
          </p:spPr>
          <p:txBody>
            <a:bodyPr wrap="none" rtlCol="0">
              <a:spAutoFit/>
            </a:bodyPr>
            <a:lstStyle/>
            <a:p>
              <a:r>
                <a:rPr lang="en-GB" sz="1600"/>
                <a:t>(empty)</a:t>
              </a:r>
            </a:p>
          </p:txBody>
        </p:sp>
        <p:sp>
          <p:nvSpPr>
            <p:cNvPr id="140" name="Rovnoramenný trojúhelník 139">
              <a:extLst>
                <a:ext uri="{FF2B5EF4-FFF2-40B4-BE49-F238E27FC236}">
                  <a16:creationId xmlns:a16="http://schemas.microsoft.com/office/drawing/2014/main" id="{25ACA228-D399-4B38-8CEA-2B0653753149}"/>
                </a:ext>
              </a:extLst>
            </p:cNvPr>
            <p:cNvSpPr/>
            <p:nvPr/>
          </p:nvSpPr>
          <p:spPr>
            <a:xfrm rot="16200000" flipH="1">
              <a:off x="1822364" y="2988167"/>
              <a:ext cx="529952" cy="1633127"/>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bdélník 141">
              <a:extLst>
                <a:ext uri="{FF2B5EF4-FFF2-40B4-BE49-F238E27FC236}">
                  <a16:creationId xmlns:a16="http://schemas.microsoft.com/office/drawing/2014/main" id="{6E25E1FC-A845-4CC5-B258-22BC912BE3C2}"/>
                </a:ext>
              </a:extLst>
            </p:cNvPr>
            <p:cNvSpPr/>
            <p:nvPr/>
          </p:nvSpPr>
          <p:spPr>
            <a:xfrm>
              <a:off x="3017914" y="3536053"/>
              <a:ext cx="1994320" cy="529953"/>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bdélník: se zakulacenými rohy 143">
              <a:extLst>
                <a:ext uri="{FF2B5EF4-FFF2-40B4-BE49-F238E27FC236}">
                  <a16:creationId xmlns:a16="http://schemas.microsoft.com/office/drawing/2014/main" id="{D37B9456-6299-42F3-85BE-4D3E32A8FF73}"/>
                </a:ext>
              </a:extLst>
            </p:cNvPr>
            <p:cNvSpPr/>
            <p:nvPr/>
          </p:nvSpPr>
          <p:spPr>
            <a:xfrm>
              <a:off x="4137488" y="2919368"/>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Ovál 144">
              <a:extLst>
                <a:ext uri="{FF2B5EF4-FFF2-40B4-BE49-F238E27FC236}">
                  <a16:creationId xmlns:a16="http://schemas.microsoft.com/office/drawing/2014/main" id="{035FBFFF-38D9-4BDF-BB80-CFD028741A63}"/>
                </a:ext>
              </a:extLst>
            </p:cNvPr>
            <p:cNvSpPr/>
            <p:nvPr/>
          </p:nvSpPr>
          <p:spPr>
            <a:xfrm>
              <a:off x="4965488" y="3369368"/>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TextovéPole 145">
              <a:extLst>
                <a:ext uri="{FF2B5EF4-FFF2-40B4-BE49-F238E27FC236}">
                  <a16:creationId xmlns:a16="http://schemas.microsoft.com/office/drawing/2014/main" id="{4471F3B1-7C4C-48AD-A4C8-6A216AF29950}"/>
                </a:ext>
              </a:extLst>
            </p:cNvPr>
            <p:cNvSpPr txBox="1"/>
            <p:nvPr/>
          </p:nvSpPr>
          <p:spPr>
            <a:xfrm>
              <a:off x="4178627" y="2902059"/>
              <a:ext cx="1261436" cy="584775"/>
            </a:xfrm>
            <a:prstGeom prst="rect">
              <a:avLst/>
            </a:prstGeom>
            <a:noFill/>
          </p:spPr>
          <p:txBody>
            <a:bodyPr wrap="none" rtlCol="0">
              <a:spAutoFit/>
            </a:bodyPr>
            <a:lstStyle/>
            <a:p>
              <a:r>
                <a:rPr lang="en-GB" sz="1600"/>
                <a:t>Convex lens  </a:t>
              </a:r>
            </a:p>
            <a:p>
              <a:r>
                <a:rPr lang="en-GB" sz="1600"/>
                <a:t>100 mm</a:t>
              </a:r>
            </a:p>
          </p:txBody>
        </p:sp>
        <p:sp>
          <p:nvSpPr>
            <p:cNvPr id="148" name="Obdélník: se zakulacenými rohy 147">
              <a:extLst>
                <a:ext uri="{FF2B5EF4-FFF2-40B4-BE49-F238E27FC236}">
                  <a16:creationId xmlns:a16="http://schemas.microsoft.com/office/drawing/2014/main" id="{23BE322C-953F-4F04-AC4F-2BB33C0AD701}"/>
                </a:ext>
              </a:extLst>
            </p:cNvPr>
            <p:cNvSpPr/>
            <p:nvPr/>
          </p:nvSpPr>
          <p:spPr>
            <a:xfrm>
              <a:off x="1257893" y="3189865"/>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bdélník: se zakulacenými rohy 148">
              <a:extLst>
                <a:ext uri="{FF2B5EF4-FFF2-40B4-BE49-F238E27FC236}">
                  <a16:creationId xmlns:a16="http://schemas.microsoft.com/office/drawing/2014/main" id="{941E942C-058F-4FDC-AC93-B0821B3B1CCE}"/>
                </a:ext>
              </a:extLst>
            </p:cNvPr>
            <p:cNvSpPr/>
            <p:nvPr/>
          </p:nvSpPr>
          <p:spPr>
            <a:xfrm>
              <a:off x="375893" y="2919865"/>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TextovéPole 149">
              <a:extLst>
                <a:ext uri="{FF2B5EF4-FFF2-40B4-BE49-F238E27FC236}">
                  <a16:creationId xmlns:a16="http://schemas.microsoft.com/office/drawing/2014/main" id="{1E3D3166-46F0-4A04-BDDD-41B5B2786FBE}"/>
                </a:ext>
              </a:extLst>
            </p:cNvPr>
            <p:cNvSpPr txBox="1"/>
            <p:nvPr/>
          </p:nvSpPr>
          <p:spPr>
            <a:xfrm>
              <a:off x="886668" y="4372299"/>
              <a:ext cx="741485" cy="338554"/>
            </a:xfrm>
            <a:prstGeom prst="rect">
              <a:avLst/>
            </a:prstGeom>
            <a:noFill/>
          </p:spPr>
          <p:txBody>
            <a:bodyPr wrap="none" rtlCol="0">
              <a:spAutoFit/>
            </a:bodyPr>
            <a:lstStyle/>
            <a:p>
              <a:r>
                <a:rPr lang="en-GB" sz="1600"/>
                <a:t>Object</a:t>
              </a:r>
            </a:p>
          </p:txBody>
        </p:sp>
        <p:sp>
          <p:nvSpPr>
            <p:cNvPr id="152" name="Obdélník: se zakulacenými rohy 151">
              <a:extLst>
                <a:ext uri="{FF2B5EF4-FFF2-40B4-BE49-F238E27FC236}">
                  <a16:creationId xmlns:a16="http://schemas.microsoft.com/office/drawing/2014/main" id="{F08B2404-E4F9-4BA0-A232-A8A84130C37B}"/>
                </a:ext>
              </a:extLst>
            </p:cNvPr>
            <p:cNvSpPr/>
            <p:nvPr/>
          </p:nvSpPr>
          <p:spPr>
            <a:xfrm>
              <a:off x="2181582" y="2917565"/>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Částečný kruh 152">
              <a:extLst>
                <a:ext uri="{FF2B5EF4-FFF2-40B4-BE49-F238E27FC236}">
                  <a16:creationId xmlns:a16="http://schemas.microsoft.com/office/drawing/2014/main" id="{B8AA92B6-2D24-44C6-A8E1-D5347AECF7B9}"/>
                </a:ext>
              </a:extLst>
            </p:cNvPr>
            <p:cNvSpPr/>
            <p:nvPr/>
          </p:nvSpPr>
          <p:spPr>
            <a:xfrm>
              <a:off x="2811582" y="3367565"/>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4" name="TextovéPole 153">
              <a:extLst>
                <a:ext uri="{FF2B5EF4-FFF2-40B4-BE49-F238E27FC236}">
                  <a16:creationId xmlns:a16="http://schemas.microsoft.com/office/drawing/2014/main" id="{C92B0786-B1AC-470F-B256-26388FA3673B}"/>
                </a:ext>
              </a:extLst>
            </p:cNvPr>
            <p:cNvSpPr txBox="1"/>
            <p:nvPr/>
          </p:nvSpPr>
          <p:spPr>
            <a:xfrm>
              <a:off x="2207998" y="2903707"/>
              <a:ext cx="1261436" cy="584775"/>
            </a:xfrm>
            <a:prstGeom prst="rect">
              <a:avLst/>
            </a:prstGeom>
            <a:noFill/>
          </p:spPr>
          <p:txBody>
            <a:bodyPr wrap="none" rtlCol="0">
              <a:spAutoFit/>
            </a:bodyPr>
            <a:lstStyle/>
            <a:p>
              <a:r>
                <a:rPr lang="en-GB" sz="1600"/>
                <a:t>Convex lens  </a:t>
              </a:r>
            </a:p>
            <a:p>
              <a:r>
                <a:rPr lang="en-GB" sz="1600"/>
                <a:t>40 mm</a:t>
              </a:r>
            </a:p>
          </p:txBody>
        </p:sp>
        <p:sp>
          <p:nvSpPr>
            <p:cNvPr id="155" name="Obdélník: se zakulacenými rohy 154">
              <a:extLst>
                <a:ext uri="{FF2B5EF4-FFF2-40B4-BE49-F238E27FC236}">
                  <a16:creationId xmlns:a16="http://schemas.microsoft.com/office/drawing/2014/main" id="{C986E5D9-176C-4CBA-9771-3970A1DF11E6}"/>
                </a:ext>
              </a:extLst>
            </p:cNvPr>
            <p:cNvSpPr/>
            <p:nvPr/>
          </p:nvSpPr>
          <p:spPr>
            <a:xfrm>
              <a:off x="5931789" y="2914909"/>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Šipka: nahoru 155">
              <a:extLst>
                <a:ext uri="{FF2B5EF4-FFF2-40B4-BE49-F238E27FC236}">
                  <a16:creationId xmlns:a16="http://schemas.microsoft.com/office/drawing/2014/main" id="{393AEE21-2784-4680-9E69-C7BDBD738694}"/>
                </a:ext>
              </a:extLst>
            </p:cNvPr>
            <p:cNvSpPr/>
            <p:nvPr/>
          </p:nvSpPr>
          <p:spPr>
            <a:xfrm rot="16213506" flipV="1">
              <a:off x="493697" y="3812491"/>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Šipka: nahoru 156">
              <a:extLst>
                <a:ext uri="{FF2B5EF4-FFF2-40B4-BE49-F238E27FC236}">
                  <a16:creationId xmlns:a16="http://schemas.microsoft.com/office/drawing/2014/main" id="{2712FFD7-0290-4E33-9A24-7B7D094676AF}"/>
                </a:ext>
              </a:extLst>
            </p:cNvPr>
            <p:cNvSpPr/>
            <p:nvPr/>
          </p:nvSpPr>
          <p:spPr>
            <a:xfrm rot="16213506" flipV="1">
              <a:off x="499466" y="3422047"/>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8" name="Grafický objekt 157" descr="List">
              <a:extLst>
                <a:ext uri="{FF2B5EF4-FFF2-40B4-BE49-F238E27FC236}">
                  <a16:creationId xmlns:a16="http://schemas.microsoft.com/office/drawing/2014/main" id="{91F39383-011A-45F1-BA20-4088768F3C2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82117" y="3709864"/>
              <a:ext cx="189735" cy="189735"/>
            </a:xfrm>
            <a:prstGeom prst="rect">
              <a:avLst/>
            </a:prstGeom>
          </p:spPr>
        </p:pic>
        <p:sp>
          <p:nvSpPr>
            <p:cNvPr id="159" name="TextovéPole 158">
              <a:extLst>
                <a:ext uri="{FF2B5EF4-FFF2-40B4-BE49-F238E27FC236}">
                  <a16:creationId xmlns:a16="http://schemas.microsoft.com/office/drawing/2014/main" id="{707D7D19-1F6B-4250-B63C-842EAE3C04BB}"/>
                </a:ext>
              </a:extLst>
            </p:cNvPr>
            <p:cNvSpPr txBox="1"/>
            <p:nvPr/>
          </p:nvSpPr>
          <p:spPr>
            <a:xfrm>
              <a:off x="370204" y="4706390"/>
              <a:ext cx="1181414" cy="338554"/>
            </a:xfrm>
            <a:prstGeom prst="rect">
              <a:avLst/>
            </a:prstGeom>
            <a:noFill/>
          </p:spPr>
          <p:txBody>
            <a:bodyPr wrap="none" rtlCol="0">
              <a:spAutoFit/>
            </a:bodyPr>
            <a:lstStyle/>
            <a:p>
              <a:r>
                <a:rPr lang="en-GB" sz="1600"/>
                <a:t>Illumination</a:t>
              </a:r>
            </a:p>
          </p:txBody>
        </p:sp>
        <p:sp>
          <p:nvSpPr>
            <p:cNvPr id="160" name="TextovéPole 159">
              <a:extLst>
                <a:ext uri="{FF2B5EF4-FFF2-40B4-BE49-F238E27FC236}">
                  <a16:creationId xmlns:a16="http://schemas.microsoft.com/office/drawing/2014/main" id="{FB4F1890-D623-405D-8937-8F5086637466}"/>
                </a:ext>
              </a:extLst>
            </p:cNvPr>
            <p:cNvSpPr txBox="1"/>
            <p:nvPr/>
          </p:nvSpPr>
          <p:spPr>
            <a:xfrm>
              <a:off x="2637167" y="2558772"/>
              <a:ext cx="1297565" cy="338554"/>
            </a:xfrm>
            <a:prstGeom prst="rect">
              <a:avLst/>
            </a:prstGeom>
            <a:noFill/>
          </p:spPr>
          <p:txBody>
            <a:bodyPr wrap="square" rtlCol="0">
              <a:spAutoFit/>
            </a:bodyPr>
            <a:lstStyle/>
            <a:p>
              <a:r>
                <a:rPr lang="en-GB" sz="1600"/>
                <a:t>Objective</a:t>
              </a:r>
            </a:p>
          </p:txBody>
        </p:sp>
        <p:sp>
          <p:nvSpPr>
            <p:cNvPr id="161" name="TextovéPole 160">
              <a:extLst>
                <a:ext uri="{FF2B5EF4-FFF2-40B4-BE49-F238E27FC236}">
                  <a16:creationId xmlns:a16="http://schemas.microsoft.com/office/drawing/2014/main" id="{97E4C93C-0AC5-4F39-895B-79CBFF9A8317}"/>
                </a:ext>
              </a:extLst>
            </p:cNvPr>
            <p:cNvSpPr txBox="1"/>
            <p:nvPr/>
          </p:nvSpPr>
          <p:spPr>
            <a:xfrm>
              <a:off x="4467767" y="2554906"/>
              <a:ext cx="1088934" cy="338554"/>
            </a:xfrm>
            <a:prstGeom prst="rect">
              <a:avLst/>
            </a:prstGeom>
            <a:noFill/>
          </p:spPr>
          <p:txBody>
            <a:bodyPr wrap="square" rtlCol="0">
              <a:spAutoFit/>
            </a:bodyPr>
            <a:lstStyle/>
            <a:p>
              <a:r>
                <a:rPr lang="en-GB" sz="1600"/>
                <a:t>Tube lens</a:t>
              </a:r>
            </a:p>
          </p:txBody>
        </p:sp>
        <p:sp>
          <p:nvSpPr>
            <p:cNvPr id="164" name="TextovéPole 163">
              <a:extLst>
                <a:ext uri="{FF2B5EF4-FFF2-40B4-BE49-F238E27FC236}">
                  <a16:creationId xmlns:a16="http://schemas.microsoft.com/office/drawing/2014/main" id="{E1A843C7-F692-47AE-9BE1-8FC6A755FA44}"/>
                </a:ext>
              </a:extLst>
            </p:cNvPr>
            <p:cNvSpPr txBox="1"/>
            <p:nvPr/>
          </p:nvSpPr>
          <p:spPr>
            <a:xfrm>
              <a:off x="3107189" y="4702039"/>
              <a:ext cx="1815769" cy="369332"/>
            </a:xfrm>
            <a:prstGeom prst="rect">
              <a:avLst/>
            </a:prstGeom>
            <a:noFill/>
          </p:spPr>
          <p:txBody>
            <a:bodyPr wrap="square" rtlCol="0">
              <a:spAutoFit/>
            </a:bodyPr>
            <a:lstStyle/>
            <a:p>
              <a:r>
                <a:rPr lang="en-GB" i="1">
                  <a:solidFill>
                    <a:srgbClr val="00A07A"/>
                  </a:solidFill>
                </a:rPr>
                <a:t>f</a:t>
              </a:r>
              <a:r>
                <a:rPr lang="en-GB" i="1" baseline="-25000">
                  <a:solidFill>
                    <a:srgbClr val="00A07A"/>
                  </a:solidFill>
                </a:rPr>
                <a:t>Objective </a:t>
              </a:r>
              <a:r>
                <a:rPr lang="en-GB" b="1" i="1">
                  <a:solidFill>
                    <a:srgbClr val="00A07A"/>
                  </a:solidFill>
                </a:rPr>
                <a:t>+</a:t>
              </a:r>
              <a:r>
                <a:rPr lang="en-GB" i="1">
                  <a:solidFill>
                    <a:srgbClr val="00A07A"/>
                  </a:solidFill>
                </a:rPr>
                <a:t> f</a:t>
              </a:r>
              <a:r>
                <a:rPr lang="en-GB" i="1" baseline="-25000">
                  <a:solidFill>
                    <a:srgbClr val="00A07A"/>
                  </a:solidFill>
                </a:rPr>
                <a:t>Tube lens</a:t>
              </a:r>
            </a:p>
          </p:txBody>
        </p:sp>
        <p:cxnSp>
          <p:nvCxnSpPr>
            <p:cNvPr id="166" name="Přímá spojnice se šipkou 165">
              <a:extLst>
                <a:ext uri="{FF2B5EF4-FFF2-40B4-BE49-F238E27FC236}">
                  <a16:creationId xmlns:a16="http://schemas.microsoft.com/office/drawing/2014/main" id="{74E9267A-4E41-4D2F-93F3-AFFDE4BFE412}"/>
                </a:ext>
              </a:extLst>
            </p:cNvPr>
            <p:cNvCxnSpPr>
              <a:cxnSpLocks/>
            </p:cNvCxnSpPr>
            <p:nvPr/>
          </p:nvCxnSpPr>
          <p:spPr>
            <a:xfrm>
              <a:off x="1293893" y="3796211"/>
              <a:ext cx="1582471"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Přímá spojnice se šipkou 166">
              <a:extLst>
                <a:ext uri="{FF2B5EF4-FFF2-40B4-BE49-F238E27FC236}">
                  <a16:creationId xmlns:a16="http://schemas.microsoft.com/office/drawing/2014/main" id="{C0B0A759-9663-4FFA-84B9-A08667A5F85D}"/>
                </a:ext>
              </a:extLst>
            </p:cNvPr>
            <p:cNvCxnSpPr>
              <a:cxnSpLocks/>
            </p:cNvCxnSpPr>
            <p:nvPr/>
          </p:nvCxnSpPr>
          <p:spPr>
            <a:xfrm>
              <a:off x="5081277" y="3811777"/>
              <a:ext cx="3475500"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4" name="Skupina 103">
              <a:extLst>
                <a:ext uri="{FF2B5EF4-FFF2-40B4-BE49-F238E27FC236}">
                  <a16:creationId xmlns:a16="http://schemas.microsoft.com/office/drawing/2014/main" id="{1482712D-A8F2-4C79-B8F8-7A385A8DF030}"/>
                </a:ext>
              </a:extLst>
            </p:cNvPr>
            <p:cNvGrpSpPr/>
            <p:nvPr/>
          </p:nvGrpSpPr>
          <p:grpSpPr>
            <a:xfrm>
              <a:off x="3083664" y="3673425"/>
              <a:ext cx="1893563" cy="274890"/>
              <a:chOff x="6275885" y="5234354"/>
              <a:chExt cx="1893563" cy="274890"/>
            </a:xfrm>
          </p:grpSpPr>
          <p:cxnSp>
            <p:nvCxnSpPr>
              <p:cNvPr id="177" name="Přímá spojnice se šipkou 176">
                <a:extLst>
                  <a:ext uri="{FF2B5EF4-FFF2-40B4-BE49-F238E27FC236}">
                    <a16:creationId xmlns:a16="http://schemas.microsoft.com/office/drawing/2014/main" id="{F7BD7645-D888-487D-A51C-8F45C6AFC435}"/>
                  </a:ext>
                </a:extLst>
              </p:cNvPr>
              <p:cNvCxnSpPr>
                <a:cxnSpLocks/>
              </p:cNvCxnSpPr>
              <p:nvPr/>
            </p:nvCxnSpPr>
            <p:spPr>
              <a:xfrm>
                <a:off x="7575448" y="5372706"/>
                <a:ext cx="594000" cy="0"/>
              </a:xfrm>
              <a:prstGeom prst="straightConnector1">
                <a:avLst/>
              </a:prstGeom>
              <a:ln w="28575">
                <a:solidFill>
                  <a:srgbClr val="00A07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Přímá spojnice se šipkou 177">
                <a:extLst>
                  <a:ext uri="{FF2B5EF4-FFF2-40B4-BE49-F238E27FC236}">
                    <a16:creationId xmlns:a16="http://schemas.microsoft.com/office/drawing/2014/main" id="{096F85D0-F7D7-43FB-865A-2B0D5CE53757}"/>
                  </a:ext>
                </a:extLst>
              </p:cNvPr>
              <p:cNvCxnSpPr>
                <a:cxnSpLocks/>
              </p:cNvCxnSpPr>
              <p:nvPr/>
            </p:nvCxnSpPr>
            <p:spPr>
              <a:xfrm>
                <a:off x="6275885" y="5372706"/>
                <a:ext cx="594253" cy="0"/>
              </a:xfrm>
              <a:prstGeom prst="straightConnector1">
                <a:avLst/>
              </a:prstGeom>
              <a:ln w="28575">
                <a:solidFill>
                  <a:srgbClr val="00A07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2BDD6B6E-903E-49B0-A2D5-901570F9717A}"/>
                  </a:ext>
                </a:extLst>
              </p:cNvPr>
              <p:cNvCxnSpPr>
                <a:cxnSpLocks/>
              </p:cNvCxnSpPr>
              <p:nvPr/>
            </p:nvCxnSpPr>
            <p:spPr>
              <a:xfrm flipV="1">
                <a:off x="6862046" y="5240502"/>
                <a:ext cx="133487" cy="136286"/>
              </a:xfrm>
              <a:prstGeom prst="line">
                <a:avLst/>
              </a:prstGeom>
              <a:ln w="28575">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79" name="Přímá spojnice 178">
                <a:extLst>
                  <a:ext uri="{FF2B5EF4-FFF2-40B4-BE49-F238E27FC236}">
                    <a16:creationId xmlns:a16="http://schemas.microsoft.com/office/drawing/2014/main" id="{7C23DE7A-8E3D-4F06-94F6-825F3DEFAA12}"/>
                  </a:ext>
                </a:extLst>
              </p:cNvPr>
              <p:cNvCxnSpPr>
                <a:cxnSpLocks/>
              </p:cNvCxnSpPr>
              <p:nvPr/>
            </p:nvCxnSpPr>
            <p:spPr>
              <a:xfrm flipV="1">
                <a:off x="7454099" y="5372958"/>
                <a:ext cx="133487" cy="136286"/>
              </a:xfrm>
              <a:prstGeom prst="line">
                <a:avLst/>
              </a:prstGeom>
              <a:ln w="28575">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80" name="Přímá spojnice 179">
                <a:extLst>
                  <a:ext uri="{FF2B5EF4-FFF2-40B4-BE49-F238E27FC236}">
                    <a16:creationId xmlns:a16="http://schemas.microsoft.com/office/drawing/2014/main" id="{C3DF1623-ABF0-4945-BCC9-BE88462E41A9}"/>
                  </a:ext>
                </a:extLst>
              </p:cNvPr>
              <p:cNvCxnSpPr>
                <a:cxnSpLocks/>
              </p:cNvCxnSpPr>
              <p:nvPr/>
            </p:nvCxnSpPr>
            <p:spPr>
              <a:xfrm flipV="1">
                <a:off x="7162107" y="5312286"/>
                <a:ext cx="175537" cy="169352"/>
              </a:xfrm>
              <a:prstGeom prst="line">
                <a:avLst/>
              </a:prstGeom>
              <a:ln w="28575">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81" name="Přímá spojnice 180">
                <a:extLst>
                  <a:ext uri="{FF2B5EF4-FFF2-40B4-BE49-F238E27FC236}">
                    <a16:creationId xmlns:a16="http://schemas.microsoft.com/office/drawing/2014/main" id="{636D9F5F-22F3-42FD-A4C2-4B5009F1BD38}"/>
                  </a:ext>
                </a:extLst>
              </p:cNvPr>
              <p:cNvCxnSpPr>
                <a:cxnSpLocks/>
              </p:cNvCxnSpPr>
              <p:nvPr/>
            </p:nvCxnSpPr>
            <p:spPr>
              <a:xfrm flipH="1" flipV="1">
                <a:off x="6989127" y="5234354"/>
                <a:ext cx="180907" cy="247284"/>
              </a:xfrm>
              <a:prstGeom prst="line">
                <a:avLst/>
              </a:prstGeom>
              <a:ln w="28575">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82" name="Přímá spojnice 181">
                <a:extLst>
                  <a:ext uri="{FF2B5EF4-FFF2-40B4-BE49-F238E27FC236}">
                    <a16:creationId xmlns:a16="http://schemas.microsoft.com/office/drawing/2014/main" id="{52524986-F8D4-40D7-BFF1-AACC03810CA6}"/>
                  </a:ext>
                </a:extLst>
              </p:cNvPr>
              <p:cNvCxnSpPr>
                <a:cxnSpLocks/>
              </p:cNvCxnSpPr>
              <p:nvPr/>
            </p:nvCxnSpPr>
            <p:spPr>
              <a:xfrm flipH="1" flipV="1">
                <a:off x="7321789" y="5313112"/>
                <a:ext cx="141490" cy="196132"/>
              </a:xfrm>
              <a:prstGeom prst="line">
                <a:avLst/>
              </a:prstGeom>
              <a:ln w="28575">
                <a:solidFill>
                  <a:srgbClr val="00A07A"/>
                </a:solidFill>
              </a:ln>
            </p:spPr>
            <p:style>
              <a:lnRef idx="1">
                <a:schemeClr val="accent1"/>
              </a:lnRef>
              <a:fillRef idx="0">
                <a:schemeClr val="accent1"/>
              </a:fillRef>
              <a:effectRef idx="0">
                <a:schemeClr val="accent1"/>
              </a:effectRef>
              <a:fontRef idx="minor">
                <a:schemeClr val="tx1"/>
              </a:fontRef>
            </p:style>
          </p:cxnSp>
        </p:grpSp>
        <p:sp>
          <p:nvSpPr>
            <p:cNvPr id="183" name="TextovéPole 182">
              <a:extLst>
                <a:ext uri="{FF2B5EF4-FFF2-40B4-BE49-F238E27FC236}">
                  <a16:creationId xmlns:a16="http://schemas.microsoft.com/office/drawing/2014/main" id="{1D66CBC9-7773-4431-935B-F2E191D44930}"/>
                </a:ext>
              </a:extLst>
            </p:cNvPr>
            <p:cNvSpPr txBox="1"/>
            <p:nvPr/>
          </p:nvSpPr>
          <p:spPr>
            <a:xfrm>
              <a:off x="1351104" y="3246927"/>
              <a:ext cx="823107" cy="369332"/>
            </a:xfrm>
            <a:prstGeom prst="rect">
              <a:avLst/>
            </a:prstGeom>
            <a:noFill/>
          </p:spPr>
          <p:txBody>
            <a:bodyPr wrap="square" rtlCol="0">
              <a:spAutoFit/>
            </a:bodyPr>
            <a:lstStyle/>
            <a:p>
              <a:r>
                <a:rPr lang="en-GB" i="1">
                  <a:solidFill>
                    <a:srgbClr val="00A07A"/>
                  </a:solidFill>
                </a:rPr>
                <a:t>f</a:t>
              </a:r>
              <a:r>
                <a:rPr lang="en-GB" i="1" baseline="-25000">
                  <a:solidFill>
                    <a:srgbClr val="00A07A"/>
                  </a:solidFill>
                </a:rPr>
                <a:t>Objektiv</a:t>
              </a:r>
            </a:p>
          </p:txBody>
        </p:sp>
        <p:sp>
          <p:nvSpPr>
            <p:cNvPr id="184" name="TextovéPole 183">
              <a:extLst>
                <a:ext uri="{FF2B5EF4-FFF2-40B4-BE49-F238E27FC236}">
                  <a16:creationId xmlns:a16="http://schemas.microsoft.com/office/drawing/2014/main" id="{7E568805-8CD6-4FB6-95BB-DE1E3CCE3178}"/>
                </a:ext>
              </a:extLst>
            </p:cNvPr>
            <p:cNvSpPr txBox="1"/>
            <p:nvPr/>
          </p:nvSpPr>
          <p:spPr>
            <a:xfrm>
              <a:off x="6404997" y="3244528"/>
              <a:ext cx="1008980" cy="369332"/>
            </a:xfrm>
            <a:prstGeom prst="rect">
              <a:avLst/>
            </a:prstGeom>
            <a:noFill/>
          </p:spPr>
          <p:txBody>
            <a:bodyPr wrap="square" rtlCol="0">
              <a:spAutoFit/>
            </a:bodyPr>
            <a:lstStyle/>
            <a:p>
              <a:r>
                <a:rPr lang="en-GB" i="1">
                  <a:solidFill>
                    <a:srgbClr val="00A07A"/>
                  </a:solidFill>
                </a:rPr>
                <a:t>f</a:t>
              </a:r>
              <a:r>
                <a:rPr lang="en-GB" i="1" baseline="-25000">
                  <a:solidFill>
                    <a:srgbClr val="00A07A"/>
                  </a:solidFill>
                </a:rPr>
                <a:t>Tube lens</a:t>
              </a:r>
            </a:p>
          </p:txBody>
        </p:sp>
      </p:grpSp>
    </p:spTree>
    <p:extLst>
      <p:ext uri="{BB962C8B-B14F-4D97-AF65-F5344CB8AC3E}">
        <p14:creationId xmlns:p14="http://schemas.microsoft.com/office/powerpoint/2010/main" val="3196042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3AA793FE-DB13-410A-B5A4-0B52556931BF}"/>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3" name="Skupina 2">
            <a:extLst>
              <a:ext uri="{FF2B5EF4-FFF2-40B4-BE49-F238E27FC236}">
                <a16:creationId xmlns:a16="http://schemas.microsoft.com/office/drawing/2014/main" id="{D6237CBB-8A9B-42DE-8606-B6F9F3AD3C79}"/>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A770CA1C-3841-440B-A130-184655174468}"/>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D5489813-6250-4A96-8604-FAA4810E6E75}"/>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7131D45E-5EDD-48DE-B5A7-B2ED69EDF547}"/>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07076F00-7C84-404D-896B-225223E0AB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BD26DFDC-DB80-4729-89BF-DD663F19E7D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9B741677-546A-414B-AE0D-818172785B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6E171D3D-F8E9-45A5-8494-72B9E89EAA01}"/>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01D63167-D89B-49E9-8A00-CF03D166202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4423A9-C4A5-4C88-8DEB-A826CEAE6F9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EE450DA0-7CE0-433C-913B-3D921143CD9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F8796EF9-1264-42E4-8530-EDB59FF054DC}"/>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1F573860-CD99-4705-87E3-23F375FC03F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0114426C-5ED2-41EE-8ED5-3FE1E8B6988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E3050962-A88A-41D9-A80E-618864173F5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B6386E5A-DB88-499B-A69D-3D20D848968D}"/>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F2D50E05-9DEE-4A36-94D9-D4EB858901A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9236A2AD-6060-400E-B228-AB1C12C39F3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3C2CC092-E231-41D9-934C-7D1D2582CBA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13CF19BE-2324-416C-962E-CB0BEA3F59C9}"/>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49DE1F3D-CAAC-4DDB-AFB8-359BCE273F8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A6C147F1-43F0-498C-8338-AED408DF6E2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11D8CB37-D12A-4CA3-884B-6DE17C38511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198EA2BA-F64F-4A63-BD58-0E4F195D6C9A}"/>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BF5D532B-41F5-4200-A5BE-8C7D66D391DE}"/>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A770C409-E472-42C6-B654-962C2B527BE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C99DF8C3-63E7-44D6-BBD6-9DD82988DB2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AE75B3D4-3C05-48D8-9F6A-A8B610DB22E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DDE9F92C-5F6A-4E76-8F3C-991559C19CF0}"/>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7E095751-9024-46F2-9637-5F871A5221D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0B8D7D5B-7254-49F4-8EC5-3877CE0B28C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AD93DB2F-A06E-4E86-BD0B-DF705F0A494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0A9CD9A7-5ABD-492C-A741-EBED714F5C73}"/>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8A4AF924-127E-4DC7-BABE-48626999F62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66FB26EE-1D4E-4872-88F6-0A15F1A528A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0650B188-EBE8-4F76-BADA-5043336D131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6126274E-2B02-45AB-B564-1BAF2F0A2446}"/>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F1BF6A02-75AC-4CAD-AB30-E0E68B3A046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9B964715-CA48-45E0-B8DE-FFCCD10A62F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A338EF88-812D-434E-A3E0-D22C44EB565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4421D35B-8D34-4F61-8C6F-0AE3C9009618}"/>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5E5A8959-9CD7-4973-83F6-812E921EE2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11B111DA-F2A4-4172-A8DE-5078941521C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25FDA42D-B22B-47DE-82B5-1869C396C10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3C8C1479-B13B-478C-87F5-ECDF91115BB6}"/>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C911B956-083F-4E89-8E1E-9F5F74B10201}"/>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6DC88A34-C33B-43E0-A996-DBB2098BC91C}"/>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7DD6A16F-66E5-4FBF-AE8B-35FE660A927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8C94B118-F0C2-4865-9305-CD0E9B25242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15DE617D-2668-4293-89DC-47E2F4645FD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D8D04A26-C5C2-4F2B-B5EC-96CD70F52054}"/>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A89AECA2-BAAF-4E5B-8E8B-E39ABFDD6D4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8F9DE164-C25A-4739-8D2C-18F34E07342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412A0945-219D-472A-9965-99C7349ECCD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72C91721-0F63-4871-997A-0EFE0543628F}"/>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8BEBF436-D375-4B39-9FDD-EA383E08DBF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354C2BC8-BC87-41AC-B9F7-FF2FCB85131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3C7AD966-C9AD-482D-95FD-10AD6450D47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F6044EB2-D533-453E-95DD-895C9A59B018}"/>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12E55845-A75B-405F-B50C-57687270ACF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596F971D-6624-44E5-A89F-63474C48C1C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754295FD-84BA-4183-85B2-CE08D8C92B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03900528-AB45-4FA3-9182-78ED052F6E42}"/>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91CDA6F4-D73C-4A33-AE99-17A773E19DD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025B8DAA-C844-46B1-BD7F-E78C1D721E6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9FDFF754-2ECF-4515-A1E3-CFBC9F61372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450A7EAC-B9E8-405A-A3D4-E581562E1A5C}"/>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4D962F2C-2957-4B7B-8348-CEFEFAAF2A5F}"/>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BF371873-D53A-4FA9-96C5-AF9AA4F95D9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5083BDF6-BC1F-497C-A7F6-EAE9D28ABB2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95B2A0B2-CC25-4908-96D4-87DA0C17C05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F1D94146-3492-4A51-8A2D-45F886D89ACA}"/>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A79119C1-9906-440A-BEAF-6830C277E6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29902C8B-BE0E-437E-9342-706CDBE71BC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491E3233-748B-4BBD-B503-04437A32BFB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A1259507-1CB1-4D37-98E1-4417D5961C69}"/>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BF82D8AE-D6CD-4632-B12A-BAB810AEE4B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6595DA4E-8EA4-4466-99D5-8ADADC8DA9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985AC2E0-5F68-40A6-B190-75CA574B384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59D3D047-D92C-4F9F-B8F3-C065A00EB7E6}"/>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0E518076-D3DB-42F7-87FD-9C3DB2767A1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D53E6439-D890-42D7-951E-AFCA5DA9EE4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3B718F8E-E278-431A-95C2-D19B5082B20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75D469ED-1806-411C-9EA3-3E7143CB1D9B}"/>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F1A33A5E-FC42-458F-9D99-DDB32AA6B63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173301C2-20A3-4EB5-85D3-A1A31E7B7A3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966AC7B9-B753-48DD-A219-985047F9842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0D48C0F9-DD5B-4B84-96BC-C0AD6AD76DE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272DD61D-B40E-456F-BCC1-B2F18CC50233}"/>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6B4F3610-29FF-476E-BAF6-539BE3F6FA76}"/>
              </a:ext>
            </a:extLst>
          </p:cNvPr>
          <p:cNvSpPr txBox="1"/>
          <p:nvPr/>
        </p:nvSpPr>
        <p:spPr>
          <a:xfrm>
            <a:off x="2516628" y="253181"/>
            <a:ext cx="4872744" cy="646331"/>
          </a:xfrm>
          <a:prstGeom prst="rect">
            <a:avLst/>
          </a:prstGeom>
          <a:noFill/>
        </p:spPr>
        <p:txBody>
          <a:bodyPr wrap="none" rtlCol="0">
            <a:spAutoFit/>
          </a:bodyPr>
          <a:lstStyle/>
          <a:p>
            <a:r>
              <a:rPr lang="en-GB" sz="3600" dirty="0"/>
              <a:t>What is „Infinity optics“?</a:t>
            </a:r>
          </a:p>
        </p:txBody>
      </p:sp>
      <p:sp>
        <p:nvSpPr>
          <p:cNvPr id="156" name="Obdélník 155">
            <a:extLst>
              <a:ext uri="{FF2B5EF4-FFF2-40B4-BE49-F238E27FC236}">
                <a16:creationId xmlns:a16="http://schemas.microsoft.com/office/drawing/2014/main" id="{4E053A3A-185B-49EE-AFBB-2986834CF99A}"/>
              </a:ext>
            </a:extLst>
          </p:cNvPr>
          <p:cNvSpPr/>
          <p:nvPr/>
        </p:nvSpPr>
        <p:spPr>
          <a:xfrm>
            <a:off x="426627" y="1006621"/>
            <a:ext cx="9008863" cy="584775"/>
          </a:xfrm>
          <a:prstGeom prst="rect">
            <a:avLst/>
          </a:prstGeom>
        </p:spPr>
        <p:txBody>
          <a:bodyPr wrap="square">
            <a:spAutoFit/>
          </a:bodyPr>
          <a:lstStyle/>
          <a:p>
            <a:r>
              <a:rPr lang="en-GB" sz="1600" dirty="0"/>
              <a:t>A microscope is an optical instrument that makes it possible to see magnified images of objects that are too small to be seen by the naked eye. </a:t>
            </a:r>
          </a:p>
        </p:txBody>
      </p:sp>
      <p:sp>
        <p:nvSpPr>
          <p:cNvPr id="157" name="TextovéPole 156">
            <a:extLst>
              <a:ext uri="{FF2B5EF4-FFF2-40B4-BE49-F238E27FC236}">
                <a16:creationId xmlns:a16="http://schemas.microsoft.com/office/drawing/2014/main" id="{CB6E3F9F-281F-454B-A51E-73AAFF2598FB}"/>
              </a:ext>
            </a:extLst>
          </p:cNvPr>
          <p:cNvSpPr txBox="1"/>
          <p:nvPr/>
        </p:nvSpPr>
        <p:spPr>
          <a:xfrm>
            <a:off x="1105642" y="5639540"/>
            <a:ext cx="7153658" cy="584775"/>
          </a:xfrm>
          <a:prstGeom prst="rect">
            <a:avLst/>
          </a:prstGeom>
          <a:noFill/>
        </p:spPr>
        <p:txBody>
          <a:bodyPr wrap="square" rtlCol="0">
            <a:spAutoFit/>
          </a:bodyPr>
          <a:lstStyle/>
          <a:p>
            <a:r>
              <a:rPr lang="en-GB" sz="1600" dirty="0"/>
              <a:t>The image in the intermediate image plane is inverted, magnified and real. The real image can be seen on a screen. </a:t>
            </a:r>
            <a:endParaRPr lang="en-GB" sz="1600" b="1" dirty="0"/>
          </a:p>
        </p:txBody>
      </p:sp>
      <p:grpSp>
        <p:nvGrpSpPr>
          <p:cNvPr id="93" name="Skupina 92">
            <a:extLst>
              <a:ext uri="{FF2B5EF4-FFF2-40B4-BE49-F238E27FC236}">
                <a16:creationId xmlns:a16="http://schemas.microsoft.com/office/drawing/2014/main" id="{BF2AA8D0-FFA2-4035-BE11-F131B9915B84}"/>
              </a:ext>
            </a:extLst>
          </p:cNvPr>
          <p:cNvGrpSpPr/>
          <p:nvPr/>
        </p:nvGrpSpPr>
        <p:grpSpPr>
          <a:xfrm>
            <a:off x="893962" y="1651896"/>
            <a:ext cx="5408487" cy="1762551"/>
            <a:chOff x="966285" y="1647471"/>
            <a:chExt cx="5408487" cy="1762551"/>
          </a:xfrm>
        </p:grpSpPr>
        <p:cxnSp>
          <p:nvCxnSpPr>
            <p:cNvPr id="161" name="Přímá spojnice 160">
              <a:extLst>
                <a:ext uri="{FF2B5EF4-FFF2-40B4-BE49-F238E27FC236}">
                  <a16:creationId xmlns:a16="http://schemas.microsoft.com/office/drawing/2014/main" id="{8D10317D-0B68-450F-BE15-D8608700057B}"/>
                </a:ext>
              </a:extLst>
            </p:cNvPr>
            <p:cNvCxnSpPr>
              <a:cxnSpLocks/>
              <a:stCxn id="199" idx="1"/>
            </p:cNvCxnSpPr>
            <p:nvPr/>
          </p:nvCxnSpPr>
          <p:spPr>
            <a:xfrm flipH="1">
              <a:off x="1227156" y="2525370"/>
              <a:ext cx="5147616" cy="12815"/>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62" name="Přímá spojnice se šipkou 161">
              <a:extLst>
                <a:ext uri="{FF2B5EF4-FFF2-40B4-BE49-F238E27FC236}">
                  <a16:creationId xmlns:a16="http://schemas.microsoft.com/office/drawing/2014/main" id="{C639420B-245E-4639-AD7B-2EB77C2974FF}"/>
                </a:ext>
              </a:extLst>
            </p:cNvPr>
            <p:cNvCxnSpPr/>
            <p:nvPr/>
          </p:nvCxnSpPr>
          <p:spPr>
            <a:xfrm flipH="1">
              <a:off x="4380534" y="192150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Přímá spojnice se šipkou 162">
              <a:extLst>
                <a:ext uri="{FF2B5EF4-FFF2-40B4-BE49-F238E27FC236}">
                  <a16:creationId xmlns:a16="http://schemas.microsoft.com/office/drawing/2014/main" id="{99F8C8E4-31F8-491E-AB8F-3B692F9E533D}"/>
                </a:ext>
              </a:extLst>
            </p:cNvPr>
            <p:cNvCxnSpPr/>
            <p:nvPr/>
          </p:nvCxnSpPr>
          <p:spPr>
            <a:xfrm>
              <a:off x="1925492" y="192150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8" name="TextovéPole 167">
              <a:extLst>
                <a:ext uri="{FF2B5EF4-FFF2-40B4-BE49-F238E27FC236}">
                  <a16:creationId xmlns:a16="http://schemas.microsoft.com/office/drawing/2014/main" id="{1A70DD8A-363D-4CCD-8BB9-1AB93A3CCCB8}"/>
                </a:ext>
              </a:extLst>
            </p:cNvPr>
            <p:cNvSpPr txBox="1"/>
            <p:nvPr/>
          </p:nvSpPr>
          <p:spPr>
            <a:xfrm flipH="1">
              <a:off x="1559385" y="1647471"/>
              <a:ext cx="777905" cy="276999"/>
            </a:xfrm>
            <a:prstGeom prst="rect">
              <a:avLst/>
            </a:prstGeom>
            <a:noFill/>
          </p:spPr>
          <p:txBody>
            <a:bodyPr wrap="none" rtlCol="0">
              <a:spAutoFit/>
            </a:bodyPr>
            <a:lstStyle/>
            <a:p>
              <a:r>
                <a:rPr lang="en-GB" sz="1200"/>
                <a:t>Objective</a:t>
              </a:r>
            </a:p>
          </p:txBody>
        </p:sp>
        <p:cxnSp>
          <p:nvCxnSpPr>
            <p:cNvPr id="170" name="Přímá spojnice 169">
              <a:extLst>
                <a:ext uri="{FF2B5EF4-FFF2-40B4-BE49-F238E27FC236}">
                  <a16:creationId xmlns:a16="http://schemas.microsoft.com/office/drawing/2014/main" id="{7DBD057E-6B65-4ADF-8A6E-8A8F8F81926B}"/>
                </a:ext>
              </a:extLst>
            </p:cNvPr>
            <p:cNvCxnSpPr>
              <a:cxnSpLocks/>
            </p:cNvCxnSpPr>
            <p:nvPr/>
          </p:nvCxnSpPr>
          <p:spPr>
            <a:xfrm flipH="1">
              <a:off x="1256183" y="2243159"/>
              <a:ext cx="669307" cy="30108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Přímá spojnice 170">
              <a:extLst>
                <a:ext uri="{FF2B5EF4-FFF2-40B4-BE49-F238E27FC236}">
                  <a16:creationId xmlns:a16="http://schemas.microsoft.com/office/drawing/2014/main" id="{DE6FD633-039B-420E-A0F7-0FFAEDD2E17F}"/>
                </a:ext>
              </a:extLst>
            </p:cNvPr>
            <p:cNvCxnSpPr>
              <a:cxnSpLocks/>
            </p:cNvCxnSpPr>
            <p:nvPr/>
          </p:nvCxnSpPr>
          <p:spPr>
            <a:xfrm flipH="1">
              <a:off x="1256183" y="2409903"/>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Přímá spojnice 171">
              <a:extLst>
                <a:ext uri="{FF2B5EF4-FFF2-40B4-BE49-F238E27FC236}">
                  <a16:creationId xmlns:a16="http://schemas.microsoft.com/office/drawing/2014/main" id="{F247CD79-C58E-4B7E-8012-D0B41B0414A0}"/>
                </a:ext>
              </a:extLst>
            </p:cNvPr>
            <p:cNvCxnSpPr>
              <a:cxnSpLocks/>
            </p:cNvCxnSpPr>
            <p:nvPr/>
          </p:nvCxnSpPr>
          <p:spPr>
            <a:xfrm flipH="1" flipV="1">
              <a:off x="1256183" y="2544242"/>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Přímá spojnice 172">
              <a:extLst>
                <a:ext uri="{FF2B5EF4-FFF2-40B4-BE49-F238E27FC236}">
                  <a16:creationId xmlns:a16="http://schemas.microsoft.com/office/drawing/2014/main" id="{C4EB3EAC-2A2E-4C42-8816-14A8658C9F81}"/>
                </a:ext>
              </a:extLst>
            </p:cNvPr>
            <p:cNvCxnSpPr>
              <a:cxnSpLocks/>
            </p:cNvCxnSpPr>
            <p:nvPr/>
          </p:nvCxnSpPr>
          <p:spPr>
            <a:xfrm flipH="1" flipV="1">
              <a:off x="1256183" y="2544242"/>
              <a:ext cx="676120" cy="30823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Přímá spojnice 173">
              <a:extLst>
                <a:ext uri="{FF2B5EF4-FFF2-40B4-BE49-F238E27FC236}">
                  <a16:creationId xmlns:a16="http://schemas.microsoft.com/office/drawing/2014/main" id="{37884DE7-054A-4CEB-8CAB-52190B7641F0}"/>
                </a:ext>
              </a:extLst>
            </p:cNvPr>
            <p:cNvCxnSpPr>
              <a:cxnSpLocks/>
            </p:cNvCxnSpPr>
            <p:nvPr/>
          </p:nvCxnSpPr>
          <p:spPr>
            <a:xfrm>
              <a:off x="1925491" y="2244501"/>
              <a:ext cx="2460432" cy="90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Přímá spojnice 174">
              <a:extLst>
                <a:ext uri="{FF2B5EF4-FFF2-40B4-BE49-F238E27FC236}">
                  <a16:creationId xmlns:a16="http://schemas.microsoft.com/office/drawing/2014/main" id="{BC3CA24D-747B-4CA8-BB16-6621542F4D24}"/>
                </a:ext>
              </a:extLst>
            </p:cNvPr>
            <p:cNvCxnSpPr>
              <a:cxnSpLocks/>
            </p:cNvCxnSpPr>
            <p:nvPr/>
          </p:nvCxnSpPr>
          <p:spPr>
            <a:xfrm>
              <a:off x="1925490" y="2413759"/>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Přímá spojnice 175">
              <a:extLst>
                <a:ext uri="{FF2B5EF4-FFF2-40B4-BE49-F238E27FC236}">
                  <a16:creationId xmlns:a16="http://schemas.microsoft.com/office/drawing/2014/main" id="{748F39B2-943E-4D2B-A62D-A00A8DFE4E29}"/>
                </a:ext>
              </a:extLst>
            </p:cNvPr>
            <p:cNvCxnSpPr>
              <a:cxnSpLocks/>
            </p:cNvCxnSpPr>
            <p:nvPr/>
          </p:nvCxnSpPr>
          <p:spPr>
            <a:xfrm>
              <a:off x="1925490" y="2706176"/>
              <a:ext cx="2460433" cy="388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Přímá spojnice 176">
              <a:extLst>
                <a:ext uri="{FF2B5EF4-FFF2-40B4-BE49-F238E27FC236}">
                  <a16:creationId xmlns:a16="http://schemas.microsoft.com/office/drawing/2014/main" id="{5DE93A4E-8C52-429F-9821-BBF46C90C8F1}"/>
                </a:ext>
              </a:extLst>
            </p:cNvPr>
            <p:cNvCxnSpPr>
              <a:cxnSpLocks/>
            </p:cNvCxnSpPr>
            <p:nvPr/>
          </p:nvCxnSpPr>
          <p:spPr>
            <a:xfrm>
              <a:off x="1925490" y="2859842"/>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Přímá spojnice 177">
              <a:extLst>
                <a:ext uri="{FF2B5EF4-FFF2-40B4-BE49-F238E27FC236}">
                  <a16:creationId xmlns:a16="http://schemas.microsoft.com/office/drawing/2014/main" id="{56238537-1737-4EF3-9023-99964A273226}"/>
                </a:ext>
              </a:extLst>
            </p:cNvPr>
            <p:cNvCxnSpPr>
              <a:cxnSpLocks/>
            </p:cNvCxnSpPr>
            <p:nvPr/>
          </p:nvCxnSpPr>
          <p:spPr>
            <a:xfrm flipH="1">
              <a:off x="1256183" y="210310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79" name="Přímá spojnice 178">
              <a:extLst>
                <a:ext uri="{FF2B5EF4-FFF2-40B4-BE49-F238E27FC236}">
                  <a16:creationId xmlns:a16="http://schemas.microsoft.com/office/drawing/2014/main" id="{5ACF0F2F-A610-4CD2-A2D1-EB8DF1F8B587}"/>
                </a:ext>
              </a:extLst>
            </p:cNvPr>
            <p:cNvCxnSpPr>
              <a:cxnSpLocks/>
            </p:cNvCxnSpPr>
            <p:nvPr/>
          </p:nvCxnSpPr>
          <p:spPr>
            <a:xfrm flipH="1">
              <a:off x="6182160" y="210310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80" name="TextovéPole 179">
              <a:extLst>
                <a:ext uri="{FF2B5EF4-FFF2-40B4-BE49-F238E27FC236}">
                  <a16:creationId xmlns:a16="http://schemas.microsoft.com/office/drawing/2014/main" id="{A520390B-1AEE-48FE-84A5-8888FA504C65}"/>
                </a:ext>
              </a:extLst>
            </p:cNvPr>
            <p:cNvSpPr txBox="1"/>
            <p:nvPr/>
          </p:nvSpPr>
          <p:spPr>
            <a:xfrm flipH="1">
              <a:off x="5746080" y="1847693"/>
              <a:ext cx="568104" cy="276999"/>
            </a:xfrm>
            <a:prstGeom prst="rect">
              <a:avLst/>
            </a:prstGeom>
            <a:noFill/>
          </p:spPr>
          <p:txBody>
            <a:bodyPr wrap="none" rtlCol="0">
              <a:spAutoFit/>
            </a:bodyPr>
            <a:lstStyle/>
            <a:p>
              <a:r>
                <a:rPr lang="en-GB" sz="1200"/>
                <a:t>Image</a:t>
              </a:r>
            </a:p>
          </p:txBody>
        </p:sp>
        <p:sp>
          <p:nvSpPr>
            <p:cNvPr id="181" name="TextovéPole 180">
              <a:extLst>
                <a:ext uri="{FF2B5EF4-FFF2-40B4-BE49-F238E27FC236}">
                  <a16:creationId xmlns:a16="http://schemas.microsoft.com/office/drawing/2014/main" id="{4A345067-6801-4844-BD8D-F423B3554472}"/>
                </a:ext>
              </a:extLst>
            </p:cNvPr>
            <p:cNvSpPr txBox="1"/>
            <p:nvPr/>
          </p:nvSpPr>
          <p:spPr>
            <a:xfrm flipH="1">
              <a:off x="966285" y="1843816"/>
              <a:ext cx="602281" cy="276999"/>
            </a:xfrm>
            <a:prstGeom prst="rect">
              <a:avLst/>
            </a:prstGeom>
            <a:noFill/>
          </p:spPr>
          <p:txBody>
            <a:bodyPr wrap="none" rtlCol="0">
              <a:spAutoFit/>
            </a:bodyPr>
            <a:lstStyle/>
            <a:p>
              <a:r>
                <a:rPr lang="en-GB" sz="1200"/>
                <a:t>Object</a:t>
              </a:r>
            </a:p>
          </p:txBody>
        </p:sp>
        <p:sp>
          <p:nvSpPr>
            <p:cNvPr id="182" name="Levá složená závorka 181">
              <a:extLst>
                <a:ext uri="{FF2B5EF4-FFF2-40B4-BE49-F238E27FC236}">
                  <a16:creationId xmlns:a16="http://schemas.microsoft.com/office/drawing/2014/main" id="{5B615D05-4A01-46AB-9DD9-F2B0A7ED66DF}"/>
                </a:ext>
              </a:extLst>
            </p:cNvPr>
            <p:cNvSpPr/>
            <p:nvPr/>
          </p:nvSpPr>
          <p:spPr>
            <a:xfrm rot="16200000">
              <a:off x="5168572" y="2111041"/>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3" name="TextovéPole 182">
              <a:extLst>
                <a:ext uri="{FF2B5EF4-FFF2-40B4-BE49-F238E27FC236}">
                  <a16:creationId xmlns:a16="http://schemas.microsoft.com/office/drawing/2014/main" id="{58CC7076-6EDC-4D9C-B510-03EDAD2E97D6}"/>
                </a:ext>
              </a:extLst>
            </p:cNvPr>
            <p:cNvSpPr txBox="1"/>
            <p:nvPr/>
          </p:nvSpPr>
          <p:spPr>
            <a:xfrm flipH="1">
              <a:off x="4926641" y="3133023"/>
              <a:ext cx="620554" cy="276999"/>
            </a:xfrm>
            <a:prstGeom prst="rect">
              <a:avLst/>
            </a:prstGeom>
            <a:noFill/>
          </p:spPr>
          <p:txBody>
            <a:bodyPr wrap="none" rtlCol="0">
              <a:spAutoFit/>
            </a:bodyPr>
            <a:lstStyle/>
            <a:p>
              <a:r>
                <a:rPr lang="en-GB" sz="1200" i="1"/>
                <a:t>f</a:t>
              </a:r>
              <a:r>
                <a:rPr lang="en-GB" sz="1200" i="1" baseline="-25000"/>
                <a:t>Tube lens</a:t>
              </a:r>
            </a:p>
          </p:txBody>
        </p:sp>
        <p:sp>
          <p:nvSpPr>
            <p:cNvPr id="185" name="Levá složená závorka 184">
              <a:extLst>
                <a:ext uri="{FF2B5EF4-FFF2-40B4-BE49-F238E27FC236}">
                  <a16:creationId xmlns:a16="http://schemas.microsoft.com/office/drawing/2014/main" id="{DF17F643-4B2C-4EC5-99EF-D9D4C7C5CA95}"/>
                </a:ext>
              </a:extLst>
            </p:cNvPr>
            <p:cNvSpPr/>
            <p:nvPr/>
          </p:nvSpPr>
          <p:spPr>
            <a:xfrm rot="16200000">
              <a:off x="1486244" y="2670144"/>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6" name="TextovéPole 185">
              <a:extLst>
                <a:ext uri="{FF2B5EF4-FFF2-40B4-BE49-F238E27FC236}">
                  <a16:creationId xmlns:a16="http://schemas.microsoft.com/office/drawing/2014/main" id="{BDB7A22C-639D-432F-B090-96435D9B95EF}"/>
                </a:ext>
              </a:extLst>
            </p:cNvPr>
            <p:cNvSpPr txBox="1"/>
            <p:nvPr/>
          </p:nvSpPr>
          <p:spPr>
            <a:xfrm flipH="1">
              <a:off x="1298457" y="3132598"/>
              <a:ext cx="622286" cy="276999"/>
            </a:xfrm>
            <a:prstGeom prst="rect">
              <a:avLst/>
            </a:prstGeom>
            <a:noFill/>
          </p:spPr>
          <p:txBody>
            <a:bodyPr wrap="none" rtlCol="0">
              <a:spAutoFit/>
            </a:bodyPr>
            <a:lstStyle/>
            <a:p>
              <a:r>
                <a:rPr lang="en-GB" sz="1200" i="1"/>
                <a:t>f</a:t>
              </a:r>
              <a:r>
                <a:rPr lang="en-GB" sz="1200" i="1" baseline="-25000"/>
                <a:t>Objective</a:t>
              </a:r>
            </a:p>
          </p:txBody>
        </p:sp>
        <p:sp>
          <p:nvSpPr>
            <p:cNvPr id="187" name="TextovéPole 186">
              <a:extLst>
                <a:ext uri="{FF2B5EF4-FFF2-40B4-BE49-F238E27FC236}">
                  <a16:creationId xmlns:a16="http://schemas.microsoft.com/office/drawing/2014/main" id="{3BE8ED95-CEDC-4D57-8A7A-77FE51F7733D}"/>
                </a:ext>
              </a:extLst>
            </p:cNvPr>
            <p:cNvSpPr txBox="1"/>
            <p:nvPr/>
          </p:nvSpPr>
          <p:spPr>
            <a:xfrm flipH="1">
              <a:off x="3937618" y="1649133"/>
              <a:ext cx="776238" cy="276999"/>
            </a:xfrm>
            <a:prstGeom prst="rect">
              <a:avLst/>
            </a:prstGeom>
            <a:noFill/>
          </p:spPr>
          <p:txBody>
            <a:bodyPr wrap="none" rtlCol="0">
              <a:spAutoFit/>
            </a:bodyPr>
            <a:lstStyle/>
            <a:p>
              <a:r>
                <a:rPr lang="en-GB" sz="1200"/>
                <a:t>Tube lens</a:t>
              </a:r>
            </a:p>
          </p:txBody>
        </p:sp>
        <p:cxnSp>
          <p:nvCxnSpPr>
            <p:cNvPr id="189" name="Přímá spojnice 188">
              <a:extLst>
                <a:ext uri="{FF2B5EF4-FFF2-40B4-BE49-F238E27FC236}">
                  <a16:creationId xmlns:a16="http://schemas.microsoft.com/office/drawing/2014/main" id="{1AE9513C-0EB7-4A04-BC3B-3C4D6166B686}"/>
                </a:ext>
              </a:extLst>
            </p:cNvPr>
            <p:cNvCxnSpPr>
              <a:cxnSpLocks/>
            </p:cNvCxnSpPr>
            <p:nvPr/>
          </p:nvCxnSpPr>
          <p:spPr>
            <a:xfrm>
              <a:off x="4382081" y="2252692"/>
              <a:ext cx="1801625" cy="29155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Přímá spojnice 189">
              <a:extLst>
                <a:ext uri="{FF2B5EF4-FFF2-40B4-BE49-F238E27FC236}">
                  <a16:creationId xmlns:a16="http://schemas.microsoft.com/office/drawing/2014/main" id="{CED59871-210D-4147-BADE-6D223596D8A1}"/>
                </a:ext>
              </a:extLst>
            </p:cNvPr>
            <p:cNvCxnSpPr>
              <a:cxnSpLocks/>
            </p:cNvCxnSpPr>
            <p:nvPr/>
          </p:nvCxnSpPr>
          <p:spPr>
            <a:xfrm>
              <a:off x="4385922" y="2413759"/>
              <a:ext cx="1797784" cy="12642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Přímá spojnice 190">
              <a:extLst>
                <a:ext uri="{FF2B5EF4-FFF2-40B4-BE49-F238E27FC236}">
                  <a16:creationId xmlns:a16="http://schemas.microsoft.com/office/drawing/2014/main" id="{66C78962-9CA9-4515-B1FD-811AD778A701}"/>
                </a:ext>
              </a:extLst>
            </p:cNvPr>
            <p:cNvCxnSpPr>
              <a:cxnSpLocks/>
            </p:cNvCxnSpPr>
            <p:nvPr/>
          </p:nvCxnSpPr>
          <p:spPr>
            <a:xfrm flipV="1">
              <a:off x="4355006" y="2540358"/>
              <a:ext cx="1827154" cy="17100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2" name="Přímá spojnice 191">
              <a:extLst>
                <a:ext uri="{FF2B5EF4-FFF2-40B4-BE49-F238E27FC236}">
                  <a16:creationId xmlns:a16="http://schemas.microsoft.com/office/drawing/2014/main" id="{F2CE7E70-6628-4828-89C1-EF9ED8AA5775}"/>
                </a:ext>
              </a:extLst>
            </p:cNvPr>
            <p:cNvCxnSpPr>
              <a:cxnSpLocks/>
            </p:cNvCxnSpPr>
            <p:nvPr/>
          </p:nvCxnSpPr>
          <p:spPr>
            <a:xfrm flipV="1">
              <a:off x="4360736" y="2538185"/>
              <a:ext cx="1821424" cy="32583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98" name="Grafický objekt 197" descr="List">
              <a:extLst>
                <a:ext uri="{FF2B5EF4-FFF2-40B4-BE49-F238E27FC236}">
                  <a16:creationId xmlns:a16="http://schemas.microsoft.com/office/drawing/2014/main" id="{7CEA30C5-0B6D-4072-8913-B7AFE64C90C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4757" y="2440080"/>
              <a:ext cx="189735" cy="189735"/>
            </a:xfrm>
            <a:prstGeom prst="rect">
              <a:avLst/>
            </a:prstGeom>
          </p:spPr>
        </p:pic>
        <p:pic>
          <p:nvPicPr>
            <p:cNvPr id="199" name="Grafický objekt 198" descr="List">
              <a:extLst>
                <a:ext uri="{FF2B5EF4-FFF2-40B4-BE49-F238E27FC236}">
                  <a16:creationId xmlns:a16="http://schemas.microsoft.com/office/drawing/2014/main" id="{F0BE73A9-DAB2-4BCE-A12B-0E75D8DAF4E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5978772" y="2327370"/>
              <a:ext cx="396000" cy="396000"/>
            </a:xfrm>
            <a:prstGeom prst="rect">
              <a:avLst/>
            </a:prstGeom>
          </p:spPr>
        </p:pic>
      </p:grpSp>
      <p:pic>
        <p:nvPicPr>
          <p:cNvPr id="129" name="Grafik 193" descr="Präsentation mit Checkliste">
            <a:extLst>
              <a:ext uri="{FF2B5EF4-FFF2-40B4-BE49-F238E27FC236}">
                <a16:creationId xmlns:a16="http://schemas.microsoft.com/office/drawing/2014/main" id="{B9D30B33-9297-437A-AFB4-0EFEA2B9F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607" y="207011"/>
            <a:ext cx="680400" cy="680400"/>
          </a:xfrm>
          <a:prstGeom prst="rect">
            <a:avLst/>
          </a:prstGeom>
        </p:spPr>
      </p:pic>
      <p:sp>
        <p:nvSpPr>
          <p:cNvPr id="130" name="TextovéPole 129">
            <a:extLst>
              <a:ext uri="{FF2B5EF4-FFF2-40B4-BE49-F238E27FC236}">
                <a16:creationId xmlns:a16="http://schemas.microsoft.com/office/drawing/2014/main" id="{0FD132C8-9073-4272-8A42-87434569EF90}"/>
              </a:ext>
            </a:extLst>
          </p:cNvPr>
          <p:cNvSpPr txBox="1"/>
          <p:nvPr/>
        </p:nvSpPr>
        <p:spPr>
          <a:xfrm>
            <a:off x="1105642" y="3466421"/>
            <a:ext cx="3186607" cy="1569660"/>
          </a:xfrm>
          <a:prstGeom prst="rect">
            <a:avLst/>
          </a:prstGeom>
          <a:noFill/>
        </p:spPr>
        <p:txBody>
          <a:bodyPr wrap="square" rtlCol="0">
            <a:spAutoFit/>
          </a:bodyPr>
          <a:lstStyle/>
          <a:p>
            <a:r>
              <a:rPr lang="en-GB" sz="1600" dirty="0"/>
              <a:t>The sample lies in the focal plane of the objective. Therefore all the rays coming from a point within it are parallel after passing through the lens. The objective has a short focal length. </a:t>
            </a:r>
          </a:p>
        </p:txBody>
      </p:sp>
      <p:sp>
        <p:nvSpPr>
          <p:cNvPr id="131" name="TextovéPole 130">
            <a:extLst>
              <a:ext uri="{FF2B5EF4-FFF2-40B4-BE49-F238E27FC236}">
                <a16:creationId xmlns:a16="http://schemas.microsoft.com/office/drawing/2014/main" id="{524C511A-45DF-4382-9BBC-42507B1C69B5}"/>
              </a:ext>
            </a:extLst>
          </p:cNvPr>
          <p:cNvSpPr txBox="1"/>
          <p:nvPr/>
        </p:nvSpPr>
        <p:spPr>
          <a:xfrm>
            <a:off x="5425766" y="3460609"/>
            <a:ext cx="3758984" cy="1323439"/>
          </a:xfrm>
          <a:prstGeom prst="rect">
            <a:avLst/>
          </a:prstGeom>
          <a:noFill/>
        </p:spPr>
        <p:txBody>
          <a:bodyPr wrap="square" rtlCol="0">
            <a:spAutoFit/>
          </a:bodyPr>
          <a:lstStyle/>
          <a:p>
            <a:r>
              <a:rPr lang="en-GB" sz="1600" dirty="0"/>
              <a:t>The tube lens forms a real image of the sample by focusing the parallel rays coming from the objective into its focal plane. The tube lens has a longer focal length than the objective. </a:t>
            </a:r>
          </a:p>
        </p:txBody>
      </p:sp>
      <p:sp>
        <p:nvSpPr>
          <p:cNvPr id="132" name="TextovéPole 131">
            <a:extLst>
              <a:ext uri="{FF2B5EF4-FFF2-40B4-BE49-F238E27FC236}">
                <a16:creationId xmlns:a16="http://schemas.microsoft.com/office/drawing/2014/main" id="{E2358497-DE38-449E-88CD-B473EA1D8668}"/>
              </a:ext>
            </a:extLst>
          </p:cNvPr>
          <p:cNvSpPr txBox="1"/>
          <p:nvPr/>
        </p:nvSpPr>
        <p:spPr>
          <a:xfrm>
            <a:off x="6664650" y="1870107"/>
            <a:ext cx="2770840" cy="1077218"/>
          </a:xfrm>
          <a:prstGeom prst="rect">
            <a:avLst/>
          </a:prstGeom>
          <a:noFill/>
        </p:spPr>
        <p:txBody>
          <a:bodyPr wrap="square" rtlCol="0">
            <a:spAutoFit/>
          </a:bodyPr>
          <a:lstStyle/>
          <a:p>
            <a:r>
              <a:rPr lang="en-GB" sz="1600" dirty="0"/>
              <a:t>The image is called </a:t>
            </a:r>
            <a:r>
              <a:rPr lang="en-GB" sz="1600" b="1" dirty="0"/>
              <a:t>intermediate image</a:t>
            </a:r>
            <a:r>
              <a:rPr lang="en-GB" sz="1600" dirty="0"/>
              <a:t>, because it will be further magnified by an eyepiece. </a:t>
            </a:r>
          </a:p>
        </p:txBody>
      </p:sp>
    </p:spTree>
    <p:extLst>
      <p:ext uri="{BB962C8B-B14F-4D97-AF65-F5344CB8AC3E}">
        <p14:creationId xmlns:p14="http://schemas.microsoft.com/office/powerpoint/2010/main" val="1252124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3">
            <a:extLst>
              <a:ext uri="{FF2B5EF4-FFF2-40B4-BE49-F238E27FC236}">
                <a16:creationId xmlns:a16="http://schemas.microsoft.com/office/drawing/2014/main" id="{0CE65342-54B4-47F0-80AF-5EEC1EB28B71}"/>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Obdélník 2">
            <a:extLst>
              <a:ext uri="{FF2B5EF4-FFF2-40B4-BE49-F238E27FC236}">
                <a16:creationId xmlns:a16="http://schemas.microsoft.com/office/drawing/2014/main" id="{18CB21C6-0F34-46AB-9479-B6E24CACBF69}"/>
              </a:ext>
            </a:extLst>
          </p:cNvPr>
          <p:cNvSpPr/>
          <p:nvPr/>
        </p:nvSpPr>
        <p:spPr>
          <a:xfrm>
            <a:off x="168306" y="98933"/>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4" name="Grafik 13">
            <a:extLst>
              <a:ext uri="{FF2B5EF4-FFF2-40B4-BE49-F238E27FC236}">
                <a16:creationId xmlns:a16="http://schemas.microsoft.com/office/drawing/2014/main" id="{44FDE0C2-344F-4DA1-8CC6-1F6CBE2FA7D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8" name="TextovéPole 7">
            <a:extLst>
              <a:ext uri="{FF2B5EF4-FFF2-40B4-BE49-F238E27FC236}">
                <a16:creationId xmlns:a16="http://schemas.microsoft.com/office/drawing/2014/main" id="{AB500B1D-B976-42F0-AD05-253BA59D95E8}"/>
              </a:ext>
            </a:extLst>
          </p:cNvPr>
          <p:cNvSpPr txBox="1"/>
          <p:nvPr/>
        </p:nvSpPr>
        <p:spPr>
          <a:xfrm>
            <a:off x="3606061" y="254488"/>
            <a:ext cx="2693879" cy="646331"/>
          </a:xfrm>
          <a:prstGeom prst="rect">
            <a:avLst/>
          </a:prstGeom>
          <a:noFill/>
        </p:spPr>
        <p:txBody>
          <a:bodyPr wrap="none" rtlCol="0">
            <a:spAutoFit/>
          </a:bodyPr>
          <a:lstStyle/>
          <a:p>
            <a:r>
              <a:rPr lang="en-GB" sz="3600" dirty="0"/>
              <a:t>What is UC2?</a:t>
            </a:r>
          </a:p>
        </p:txBody>
      </p:sp>
      <p:sp>
        <p:nvSpPr>
          <p:cNvPr id="16" name="TextovéPole 15">
            <a:extLst>
              <a:ext uri="{FF2B5EF4-FFF2-40B4-BE49-F238E27FC236}">
                <a16:creationId xmlns:a16="http://schemas.microsoft.com/office/drawing/2014/main" id="{4D932D80-20DA-4590-9D49-98B7A220E5A2}"/>
              </a:ext>
            </a:extLst>
          </p:cNvPr>
          <p:cNvSpPr txBox="1"/>
          <p:nvPr/>
        </p:nvSpPr>
        <p:spPr>
          <a:xfrm>
            <a:off x="699673" y="864721"/>
            <a:ext cx="8341408" cy="1200329"/>
          </a:xfrm>
          <a:prstGeom prst="rect">
            <a:avLst/>
          </a:prstGeom>
          <a:noFill/>
        </p:spPr>
        <p:txBody>
          <a:bodyPr wrap="square" rtlCol="0">
            <a:spAutoFit/>
          </a:bodyPr>
          <a:lstStyle/>
          <a:p>
            <a:r>
              <a:rPr lang="en-GB" dirty="0"/>
              <a:t>The basic building block of the UC2 project is a simple cube. </a:t>
            </a:r>
          </a:p>
          <a:p>
            <a:r>
              <a:rPr lang="en-GB" dirty="0"/>
              <a:t>The cube consists of two halves and holds an insert that can be moved within it. </a:t>
            </a:r>
          </a:p>
          <a:p>
            <a:r>
              <a:rPr lang="en-GB" dirty="0"/>
              <a:t>The inserts can hold various optical components (lenses, mirrors, …) and by that they give the cube a function. </a:t>
            </a:r>
          </a:p>
        </p:txBody>
      </p:sp>
      <p:pic>
        <p:nvPicPr>
          <p:cNvPr id="18" name="Obrázek 17" descr="Obsah obrázku kreslení, hodiny&#10;&#10;Popis byl vytvořen automaticky">
            <a:extLst>
              <a:ext uri="{FF2B5EF4-FFF2-40B4-BE49-F238E27FC236}">
                <a16:creationId xmlns:a16="http://schemas.microsoft.com/office/drawing/2014/main" id="{7E695A9E-C0C0-45E1-9A7C-02BF276C9AAC}"/>
              </a:ext>
            </a:extLst>
          </p:cNvPr>
          <p:cNvPicPr>
            <a:picLocks noChangeAspect="1"/>
          </p:cNvPicPr>
          <p:nvPr/>
        </p:nvPicPr>
        <p:blipFill rotWithShape="1">
          <a:blip r:embed="rId3">
            <a:extLst>
              <a:ext uri="{28A0092B-C50C-407E-A947-70E740481C1C}">
                <a14:useLocalDpi xmlns:a14="http://schemas.microsoft.com/office/drawing/2010/main" val="0"/>
              </a:ext>
            </a:extLst>
          </a:blip>
          <a:srcRect l="25154" t="2134" r="25654" b="300"/>
          <a:stretch/>
        </p:blipFill>
        <p:spPr>
          <a:xfrm>
            <a:off x="6014898" y="3712692"/>
            <a:ext cx="2568549" cy="2759425"/>
          </a:xfrm>
          <a:prstGeom prst="rect">
            <a:avLst/>
          </a:prstGeom>
          <a:effectLst>
            <a:outerShdw blurRad="152400" algn="ctr" rotWithShape="0">
              <a:prstClr val="black">
                <a:alpha val="40000"/>
              </a:prstClr>
            </a:outerShdw>
          </a:effectLst>
        </p:spPr>
      </p:pic>
      <p:sp>
        <p:nvSpPr>
          <p:cNvPr id="25" name="TextovéPole 24">
            <a:extLst>
              <a:ext uri="{FF2B5EF4-FFF2-40B4-BE49-F238E27FC236}">
                <a16:creationId xmlns:a16="http://schemas.microsoft.com/office/drawing/2014/main" id="{36C809EF-B331-458B-9E1B-80EE79758312}"/>
              </a:ext>
            </a:extLst>
          </p:cNvPr>
          <p:cNvSpPr txBox="1"/>
          <p:nvPr/>
        </p:nvSpPr>
        <p:spPr>
          <a:xfrm>
            <a:off x="5142016" y="2779253"/>
            <a:ext cx="4595677" cy="646331"/>
          </a:xfrm>
          <a:prstGeom prst="rect">
            <a:avLst/>
          </a:prstGeom>
          <a:noFill/>
        </p:spPr>
        <p:txBody>
          <a:bodyPr wrap="square" rtlCol="0">
            <a:spAutoFit/>
          </a:bodyPr>
          <a:lstStyle/>
          <a:p>
            <a:r>
              <a:rPr lang="en-GB" dirty="0"/>
              <a:t>The cubes attach to a baseplate. The baseplate works like a puzzle</a:t>
            </a:r>
          </a:p>
        </p:txBody>
      </p:sp>
      <p:sp>
        <p:nvSpPr>
          <p:cNvPr id="26" name="TextovéPole 25">
            <a:extLst>
              <a:ext uri="{FF2B5EF4-FFF2-40B4-BE49-F238E27FC236}">
                <a16:creationId xmlns:a16="http://schemas.microsoft.com/office/drawing/2014/main" id="{DAF600E1-4E5B-4A1A-90E0-B3862F0044E9}"/>
              </a:ext>
            </a:extLst>
          </p:cNvPr>
          <p:cNvSpPr txBox="1"/>
          <p:nvPr/>
        </p:nvSpPr>
        <p:spPr>
          <a:xfrm>
            <a:off x="646412" y="2052819"/>
            <a:ext cx="4807895" cy="369332"/>
          </a:xfrm>
          <a:prstGeom prst="rect">
            <a:avLst/>
          </a:prstGeom>
          <a:noFill/>
        </p:spPr>
        <p:txBody>
          <a:bodyPr wrap="square" rtlCol="0">
            <a:spAutoFit/>
          </a:bodyPr>
          <a:lstStyle/>
          <a:p>
            <a:r>
              <a:rPr lang="en-GB" b="1" dirty="0"/>
              <a:t>Type 1: Injection moulded cube with pins</a:t>
            </a:r>
          </a:p>
        </p:txBody>
      </p:sp>
      <p:grpSp>
        <p:nvGrpSpPr>
          <p:cNvPr id="10" name="Skupina 9">
            <a:extLst>
              <a:ext uri="{FF2B5EF4-FFF2-40B4-BE49-F238E27FC236}">
                <a16:creationId xmlns:a16="http://schemas.microsoft.com/office/drawing/2014/main" id="{20584467-BB81-4EDE-A34F-7556D5E3DC04}"/>
              </a:ext>
            </a:extLst>
          </p:cNvPr>
          <p:cNvGrpSpPr/>
          <p:nvPr/>
        </p:nvGrpSpPr>
        <p:grpSpPr>
          <a:xfrm>
            <a:off x="1178173" y="2443576"/>
            <a:ext cx="3444508" cy="4028541"/>
            <a:chOff x="1355220" y="2449012"/>
            <a:chExt cx="3444508" cy="4028541"/>
          </a:xfrm>
        </p:grpSpPr>
        <p:pic>
          <p:nvPicPr>
            <p:cNvPr id="15" name="Obrázek 14">
              <a:extLst>
                <a:ext uri="{FF2B5EF4-FFF2-40B4-BE49-F238E27FC236}">
                  <a16:creationId xmlns:a16="http://schemas.microsoft.com/office/drawing/2014/main" id="{3571F22A-76A7-4116-AC61-2CF700A4DA06}"/>
                </a:ext>
              </a:extLst>
            </p:cNvPr>
            <p:cNvPicPr>
              <a:picLocks noChangeAspect="1"/>
            </p:cNvPicPr>
            <p:nvPr/>
          </p:nvPicPr>
          <p:blipFill rotWithShape="1">
            <a:blip r:embed="rId4">
              <a:extLst>
                <a:ext uri="{28A0092B-C50C-407E-A947-70E740481C1C}">
                  <a14:useLocalDpi xmlns:a14="http://schemas.microsoft.com/office/drawing/2010/main" val="0"/>
                </a:ext>
              </a:extLst>
            </a:blip>
            <a:srcRect l="41801" t="16299" r="39381" b="16488"/>
            <a:stretch/>
          </p:blipFill>
          <p:spPr>
            <a:xfrm>
              <a:off x="1355220" y="3073640"/>
              <a:ext cx="1793044" cy="3403913"/>
            </a:xfrm>
            <a:prstGeom prst="rect">
              <a:avLst/>
            </a:prstGeom>
            <a:effectLst>
              <a:outerShdw blurRad="50800" dist="38100" dir="5400000" algn="t" rotWithShape="0">
                <a:prstClr val="black">
                  <a:alpha val="40000"/>
                </a:prstClr>
              </a:outerShdw>
            </a:effectLst>
          </p:spPr>
        </p:pic>
        <p:sp>
          <p:nvSpPr>
            <p:cNvPr id="17" name="Textfeld 16">
              <a:extLst>
                <a:ext uri="{FF2B5EF4-FFF2-40B4-BE49-F238E27FC236}">
                  <a16:creationId xmlns:a16="http://schemas.microsoft.com/office/drawing/2014/main" id="{A5C1CA9B-9BD7-0641-BE46-00E9B1280998}"/>
                </a:ext>
              </a:extLst>
            </p:cNvPr>
            <p:cNvSpPr txBox="1"/>
            <p:nvPr/>
          </p:nvSpPr>
          <p:spPr>
            <a:xfrm>
              <a:off x="3408321" y="3688548"/>
              <a:ext cx="720390" cy="184666"/>
            </a:xfrm>
            <a:prstGeom prst="rect">
              <a:avLst/>
            </a:prstGeom>
            <a:noFill/>
          </p:spPr>
          <p:txBody>
            <a:bodyPr wrap="none" lIns="0" tIns="0" rIns="0" bIns="0" rtlCol="0">
              <a:spAutoFit/>
            </a:bodyPr>
            <a:lstStyle/>
            <a:p>
              <a:pPr defTabSz="1219259"/>
              <a:r>
                <a:rPr lang="en-GB" sz="1200" dirty="0">
                  <a:solidFill>
                    <a:prstClr val="black"/>
                  </a:solidFill>
                  <a:cs typeface="Calibri Light" panose="020F0302020204030204" pitchFamily="34" charset="0"/>
                </a:rPr>
                <a:t>Cube  (half)</a:t>
              </a:r>
            </a:p>
          </p:txBody>
        </p:sp>
        <p:sp>
          <p:nvSpPr>
            <p:cNvPr id="19" name="Textfeld 18">
              <a:extLst>
                <a:ext uri="{FF2B5EF4-FFF2-40B4-BE49-F238E27FC236}">
                  <a16:creationId xmlns:a16="http://schemas.microsoft.com/office/drawing/2014/main" id="{46192FE3-11EE-0241-B37F-AB84420EAD59}"/>
                </a:ext>
              </a:extLst>
            </p:cNvPr>
            <p:cNvSpPr txBox="1"/>
            <p:nvPr/>
          </p:nvSpPr>
          <p:spPr>
            <a:xfrm>
              <a:off x="3408321" y="4360024"/>
              <a:ext cx="1391407" cy="184666"/>
            </a:xfrm>
            <a:prstGeom prst="rect">
              <a:avLst/>
            </a:prstGeom>
            <a:noFill/>
          </p:spPr>
          <p:txBody>
            <a:bodyPr wrap="none" lIns="0" tIns="0" rIns="0" bIns="0" rtlCol="0">
              <a:spAutoFit/>
            </a:bodyPr>
            <a:lstStyle/>
            <a:p>
              <a:pPr defTabSz="1219259"/>
              <a:r>
                <a:rPr lang="en-GB" sz="1200" dirty="0">
                  <a:solidFill>
                    <a:prstClr val="black"/>
                  </a:solidFill>
                  <a:cs typeface="Calibri Light" panose="020F0302020204030204" pitchFamily="34" charset="0"/>
                </a:rPr>
                <a:t>Insert (Sample holder)</a:t>
              </a:r>
            </a:p>
          </p:txBody>
        </p:sp>
        <p:sp>
          <p:nvSpPr>
            <p:cNvPr id="20" name="Textfeld 19">
              <a:extLst>
                <a:ext uri="{FF2B5EF4-FFF2-40B4-BE49-F238E27FC236}">
                  <a16:creationId xmlns:a16="http://schemas.microsoft.com/office/drawing/2014/main" id="{DCC8EB50-743D-B84F-A363-FEC65BAA9A3B}"/>
                </a:ext>
              </a:extLst>
            </p:cNvPr>
            <p:cNvSpPr txBox="1"/>
            <p:nvPr/>
          </p:nvSpPr>
          <p:spPr>
            <a:xfrm>
              <a:off x="3408321" y="5736833"/>
              <a:ext cx="644535" cy="184666"/>
            </a:xfrm>
            <a:prstGeom prst="rect">
              <a:avLst/>
            </a:prstGeom>
            <a:noFill/>
          </p:spPr>
          <p:txBody>
            <a:bodyPr wrap="none" lIns="0" tIns="0" rIns="0" bIns="0" rtlCol="0">
              <a:spAutoFit/>
            </a:bodyPr>
            <a:lstStyle/>
            <a:p>
              <a:pPr defTabSz="1219259"/>
              <a:r>
                <a:rPr lang="en-GB" sz="1200">
                  <a:solidFill>
                    <a:prstClr val="black"/>
                  </a:solidFill>
                  <a:cs typeface="Calibri Light" panose="020F0302020204030204" pitchFamily="34" charset="0"/>
                </a:rPr>
                <a:t>Baseplate </a:t>
              </a:r>
            </a:p>
          </p:txBody>
        </p:sp>
        <p:cxnSp>
          <p:nvCxnSpPr>
            <p:cNvPr id="24" name="Gerade Verbindung 23">
              <a:extLst>
                <a:ext uri="{FF2B5EF4-FFF2-40B4-BE49-F238E27FC236}">
                  <a16:creationId xmlns:a16="http://schemas.microsoft.com/office/drawing/2014/main" id="{B2CDDC11-F089-3A4B-B763-8F4111568BEB}"/>
                </a:ext>
              </a:extLst>
            </p:cNvPr>
            <p:cNvCxnSpPr>
              <a:cxnSpLocks/>
              <a:endCxn id="17" idx="1"/>
            </p:cNvCxnSpPr>
            <p:nvPr/>
          </p:nvCxnSpPr>
          <p:spPr>
            <a:xfrm>
              <a:off x="2830087" y="3644503"/>
              <a:ext cx="578234" cy="136378"/>
            </a:xfrm>
            <a:prstGeom prst="line">
              <a:avLst/>
            </a:prstGeom>
            <a:noFill/>
            <a:ln w="9525" cap="flat" cmpd="sng" algn="ctr">
              <a:solidFill>
                <a:sysClr val="windowText" lastClr="000000">
                  <a:shade val="95000"/>
                  <a:satMod val="105000"/>
                </a:sysClr>
              </a:solidFill>
              <a:prstDash val="solid"/>
              <a:headEnd type="oval"/>
            </a:ln>
            <a:effectLst/>
          </p:spPr>
        </p:cxnSp>
        <p:cxnSp>
          <p:nvCxnSpPr>
            <p:cNvPr id="27" name="Gerade Verbindung 26">
              <a:extLst>
                <a:ext uri="{FF2B5EF4-FFF2-40B4-BE49-F238E27FC236}">
                  <a16:creationId xmlns:a16="http://schemas.microsoft.com/office/drawing/2014/main" id="{4B71B624-D7C7-1F45-92DC-5B97BCD030D1}"/>
                </a:ext>
              </a:extLst>
            </p:cNvPr>
            <p:cNvCxnSpPr>
              <a:cxnSpLocks/>
              <a:endCxn id="29" idx="1"/>
            </p:cNvCxnSpPr>
            <p:nvPr/>
          </p:nvCxnSpPr>
          <p:spPr>
            <a:xfrm flipV="1">
              <a:off x="2789767" y="5187390"/>
              <a:ext cx="618554" cy="142378"/>
            </a:xfrm>
            <a:prstGeom prst="line">
              <a:avLst/>
            </a:prstGeom>
            <a:noFill/>
            <a:ln w="9525" cap="flat" cmpd="sng" algn="ctr">
              <a:solidFill>
                <a:sysClr val="windowText" lastClr="000000">
                  <a:shade val="95000"/>
                  <a:satMod val="105000"/>
                </a:sysClr>
              </a:solidFill>
              <a:prstDash val="solid"/>
              <a:headEnd type="oval"/>
            </a:ln>
            <a:effectLst/>
          </p:spPr>
        </p:cxnSp>
        <p:cxnSp>
          <p:nvCxnSpPr>
            <p:cNvPr id="28" name="Gerade Verbindung 27">
              <a:extLst>
                <a:ext uri="{FF2B5EF4-FFF2-40B4-BE49-F238E27FC236}">
                  <a16:creationId xmlns:a16="http://schemas.microsoft.com/office/drawing/2014/main" id="{E117CB15-14D2-E346-A046-35FC908F11B6}"/>
                </a:ext>
              </a:extLst>
            </p:cNvPr>
            <p:cNvCxnSpPr>
              <a:cxnSpLocks/>
              <a:endCxn id="20" idx="1"/>
            </p:cNvCxnSpPr>
            <p:nvPr/>
          </p:nvCxnSpPr>
          <p:spPr>
            <a:xfrm flipV="1">
              <a:off x="2692400" y="5829166"/>
              <a:ext cx="715921" cy="92334"/>
            </a:xfrm>
            <a:prstGeom prst="line">
              <a:avLst/>
            </a:prstGeom>
            <a:noFill/>
            <a:ln w="9525" cap="flat" cmpd="sng" algn="ctr">
              <a:solidFill>
                <a:sysClr val="windowText" lastClr="000000">
                  <a:shade val="95000"/>
                  <a:satMod val="105000"/>
                </a:sysClr>
              </a:solidFill>
              <a:prstDash val="solid"/>
              <a:headEnd type="oval"/>
            </a:ln>
            <a:effectLst/>
          </p:spPr>
        </p:cxnSp>
        <p:sp>
          <p:nvSpPr>
            <p:cNvPr id="29" name="Textfeld 28">
              <a:extLst>
                <a:ext uri="{FF2B5EF4-FFF2-40B4-BE49-F238E27FC236}">
                  <a16:creationId xmlns:a16="http://schemas.microsoft.com/office/drawing/2014/main" id="{09DF9667-FAF2-1A4E-B946-F97FB758A97A}"/>
                </a:ext>
              </a:extLst>
            </p:cNvPr>
            <p:cNvSpPr txBox="1"/>
            <p:nvPr/>
          </p:nvSpPr>
          <p:spPr>
            <a:xfrm>
              <a:off x="3408321" y="5095057"/>
              <a:ext cx="720390" cy="184666"/>
            </a:xfrm>
            <a:prstGeom prst="rect">
              <a:avLst/>
            </a:prstGeom>
            <a:noFill/>
          </p:spPr>
          <p:txBody>
            <a:bodyPr wrap="none" lIns="0" tIns="0" rIns="0" bIns="0" rtlCol="0">
              <a:spAutoFit/>
            </a:bodyPr>
            <a:lstStyle/>
            <a:p>
              <a:pPr defTabSz="1219259"/>
              <a:r>
                <a:rPr lang="en-GB" sz="1200">
                  <a:solidFill>
                    <a:prstClr val="black"/>
                  </a:solidFill>
                  <a:cs typeface="Calibri Light" panose="020F0302020204030204" pitchFamily="34" charset="0"/>
                </a:rPr>
                <a:t>Cube  (half)</a:t>
              </a:r>
            </a:p>
          </p:txBody>
        </p:sp>
        <p:cxnSp>
          <p:nvCxnSpPr>
            <p:cNvPr id="31" name="Gerade Verbindung 30">
              <a:extLst>
                <a:ext uri="{FF2B5EF4-FFF2-40B4-BE49-F238E27FC236}">
                  <a16:creationId xmlns:a16="http://schemas.microsoft.com/office/drawing/2014/main" id="{83B497A0-CB3B-584C-8F4A-4451962C5636}"/>
                </a:ext>
              </a:extLst>
            </p:cNvPr>
            <p:cNvCxnSpPr>
              <a:cxnSpLocks/>
              <a:endCxn id="19" idx="1"/>
            </p:cNvCxnSpPr>
            <p:nvPr/>
          </p:nvCxnSpPr>
          <p:spPr>
            <a:xfrm flipV="1">
              <a:off x="2599267" y="4452357"/>
              <a:ext cx="809054" cy="149276"/>
            </a:xfrm>
            <a:prstGeom prst="line">
              <a:avLst/>
            </a:prstGeom>
            <a:noFill/>
            <a:ln w="9525" cap="flat" cmpd="sng" algn="ctr">
              <a:solidFill>
                <a:sysClr val="windowText" lastClr="000000">
                  <a:shade val="95000"/>
                  <a:satMod val="105000"/>
                </a:sysClr>
              </a:solidFill>
              <a:prstDash val="solid"/>
              <a:headEnd type="oval"/>
            </a:ln>
            <a:effectLst/>
          </p:spPr>
        </p:cxnSp>
        <p:sp>
          <p:nvSpPr>
            <p:cNvPr id="14" name="Rechteck 13">
              <a:extLst>
                <a:ext uri="{FF2B5EF4-FFF2-40B4-BE49-F238E27FC236}">
                  <a16:creationId xmlns:a16="http://schemas.microsoft.com/office/drawing/2014/main" id="{1D9BC26D-3243-EA4B-A914-DD38D12C3FF8}"/>
                </a:ext>
              </a:extLst>
            </p:cNvPr>
            <p:cNvSpPr/>
            <p:nvPr/>
          </p:nvSpPr>
          <p:spPr>
            <a:xfrm>
              <a:off x="1834352" y="2449012"/>
              <a:ext cx="668773" cy="369332"/>
            </a:xfrm>
            <a:prstGeom prst="rect">
              <a:avLst/>
            </a:prstGeom>
          </p:spPr>
          <p:txBody>
            <a:bodyPr wrap="none">
              <a:spAutoFit/>
            </a:bodyPr>
            <a:lstStyle/>
            <a:p>
              <a:r>
                <a:rPr lang="en-GB" b="1" dirty="0"/>
                <a:t>Cube</a:t>
              </a:r>
            </a:p>
          </p:txBody>
        </p:sp>
      </p:grpSp>
      <p:sp>
        <p:nvSpPr>
          <p:cNvPr id="32" name="Rechteck 31">
            <a:extLst>
              <a:ext uri="{FF2B5EF4-FFF2-40B4-BE49-F238E27FC236}">
                <a16:creationId xmlns:a16="http://schemas.microsoft.com/office/drawing/2014/main" id="{9342689F-9BD8-E445-9A9A-ADB90992A1D3}"/>
              </a:ext>
            </a:extLst>
          </p:cNvPr>
          <p:cNvSpPr/>
          <p:nvPr/>
        </p:nvSpPr>
        <p:spPr>
          <a:xfrm>
            <a:off x="6319246" y="2454733"/>
            <a:ext cx="1171988" cy="369332"/>
          </a:xfrm>
          <a:prstGeom prst="rect">
            <a:avLst/>
          </a:prstGeom>
        </p:spPr>
        <p:txBody>
          <a:bodyPr wrap="none">
            <a:spAutoFit/>
          </a:bodyPr>
          <a:lstStyle/>
          <a:p>
            <a:r>
              <a:rPr lang="en-GB" b="1" dirty="0"/>
              <a:t>Baseplate </a:t>
            </a:r>
          </a:p>
        </p:txBody>
      </p:sp>
    </p:spTree>
    <p:extLst>
      <p:ext uri="{BB962C8B-B14F-4D97-AF65-F5344CB8AC3E}">
        <p14:creationId xmlns:p14="http://schemas.microsoft.com/office/powerpoint/2010/main" val="1379455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C40ACAAB-EDF7-40E6-A8D6-C0833DE09EC1}"/>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3" name="Skupina 2">
            <a:extLst>
              <a:ext uri="{FF2B5EF4-FFF2-40B4-BE49-F238E27FC236}">
                <a16:creationId xmlns:a16="http://schemas.microsoft.com/office/drawing/2014/main" id="{C5AF0652-7D59-4A3F-8239-48A3053E06C7}"/>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66828923-5103-41C0-AA45-BB7A4087FE6D}"/>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604743C8-4D01-4A8A-92C5-3F8262D502D3}"/>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4DAA4D49-68B5-4C32-8F69-D3660D083D11}"/>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CC38A45D-8A28-41CF-BB79-384D4E02821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0473BDAD-EA60-49D4-BBE8-98791BBB304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A277D9C7-9AC7-4646-8982-D0E4522A4F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65C0F04D-AD18-4ECD-8670-841FAE63B7C5}"/>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8C3B0CF4-D7AE-48F5-9618-3F288B801CB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5113302-9A2A-432B-A305-CE197DFF116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92AE5EE2-2C3F-4261-9490-4C9F26DE200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386278A4-61F8-4691-9CDC-8F520FE0C2C4}"/>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4873C23B-F48F-477C-AF58-A18D1A13849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3EE7E16F-454D-41B7-8EEE-3F3EF2E9FDA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2E977BB2-C0DE-44AE-9850-66F334A8993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E3185E22-BD7D-44F5-A6EC-30C881B1E512}"/>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2150701B-BA31-444C-8E89-14464F9FBDF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6C58F302-E77A-4862-9A0B-F236295CB25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437801E7-3336-4B84-81DD-EFE20DEFC78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BE6C8233-A23F-4B7C-9B32-B98A06B6C4BC}"/>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1558686E-FEE1-4239-BA40-B020F111644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8D7671CF-9C04-498E-A760-A22E66822A2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9DCBCF44-5A77-4E2F-BA3D-6477BF653EB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9B124D2B-22BD-4F8E-ADC0-A9F1C4C442E8}"/>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D314A362-F667-4F4C-9CAF-DC0814A9D012}"/>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7B59B8C3-51DC-4970-AADB-5B3DFD109C2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397289EA-D23D-4D35-B331-E92D0F06E5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AAD9E356-BC74-4F66-AC63-FA6C44915E2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362B98AE-BA48-4520-9B6E-952B0467C542}"/>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3482E61E-B6C7-4432-8DFF-450E8EF8522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B3983833-60CD-4B75-A39A-FAF879FA39F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F19D2F5C-915D-40F2-83FD-D2568D73789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76EFC26E-57A5-4601-9FAD-42CCCFDDDE17}"/>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2D350B98-AB28-4D62-9ADA-AF10B893973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99DF108-4056-4FDF-9754-53DEF16C8D9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54B84D35-6777-4411-A501-1BB607F2D65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CD2ADDEE-407B-4670-ACAC-6DE7CE811105}"/>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36242D70-E878-4539-9A93-018B3CAD4D3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C3672D77-63F5-464F-ACB6-414428CAFFA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FD6EE3CD-29C9-46FD-8F43-B35BE05DF3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C2C8CA20-46B5-491A-B9F3-727E8EDEFE7E}"/>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461F98EA-4044-4321-9F06-69F6C309AD9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83AD8BF4-8F39-4D68-B457-DBD6510DD8A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42F4EC5C-C977-4CC9-A04F-67533CF06FB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BA2AAB23-A526-47AD-8195-194E0148F4A0}"/>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6E04F6DE-A966-4EF8-A663-8A3632D86517}"/>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9EF36C18-1432-4789-BDFC-A849F840CB16}"/>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A9221EEB-383E-44E7-A63B-1C0CA1DF434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7199DB57-1E6B-474B-9342-8BE4F8E20A3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6E6CED35-0B48-47B4-A775-775DFD6472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AC7A5CEB-6E63-4C52-B70E-BF95755E71E9}"/>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A2AF89AB-0EFB-44B2-9688-237D2A03E65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428DC1B0-1BE9-4667-949F-8DA5DAFDD44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04CA8835-89B2-4ACB-846F-63D681C4DB9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28DBA66F-C0CE-4E22-AFD9-112C458499C0}"/>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2EDE3481-9253-461E-82C2-97D1094245A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1F66235D-E506-44D3-8143-7504BDF9D28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CE84B072-26DC-406F-B280-7B90DE46A3B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70EACEA9-F751-47F4-95FC-A1D8DFAD1DFE}"/>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25312BEE-843D-44B2-8E7C-23C6DEB4845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8C471AFE-049B-4B97-B1F9-83760218BAC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CFBA0AAD-1A83-4BFA-8BB5-90F624CA97D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0B415C3B-880D-43E5-BDF5-1E8C36A28F53}"/>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01AA7B7C-D6C2-4629-8D1C-89E3CE53F68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B4CA4C32-7D67-45B9-9958-5CAC8E6D1C6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8C52E9F4-F18F-46DB-B640-3F8FF40E728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6BB6FD48-A1B6-4150-822F-1ADADB878478}"/>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D33B87CF-C6F9-45DF-A278-72C52FAAD890}"/>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28DFA9C7-1C3B-48AE-996B-984625353F9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BAE17FE-0D68-4CD7-987B-F7B060B0B99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2C365428-F941-47A1-9CDF-42066363DFC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79688B8C-1984-48EB-88B0-00840AEBE0A5}"/>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6BBC2555-A69D-4561-9CF9-18AE374140D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39D000FA-A99D-4E82-90AB-12B60B2B94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2911D516-4386-4E0C-8049-4991D76FEA9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D6430C3A-C999-4297-8017-B1D55AE8BF12}"/>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E59B0DF0-7D17-4BCA-B79F-C5155740D60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352FFCDD-EFA8-468C-9AE2-5D91750D37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519E5C8E-A4BA-450A-A5D0-E4580ED08C7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C8EA33B8-6EBF-479D-941B-A49EBEAFC3AC}"/>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656EF0B9-16CD-43EF-A124-26C4D53C81C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64698732-E116-4D17-ABCF-43B722AEB37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64712838-4DBC-4A1D-893E-252FA52ED6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140CE5AA-DFD0-44BA-B031-94011FA58716}"/>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FF35A6F6-07F3-4952-AE91-0D9DB5D94FF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E3D5C6FE-F5F7-4EA3-88A1-684738CEC5C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1A498D8B-5724-4CBD-8FAF-21E501EA91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59C8C90C-6D53-44E1-8031-86D6F2BEEA4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BD52A499-6EC5-4AA9-BAC7-ED0A29915919}"/>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948DB39C-529F-4058-8257-CE69B99E7C26}"/>
              </a:ext>
            </a:extLst>
          </p:cNvPr>
          <p:cNvSpPr txBox="1"/>
          <p:nvPr/>
        </p:nvSpPr>
        <p:spPr>
          <a:xfrm>
            <a:off x="2535062" y="253181"/>
            <a:ext cx="4835876" cy="646331"/>
          </a:xfrm>
          <a:prstGeom prst="rect">
            <a:avLst/>
          </a:prstGeom>
          <a:noFill/>
        </p:spPr>
        <p:txBody>
          <a:bodyPr wrap="none" rtlCol="0">
            <a:spAutoFit/>
          </a:bodyPr>
          <a:lstStyle/>
          <a:p>
            <a:r>
              <a:rPr lang="en-GB" sz="3600" dirty="0"/>
              <a:t>What is „Infinity optics“?</a:t>
            </a:r>
          </a:p>
        </p:txBody>
      </p:sp>
      <p:pic>
        <p:nvPicPr>
          <p:cNvPr id="93" name="Grafik 193" descr="Präsentation mit Checkliste">
            <a:extLst>
              <a:ext uri="{FF2B5EF4-FFF2-40B4-BE49-F238E27FC236}">
                <a16:creationId xmlns:a16="http://schemas.microsoft.com/office/drawing/2014/main" id="{38C4F9D4-1A88-4069-BD65-260CF13A80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94" name="Skupina 93">
            <a:extLst>
              <a:ext uri="{FF2B5EF4-FFF2-40B4-BE49-F238E27FC236}">
                <a16:creationId xmlns:a16="http://schemas.microsoft.com/office/drawing/2014/main" id="{7AC5E870-9C08-431B-9300-82D21D490B72}"/>
              </a:ext>
            </a:extLst>
          </p:cNvPr>
          <p:cNvGrpSpPr>
            <a:grpSpLocks noChangeAspect="1"/>
          </p:cNvGrpSpPr>
          <p:nvPr/>
        </p:nvGrpSpPr>
        <p:grpSpPr>
          <a:xfrm>
            <a:off x="494365" y="1231461"/>
            <a:ext cx="731209" cy="680400"/>
            <a:chOff x="3435680" y="2934154"/>
            <a:chExt cx="982683" cy="914400"/>
          </a:xfrm>
        </p:grpSpPr>
        <p:pic>
          <p:nvPicPr>
            <p:cNvPr id="95" name="Grafický objekt 94" descr="Tužka">
              <a:extLst>
                <a:ext uri="{FF2B5EF4-FFF2-40B4-BE49-F238E27FC236}">
                  <a16:creationId xmlns:a16="http://schemas.microsoft.com/office/drawing/2014/main" id="{96A972FA-824A-42F2-9320-88484272C8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2880" y="3128612"/>
              <a:ext cx="525483" cy="525483"/>
            </a:xfrm>
            <a:prstGeom prst="rect">
              <a:avLst/>
            </a:prstGeom>
          </p:spPr>
        </p:pic>
        <p:pic>
          <p:nvPicPr>
            <p:cNvPr id="96" name="Grafický objekt 95" descr="Papír">
              <a:extLst>
                <a:ext uri="{FF2B5EF4-FFF2-40B4-BE49-F238E27FC236}">
                  <a16:creationId xmlns:a16="http://schemas.microsoft.com/office/drawing/2014/main" id="{7BEA2909-CD15-468B-B618-C247A2415E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680" y="2934154"/>
              <a:ext cx="914400" cy="914400"/>
            </a:xfrm>
            <a:prstGeom prst="rect">
              <a:avLst/>
            </a:prstGeom>
          </p:spPr>
        </p:pic>
      </p:grpSp>
      <p:grpSp>
        <p:nvGrpSpPr>
          <p:cNvPr id="97" name="Skupina 96">
            <a:extLst>
              <a:ext uri="{FF2B5EF4-FFF2-40B4-BE49-F238E27FC236}">
                <a16:creationId xmlns:a16="http://schemas.microsoft.com/office/drawing/2014/main" id="{893FCCA5-1BD4-4E96-8D26-8C96F8408455}"/>
              </a:ext>
            </a:extLst>
          </p:cNvPr>
          <p:cNvGrpSpPr/>
          <p:nvPr/>
        </p:nvGrpSpPr>
        <p:grpSpPr>
          <a:xfrm>
            <a:off x="6710670" y="1132968"/>
            <a:ext cx="2423484" cy="891375"/>
            <a:chOff x="-528755" y="3010622"/>
            <a:chExt cx="2423484" cy="891375"/>
          </a:xfrm>
        </p:grpSpPr>
        <p:sp>
          <p:nvSpPr>
            <p:cNvPr id="98" name="TextovéPole 97">
              <a:extLst>
                <a:ext uri="{FF2B5EF4-FFF2-40B4-BE49-F238E27FC236}">
                  <a16:creationId xmlns:a16="http://schemas.microsoft.com/office/drawing/2014/main" id="{E761AF0A-93FD-42BC-96C6-A1C85AB4DEA8}"/>
                </a:ext>
              </a:extLst>
            </p:cNvPr>
            <p:cNvSpPr txBox="1"/>
            <p:nvPr/>
          </p:nvSpPr>
          <p:spPr>
            <a:xfrm flipH="1">
              <a:off x="-528755" y="3010622"/>
              <a:ext cx="2423484" cy="338554"/>
            </a:xfrm>
            <a:prstGeom prst="rect">
              <a:avLst/>
            </a:prstGeom>
            <a:noFill/>
          </p:spPr>
          <p:txBody>
            <a:bodyPr wrap="none" rtlCol="0">
              <a:spAutoFit/>
            </a:bodyPr>
            <a:lstStyle/>
            <a:p>
              <a:r>
                <a:rPr lang="en-GB" sz="1600"/>
                <a:t>Magnification of the image</a:t>
              </a:r>
            </a:p>
          </p:txBody>
        </p:sp>
        <mc:AlternateContent xmlns:mc="http://schemas.openxmlformats.org/markup-compatibility/2006">
          <mc:Choice xmlns:a14="http://schemas.microsoft.com/office/drawing/2010/main" Requires="a14">
            <p:sp>
              <p:nvSpPr>
                <p:cNvPr id="99" name="TextovéPole 98">
                  <a:extLst>
                    <a:ext uri="{FF2B5EF4-FFF2-40B4-BE49-F238E27FC236}">
                      <a16:creationId xmlns:a16="http://schemas.microsoft.com/office/drawing/2014/main" id="{D9ABF33B-9192-443D-82CF-20E7979BD028}"/>
                    </a:ext>
                  </a:extLst>
                </p:cNvPr>
                <p:cNvSpPr txBox="1"/>
                <p:nvPr/>
              </p:nvSpPr>
              <p:spPr>
                <a:xfrm>
                  <a:off x="-17461" y="3364414"/>
                  <a:ext cx="1341521"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𝑇𝑢𝑏𝑒</m:t>
                                </m:r>
                                <m:r>
                                  <a:rPr lang="en-GB" sz="1600" b="0" i="1" smtClean="0">
                                    <a:latin typeface="Cambria Math" panose="02040503050406030204" pitchFamily="18" charset="0"/>
                                  </a:rPr>
                                  <m:t> </m:t>
                                </m:r>
                                <m:r>
                                  <a:rPr lang="en-GB" sz="1600" b="0" i="1" smtClean="0">
                                    <a:latin typeface="Cambria Math" panose="02040503050406030204" pitchFamily="18" charset="0"/>
                                  </a:rPr>
                                  <m:t>𝑙𝑒𝑛𝑠</m:t>
                                </m:r>
                              </m:sub>
                            </m:sSub>
                          </m:num>
                          <m:den>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𝑂𝑏𝑗𝑒𝑐𝑡𝑖𝑣𝑒</m:t>
                                </m:r>
                              </m:sub>
                            </m:sSub>
                          </m:den>
                        </m:f>
                      </m:oMath>
                    </m:oMathPara>
                  </a14:m>
                  <a:endParaRPr lang="en-GB" sz="1600"/>
                </a:p>
              </p:txBody>
            </p:sp>
          </mc:Choice>
          <mc:Fallback>
            <p:sp>
              <p:nvSpPr>
                <p:cNvPr id="99" name="TextovéPole 98">
                  <a:extLst>
                    <a:ext uri="{FF2B5EF4-FFF2-40B4-BE49-F238E27FC236}">
                      <a16:creationId xmlns:a16="http://schemas.microsoft.com/office/drawing/2014/main" id="{D9ABF33B-9192-443D-82CF-20E7979BD028}"/>
                    </a:ext>
                  </a:extLst>
                </p:cNvPr>
                <p:cNvSpPr txBox="1">
                  <a:spLocks noRot="1" noChangeAspect="1" noMove="1" noResize="1" noEditPoints="1" noAdjustHandles="1" noChangeArrowheads="1" noChangeShapeType="1" noTextEdit="1"/>
                </p:cNvSpPr>
                <p:nvPr/>
              </p:nvSpPr>
              <p:spPr>
                <a:xfrm>
                  <a:off x="-17461" y="3364414"/>
                  <a:ext cx="1341521" cy="537583"/>
                </a:xfrm>
                <a:prstGeom prst="rect">
                  <a:avLst/>
                </a:prstGeom>
                <a:blipFill>
                  <a:blip r:embed="rId9"/>
                  <a:stretch>
                    <a:fillRect/>
                  </a:stretch>
                </a:blipFill>
              </p:spPr>
              <p:txBody>
                <a:bodyPr/>
                <a:lstStyle/>
                <a:p>
                  <a:r>
                    <a:rPr lang="en-GB">
                      <a:noFill/>
                    </a:rPr>
                    <a:t> </a:t>
                  </a:r>
                </a:p>
              </p:txBody>
            </p:sp>
          </mc:Fallback>
        </mc:AlternateContent>
      </p:grpSp>
      <p:sp>
        <p:nvSpPr>
          <p:cNvPr id="100" name="TextovéPole 99">
            <a:extLst>
              <a:ext uri="{FF2B5EF4-FFF2-40B4-BE49-F238E27FC236}">
                <a16:creationId xmlns:a16="http://schemas.microsoft.com/office/drawing/2014/main" id="{2B6583F3-DF8E-476C-9E1F-32642E81FDEA}"/>
              </a:ext>
            </a:extLst>
          </p:cNvPr>
          <p:cNvSpPr txBox="1"/>
          <p:nvPr/>
        </p:nvSpPr>
        <p:spPr>
          <a:xfrm>
            <a:off x="1410396" y="1376156"/>
            <a:ext cx="4819839" cy="338554"/>
          </a:xfrm>
          <a:prstGeom prst="rect">
            <a:avLst/>
          </a:prstGeom>
          <a:noFill/>
        </p:spPr>
        <p:txBody>
          <a:bodyPr wrap="square" rtlCol="0">
            <a:spAutoFit/>
          </a:bodyPr>
          <a:lstStyle/>
          <a:p>
            <a:r>
              <a:rPr lang="en-GB" sz="1600" dirty="0"/>
              <a:t>What is the magnification of the intermediate image?</a:t>
            </a:r>
          </a:p>
        </p:txBody>
      </p:sp>
      <p:grpSp>
        <p:nvGrpSpPr>
          <p:cNvPr id="102" name="Skupina 101">
            <a:extLst>
              <a:ext uri="{FF2B5EF4-FFF2-40B4-BE49-F238E27FC236}">
                <a16:creationId xmlns:a16="http://schemas.microsoft.com/office/drawing/2014/main" id="{F2C4899B-C120-49D4-B7B0-76A7428ED423}"/>
              </a:ext>
            </a:extLst>
          </p:cNvPr>
          <p:cNvGrpSpPr/>
          <p:nvPr/>
        </p:nvGrpSpPr>
        <p:grpSpPr>
          <a:xfrm>
            <a:off x="934579" y="4712414"/>
            <a:ext cx="7784665" cy="1409212"/>
            <a:chOff x="629350" y="4890553"/>
            <a:chExt cx="7784665" cy="1409212"/>
          </a:xfrm>
        </p:grpSpPr>
        <p:sp>
          <p:nvSpPr>
            <p:cNvPr id="103" name="Eingebuchteter Richtungspfeil 191">
              <a:extLst>
                <a:ext uri="{FF2B5EF4-FFF2-40B4-BE49-F238E27FC236}">
                  <a16:creationId xmlns:a16="http://schemas.microsoft.com/office/drawing/2014/main" id="{C5F71AE0-1A6A-4F96-87EA-AADDB2E1AF0A}"/>
                </a:ext>
              </a:extLst>
            </p:cNvPr>
            <p:cNvSpPr/>
            <p:nvPr/>
          </p:nvSpPr>
          <p:spPr>
            <a:xfrm>
              <a:off x="629350" y="4890553"/>
              <a:ext cx="7784665" cy="1409212"/>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The lenses of the Keplerian telescope can be also used as a microscope when used in different order. </a:t>
              </a:r>
            </a:p>
            <a:p>
              <a:r>
                <a:rPr lang="en-GB" sz="1600" dirty="0"/>
                <a:t>As long as the sample lies in the focal plane of the objective and the screen in the foal plane of the tube lens, the distance between the lenses does not matter, because the rays are parallel. </a:t>
              </a:r>
            </a:p>
          </p:txBody>
        </p:sp>
        <p:sp>
          <p:nvSpPr>
            <p:cNvPr id="104" name="Rechteck 192">
              <a:extLst>
                <a:ext uri="{FF2B5EF4-FFF2-40B4-BE49-F238E27FC236}">
                  <a16:creationId xmlns:a16="http://schemas.microsoft.com/office/drawing/2014/main" id="{EC60EEEF-28A8-4E19-8F36-84059A76C59E}"/>
                </a:ext>
              </a:extLst>
            </p:cNvPr>
            <p:cNvSpPr/>
            <p:nvPr/>
          </p:nvSpPr>
          <p:spPr>
            <a:xfrm>
              <a:off x="7634611" y="4890553"/>
              <a:ext cx="776730" cy="1409212"/>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5" name="Skupina 104">
              <a:extLst>
                <a:ext uri="{FF2B5EF4-FFF2-40B4-BE49-F238E27FC236}">
                  <a16:creationId xmlns:a16="http://schemas.microsoft.com/office/drawing/2014/main" id="{F08C861C-D9C2-44F2-8D64-68E5152751F3}"/>
                </a:ext>
              </a:extLst>
            </p:cNvPr>
            <p:cNvGrpSpPr/>
            <p:nvPr/>
          </p:nvGrpSpPr>
          <p:grpSpPr>
            <a:xfrm>
              <a:off x="7653065" y="5391816"/>
              <a:ext cx="530155" cy="530155"/>
              <a:chOff x="8293216" y="5400107"/>
              <a:chExt cx="530155" cy="530155"/>
            </a:xfrm>
          </p:grpSpPr>
          <p:sp>
            <p:nvSpPr>
              <p:cNvPr id="106" name="Oval 189">
                <a:extLst>
                  <a:ext uri="{FF2B5EF4-FFF2-40B4-BE49-F238E27FC236}">
                    <a16:creationId xmlns:a16="http://schemas.microsoft.com/office/drawing/2014/main" id="{48D43080-4FAF-40B2-9F0F-BF31587B45B8}"/>
                  </a:ext>
                </a:extLst>
              </p:cNvPr>
              <p:cNvSpPr>
                <a:spLocks noChangeAspect="1"/>
              </p:cNvSpPr>
              <p:nvPr/>
            </p:nvSpPr>
            <p:spPr>
              <a:xfrm>
                <a:off x="8293216" y="540010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7" name="Grafik 190" descr="Ausrufezeichen">
                <a:extLst>
                  <a:ext uri="{FF2B5EF4-FFF2-40B4-BE49-F238E27FC236}">
                    <a16:creationId xmlns:a16="http://schemas.microsoft.com/office/drawing/2014/main" id="{8650CF4C-C113-4DBD-BC15-CD2CD450D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75174" y="5488270"/>
                <a:ext cx="366238" cy="366238"/>
              </a:xfrm>
              <a:prstGeom prst="rect">
                <a:avLst/>
              </a:prstGeom>
            </p:spPr>
          </p:pic>
        </p:grpSp>
      </p:grpSp>
      <p:grpSp>
        <p:nvGrpSpPr>
          <p:cNvPr id="136" name="Skupina 135">
            <a:extLst>
              <a:ext uri="{FF2B5EF4-FFF2-40B4-BE49-F238E27FC236}">
                <a16:creationId xmlns:a16="http://schemas.microsoft.com/office/drawing/2014/main" id="{C17DE947-6346-46A9-8770-B0A80AF09169}"/>
              </a:ext>
            </a:extLst>
          </p:cNvPr>
          <p:cNvGrpSpPr/>
          <p:nvPr/>
        </p:nvGrpSpPr>
        <p:grpSpPr>
          <a:xfrm>
            <a:off x="4101963" y="2440463"/>
            <a:ext cx="5622857" cy="1769077"/>
            <a:chOff x="4101963" y="2440463"/>
            <a:chExt cx="5622857" cy="1769077"/>
          </a:xfrm>
        </p:grpSpPr>
        <p:cxnSp>
          <p:nvCxnSpPr>
            <p:cNvPr id="109" name="Přímá spojnice 108">
              <a:extLst>
                <a:ext uri="{FF2B5EF4-FFF2-40B4-BE49-F238E27FC236}">
                  <a16:creationId xmlns:a16="http://schemas.microsoft.com/office/drawing/2014/main" id="{9BD1E367-DC90-4F1C-922C-AF87F175058B}"/>
                </a:ext>
              </a:extLst>
            </p:cNvPr>
            <p:cNvCxnSpPr>
              <a:cxnSpLocks/>
              <a:stCxn id="135" idx="1"/>
            </p:cNvCxnSpPr>
            <p:nvPr/>
          </p:nvCxnSpPr>
          <p:spPr>
            <a:xfrm flipH="1">
              <a:off x="4365948" y="3328695"/>
              <a:ext cx="5147616" cy="12815"/>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0" name="Přímá spojnice se šipkou 109">
              <a:extLst>
                <a:ext uri="{FF2B5EF4-FFF2-40B4-BE49-F238E27FC236}">
                  <a16:creationId xmlns:a16="http://schemas.microsoft.com/office/drawing/2014/main" id="{5A8A089A-BF05-4FFC-91CC-44FF7F47BFBE}"/>
                </a:ext>
              </a:extLst>
            </p:cNvPr>
            <p:cNvCxnSpPr/>
            <p:nvPr/>
          </p:nvCxnSpPr>
          <p:spPr>
            <a:xfrm flipH="1">
              <a:off x="7519326" y="2724825"/>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Přímá spojnice se šipkou 110">
              <a:extLst>
                <a:ext uri="{FF2B5EF4-FFF2-40B4-BE49-F238E27FC236}">
                  <a16:creationId xmlns:a16="http://schemas.microsoft.com/office/drawing/2014/main" id="{7D5B497C-8BDE-4ED8-B775-70FD198B49F3}"/>
                </a:ext>
              </a:extLst>
            </p:cNvPr>
            <p:cNvCxnSpPr/>
            <p:nvPr/>
          </p:nvCxnSpPr>
          <p:spPr>
            <a:xfrm>
              <a:off x="5064284" y="2724825"/>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ovéPole 111">
              <a:extLst>
                <a:ext uri="{FF2B5EF4-FFF2-40B4-BE49-F238E27FC236}">
                  <a16:creationId xmlns:a16="http://schemas.microsoft.com/office/drawing/2014/main" id="{05BE3112-C5FD-4551-A853-8FC7B5B7B54B}"/>
                </a:ext>
              </a:extLst>
            </p:cNvPr>
            <p:cNvSpPr txBox="1"/>
            <p:nvPr/>
          </p:nvSpPr>
          <p:spPr>
            <a:xfrm flipH="1">
              <a:off x="4672717" y="2440463"/>
              <a:ext cx="777905" cy="276999"/>
            </a:xfrm>
            <a:prstGeom prst="rect">
              <a:avLst/>
            </a:prstGeom>
            <a:noFill/>
          </p:spPr>
          <p:txBody>
            <a:bodyPr wrap="none" rtlCol="0">
              <a:spAutoFit/>
            </a:bodyPr>
            <a:lstStyle/>
            <a:p>
              <a:r>
                <a:rPr lang="en-GB" sz="1200"/>
                <a:t>Objective</a:t>
              </a:r>
            </a:p>
          </p:txBody>
        </p:sp>
        <p:cxnSp>
          <p:nvCxnSpPr>
            <p:cNvPr id="113" name="Přímá spojnice 112">
              <a:extLst>
                <a:ext uri="{FF2B5EF4-FFF2-40B4-BE49-F238E27FC236}">
                  <a16:creationId xmlns:a16="http://schemas.microsoft.com/office/drawing/2014/main" id="{F158C944-7DDE-4ECF-A328-A25314D01DB6}"/>
                </a:ext>
              </a:extLst>
            </p:cNvPr>
            <p:cNvCxnSpPr>
              <a:cxnSpLocks/>
            </p:cNvCxnSpPr>
            <p:nvPr/>
          </p:nvCxnSpPr>
          <p:spPr>
            <a:xfrm flipH="1">
              <a:off x="4394975" y="3046484"/>
              <a:ext cx="669307" cy="30108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334897F7-16C1-429F-8274-F5FC3CE2CC62}"/>
                </a:ext>
              </a:extLst>
            </p:cNvPr>
            <p:cNvCxnSpPr>
              <a:cxnSpLocks/>
            </p:cNvCxnSpPr>
            <p:nvPr/>
          </p:nvCxnSpPr>
          <p:spPr>
            <a:xfrm flipH="1">
              <a:off x="4394975" y="3213228"/>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A28D31E9-8852-4AC3-885A-8D679034026D}"/>
                </a:ext>
              </a:extLst>
            </p:cNvPr>
            <p:cNvCxnSpPr>
              <a:cxnSpLocks/>
            </p:cNvCxnSpPr>
            <p:nvPr/>
          </p:nvCxnSpPr>
          <p:spPr>
            <a:xfrm flipH="1" flipV="1">
              <a:off x="4394975" y="3347567"/>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C0AD6DD1-ED2A-40C4-B1BB-C1C1CD5BD9B2}"/>
                </a:ext>
              </a:extLst>
            </p:cNvPr>
            <p:cNvCxnSpPr>
              <a:cxnSpLocks/>
            </p:cNvCxnSpPr>
            <p:nvPr/>
          </p:nvCxnSpPr>
          <p:spPr>
            <a:xfrm flipH="1" flipV="1">
              <a:off x="4394975" y="3347567"/>
              <a:ext cx="676120" cy="30823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237C38D7-40FF-4422-AE55-2D436FBD4751}"/>
                </a:ext>
              </a:extLst>
            </p:cNvPr>
            <p:cNvCxnSpPr>
              <a:cxnSpLocks/>
            </p:cNvCxnSpPr>
            <p:nvPr/>
          </p:nvCxnSpPr>
          <p:spPr>
            <a:xfrm>
              <a:off x="5064283" y="3047826"/>
              <a:ext cx="2460432" cy="90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FA77013A-65A2-4717-8E9E-D8EF40BA114F}"/>
                </a:ext>
              </a:extLst>
            </p:cNvPr>
            <p:cNvCxnSpPr>
              <a:cxnSpLocks/>
            </p:cNvCxnSpPr>
            <p:nvPr/>
          </p:nvCxnSpPr>
          <p:spPr>
            <a:xfrm>
              <a:off x="5064282" y="3217084"/>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75FF38BE-3600-4F33-BDE2-2A2DE7E74D60}"/>
                </a:ext>
              </a:extLst>
            </p:cNvPr>
            <p:cNvCxnSpPr>
              <a:cxnSpLocks/>
            </p:cNvCxnSpPr>
            <p:nvPr/>
          </p:nvCxnSpPr>
          <p:spPr>
            <a:xfrm>
              <a:off x="5064282" y="3509501"/>
              <a:ext cx="2460433" cy="388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890ECBDE-C9D5-4638-B0D4-655C05027C5C}"/>
                </a:ext>
              </a:extLst>
            </p:cNvPr>
            <p:cNvCxnSpPr>
              <a:cxnSpLocks/>
            </p:cNvCxnSpPr>
            <p:nvPr/>
          </p:nvCxnSpPr>
          <p:spPr>
            <a:xfrm>
              <a:off x="5064282" y="3663167"/>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C15A4A34-A322-4240-A95D-0501F69E34E5}"/>
                </a:ext>
              </a:extLst>
            </p:cNvPr>
            <p:cNvCxnSpPr>
              <a:cxnSpLocks/>
            </p:cNvCxnSpPr>
            <p:nvPr/>
          </p:nvCxnSpPr>
          <p:spPr>
            <a:xfrm flipH="1">
              <a:off x="4394975" y="290642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7EC200F1-017D-4582-A42F-65C1B3F1DD30}"/>
                </a:ext>
              </a:extLst>
            </p:cNvPr>
            <p:cNvCxnSpPr>
              <a:cxnSpLocks/>
            </p:cNvCxnSpPr>
            <p:nvPr/>
          </p:nvCxnSpPr>
          <p:spPr>
            <a:xfrm flipH="1">
              <a:off x="9320952" y="290642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23" name="TextovéPole 122">
              <a:extLst>
                <a:ext uri="{FF2B5EF4-FFF2-40B4-BE49-F238E27FC236}">
                  <a16:creationId xmlns:a16="http://schemas.microsoft.com/office/drawing/2014/main" id="{F8229A2A-E32B-4080-8E66-4297EA29FFA3}"/>
                </a:ext>
              </a:extLst>
            </p:cNvPr>
            <p:cNvSpPr txBox="1"/>
            <p:nvPr/>
          </p:nvSpPr>
          <p:spPr>
            <a:xfrm flipH="1">
              <a:off x="8508179" y="2630303"/>
              <a:ext cx="1216641" cy="646331"/>
            </a:xfrm>
            <a:prstGeom prst="rect">
              <a:avLst/>
            </a:prstGeom>
            <a:noFill/>
          </p:spPr>
          <p:txBody>
            <a:bodyPr wrap="square" rtlCol="0">
              <a:spAutoFit/>
            </a:bodyPr>
            <a:lstStyle/>
            <a:p>
              <a:r>
                <a:rPr lang="en-GB" sz="1200"/>
                <a:t>Intermediate image</a:t>
              </a:r>
            </a:p>
            <a:p>
              <a:endParaRPr lang="en-GB" sz="1200"/>
            </a:p>
          </p:txBody>
        </p:sp>
        <p:sp>
          <p:nvSpPr>
            <p:cNvPr id="124" name="TextovéPole 123">
              <a:extLst>
                <a:ext uri="{FF2B5EF4-FFF2-40B4-BE49-F238E27FC236}">
                  <a16:creationId xmlns:a16="http://schemas.microsoft.com/office/drawing/2014/main" id="{79AFEDD8-B972-4AFD-8849-98CDC124326F}"/>
                </a:ext>
              </a:extLst>
            </p:cNvPr>
            <p:cNvSpPr txBox="1"/>
            <p:nvPr/>
          </p:nvSpPr>
          <p:spPr>
            <a:xfrm flipH="1">
              <a:off x="4101963" y="2644954"/>
              <a:ext cx="598241" cy="276999"/>
            </a:xfrm>
            <a:prstGeom prst="rect">
              <a:avLst/>
            </a:prstGeom>
            <a:noFill/>
          </p:spPr>
          <p:txBody>
            <a:bodyPr wrap="none" rtlCol="0">
              <a:spAutoFit/>
            </a:bodyPr>
            <a:lstStyle/>
            <a:p>
              <a:r>
                <a:rPr lang="en-GB" sz="1200"/>
                <a:t>Object</a:t>
              </a:r>
            </a:p>
          </p:txBody>
        </p:sp>
        <p:sp>
          <p:nvSpPr>
            <p:cNvPr id="125" name="Levá složená závorka 124">
              <a:extLst>
                <a:ext uri="{FF2B5EF4-FFF2-40B4-BE49-F238E27FC236}">
                  <a16:creationId xmlns:a16="http://schemas.microsoft.com/office/drawing/2014/main" id="{DF550926-9019-4677-98F5-F860F8829CE6}"/>
                </a:ext>
              </a:extLst>
            </p:cNvPr>
            <p:cNvSpPr/>
            <p:nvPr/>
          </p:nvSpPr>
          <p:spPr>
            <a:xfrm rot="16200000">
              <a:off x="8307364" y="2914366"/>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6" name="TextovéPole 125">
              <a:extLst>
                <a:ext uri="{FF2B5EF4-FFF2-40B4-BE49-F238E27FC236}">
                  <a16:creationId xmlns:a16="http://schemas.microsoft.com/office/drawing/2014/main" id="{A33B13D5-C477-4ECF-AA9F-F9E227AC060C}"/>
                </a:ext>
              </a:extLst>
            </p:cNvPr>
            <p:cNvSpPr txBox="1"/>
            <p:nvPr/>
          </p:nvSpPr>
          <p:spPr>
            <a:xfrm flipH="1">
              <a:off x="8061921" y="3932541"/>
              <a:ext cx="620554" cy="276999"/>
            </a:xfrm>
            <a:prstGeom prst="rect">
              <a:avLst/>
            </a:prstGeom>
            <a:noFill/>
          </p:spPr>
          <p:txBody>
            <a:bodyPr wrap="none" rtlCol="0">
              <a:spAutoFit/>
            </a:bodyPr>
            <a:lstStyle/>
            <a:p>
              <a:r>
                <a:rPr lang="en-GB" sz="1200" i="1"/>
                <a:t>f</a:t>
              </a:r>
              <a:r>
                <a:rPr lang="en-GB" sz="1200" i="1" baseline="-25000"/>
                <a:t>Tube lens</a:t>
              </a:r>
            </a:p>
          </p:txBody>
        </p:sp>
        <p:sp>
          <p:nvSpPr>
            <p:cNvPr id="127" name="Levá složená závorka 126">
              <a:extLst>
                <a:ext uri="{FF2B5EF4-FFF2-40B4-BE49-F238E27FC236}">
                  <a16:creationId xmlns:a16="http://schemas.microsoft.com/office/drawing/2014/main" id="{45BD2266-3EA3-4D5D-892E-FD05BF0BEF0B}"/>
                </a:ext>
              </a:extLst>
            </p:cNvPr>
            <p:cNvSpPr/>
            <p:nvPr/>
          </p:nvSpPr>
          <p:spPr>
            <a:xfrm rot="16200000">
              <a:off x="4625036" y="3473469"/>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8" name="TextovéPole 127">
              <a:extLst>
                <a:ext uri="{FF2B5EF4-FFF2-40B4-BE49-F238E27FC236}">
                  <a16:creationId xmlns:a16="http://schemas.microsoft.com/office/drawing/2014/main" id="{50085913-312E-41D9-A099-3E819CF99F31}"/>
                </a:ext>
              </a:extLst>
            </p:cNvPr>
            <p:cNvSpPr txBox="1"/>
            <p:nvPr/>
          </p:nvSpPr>
          <p:spPr>
            <a:xfrm flipH="1">
              <a:off x="4437165" y="3929612"/>
              <a:ext cx="622286" cy="276999"/>
            </a:xfrm>
            <a:prstGeom prst="rect">
              <a:avLst/>
            </a:prstGeom>
            <a:noFill/>
          </p:spPr>
          <p:txBody>
            <a:bodyPr wrap="none" rtlCol="0">
              <a:spAutoFit/>
            </a:bodyPr>
            <a:lstStyle/>
            <a:p>
              <a:r>
                <a:rPr lang="en-GB" sz="1200" i="1"/>
                <a:t>f</a:t>
              </a:r>
              <a:r>
                <a:rPr lang="en-GB" sz="1200" i="1" baseline="-25000"/>
                <a:t>Objective</a:t>
              </a:r>
            </a:p>
          </p:txBody>
        </p:sp>
        <p:sp>
          <p:nvSpPr>
            <p:cNvPr id="129" name="TextovéPole 128">
              <a:extLst>
                <a:ext uri="{FF2B5EF4-FFF2-40B4-BE49-F238E27FC236}">
                  <a16:creationId xmlns:a16="http://schemas.microsoft.com/office/drawing/2014/main" id="{8D5DBD65-2D54-4BC7-9472-C71E77663E94}"/>
                </a:ext>
              </a:extLst>
            </p:cNvPr>
            <p:cNvSpPr txBox="1"/>
            <p:nvPr/>
          </p:nvSpPr>
          <p:spPr>
            <a:xfrm flipH="1">
              <a:off x="7073619" y="2445653"/>
              <a:ext cx="776238" cy="276999"/>
            </a:xfrm>
            <a:prstGeom prst="rect">
              <a:avLst/>
            </a:prstGeom>
            <a:noFill/>
          </p:spPr>
          <p:txBody>
            <a:bodyPr wrap="none" rtlCol="0">
              <a:spAutoFit/>
            </a:bodyPr>
            <a:lstStyle/>
            <a:p>
              <a:r>
                <a:rPr lang="en-GB" sz="1200"/>
                <a:t>Tube lens</a:t>
              </a:r>
            </a:p>
          </p:txBody>
        </p:sp>
        <p:cxnSp>
          <p:nvCxnSpPr>
            <p:cNvPr id="130" name="Přímá spojnice 129">
              <a:extLst>
                <a:ext uri="{FF2B5EF4-FFF2-40B4-BE49-F238E27FC236}">
                  <a16:creationId xmlns:a16="http://schemas.microsoft.com/office/drawing/2014/main" id="{1EA69466-96D0-4DB5-B4CB-6DCE2F149A6C}"/>
                </a:ext>
              </a:extLst>
            </p:cNvPr>
            <p:cNvCxnSpPr>
              <a:cxnSpLocks/>
            </p:cNvCxnSpPr>
            <p:nvPr/>
          </p:nvCxnSpPr>
          <p:spPr>
            <a:xfrm>
              <a:off x="7520873" y="3056017"/>
              <a:ext cx="1801625" cy="29155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4B1AC020-0ACD-49D6-8BD1-1CD811227F18}"/>
                </a:ext>
              </a:extLst>
            </p:cNvPr>
            <p:cNvCxnSpPr>
              <a:cxnSpLocks/>
            </p:cNvCxnSpPr>
            <p:nvPr/>
          </p:nvCxnSpPr>
          <p:spPr>
            <a:xfrm>
              <a:off x="7524714" y="3217084"/>
              <a:ext cx="1797784" cy="12642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D489C29C-0BF6-4179-A348-E7BF28A28B1C}"/>
                </a:ext>
              </a:extLst>
            </p:cNvPr>
            <p:cNvCxnSpPr>
              <a:cxnSpLocks/>
            </p:cNvCxnSpPr>
            <p:nvPr/>
          </p:nvCxnSpPr>
          <p:spPr>
            <a:xfrm flipV="1">
              <a:off x="7493798" y="3343683"/>
              <a:ext cx="1827154" cy="17100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Přímá spojnice 132">
              <a:extLst>
                <a:ext uri="{FF2B5EF4-FFF2-40B4-BE49-F238E27FC236}">
                  <a16:creationId xmlns:a16="http://schemas.microsoft.com/office/drawing/2014/main" id="{66632465-279C-4BB7-B957-98AEFBC2691A}"/>
                </a:ext>
              </a:extLst>
            </p:cNvPr>
            <p:cNvCxnSpPr>
              <a:cxnSpLocks/>
            </p:cNvCxnSpPr>
            <p:nvPr/>
          </p:nvCxnSpPr>
          <p:spPr>
            <a:xfrm flipV="1">
              <a:off x="7499528" y="3341510"/>
              <a:ext cx="1821424" cy="32583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34" name="Grafický objekt 133" descr="List">
              <a:extLst>
                <a:ext uri="{FF2B5EF4-FFF2-40B4-BE49-F238E27FC236}">
                  <a16:creationId xmlns:a16="http://schemas.microsoft.com/office/drawing/2014/main" id="{617C8422-DD48-4453-B788-9ADAC6C6134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93549" y="3243405"/>
              <a:ext cx="189735" cy="189735"/>
            </a:xfrm>
            <a:prstGeom prst="rect">
              <a:avLst/>
            </a:prstGeom>
          </p:spPr>
        </p:pic>
        <p:pic>
          <p:nvPicPr>
            <p:cNvPr id="135" name="Grafický objekt 134" descr="List">
              <a:extLst>
                <a:ext uri="{FF2B5EF4-FFF2-40B4-BE49-F238E27FC236}">
                  <a16:creationId xmlns:a16="http://schemas.microsoft.com/office/drawing/2014/main" id="{938F8A53-CFA4-4A99-A4A4-92B2AFAEA3D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a:off x="9117564" y="3130695"/>
              <a:ext cx="396000" cy="396000"/>
            </a:xfrm>
            <a:prstGeom prst="rect">
              <a:avLst/>
            </a:prstGeom>
          </p:spPr>
        </p:pic>
      </p:grpSp>
      <p:grpSp>
        <p:nvGrpSpPr>
          <p:cNvPr id="101" name="Skupina 100">
            <a:extLst>
              <a:ext uri="{FF2B5EF4-FFF2-40B4-BE49-F238E27FC236}">
                <a16:creationId xmlns:a16="http://schemas.microsoft.com/office/drawing/2014/main" id="{40CED501-D32D-43A9-9CD4-50F77441EE1F}"/>
              </a:ext>
            </a:extLst>
          </p:cNvPr>
          <p:cNvGrpSpPr/>
          <p:nvPr/>
        </p:nvGrpSpPr>
        <p:grpSpPr>
          <a:xfrm>
            <a:off x="416184" y="2495122"/>
            <a:ext cx="3228665" cy="1759623"/>
            <a:chOff x="416184" y="2495122"/>
            <a:chExt cx="3228665" cy="1759623"/>
          </a:xfrm>
        </p:grpSpPr>
        <p:cxnSp>
          <p:nvCxnSpPr>
            <p:cNvPr id="137" name="Přímá spojnice 136">
              <a:extLst>
                <a:ext uri="{FF2B5EF4-FFF2-40B4-BE49-F238E27FC236}">
                  <a16:creationId xmlns:a16="http://schemas.microsoft.com/office/drawing/2014/main" id="{0BD7E9B8-211E-4806-8BB7-4E043CE3704C}"/>
                </a:ext>
              </a:extLst>
            </p:cNvPr>
            <p:cNvCxnSpPr>
              <a:cxnSpLocks/>
              <a:stCxn id="163" idx="1"/>
            </p:cNvCxnSpPr>
            <p:nvPr/>
          </p:nvCxnSpPr>
          <p:spPr>
            <a:xfrm flipH="1">
              <a:off x="502545" y="3383485"/>
              <a:ext cx="3142304" cy="18872"/>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38" name="Přímá spojnice se šipkou 137">
              <a:extLst>
                <a:ext uri="{FF2B5EF4-FFF2-40B4-BE49-F238E27FC236}">
                  <a16:creationId xmlns:a16="http://schemas.microsoft.com/office/drawing/2014/main" id="{411BED0E-3E35-4CE9-AD1A-89837F13D88C}"/>
                </a:ext>
              </a:extLst>
            </p:cNvPr>
            <p:cNvCxnSpPr>
              <a:cxnSpLocks/>
            </p:cNvCxnSpPr>
            <p:nvPr/>
          </p:nvCxnSpPr>
          <p:spPr>
            <a:xfrm>
              <a:off x="1650611" y="2779615"/>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Přímá spojnice se šipkou 138">
              <a:extLst>
                <a:ext uri="{FF2B5EF4-FFF2-40B4-BE49-F238E27FC236}">
                  <a16:creationId xmlns:a16="http://schemas.microsoft.com/office/drawing/2014/main" id="{E701B984-5CD7-4804-B699-9B9C37A9C768}"/>
                </a:ext>
              </a:extLst>
            </p:cNvPr>
            <p:cNvCxnSpPr/>
            <p:nvPr/>
          </p:nvCxnSpPr>
          <p:spPr>
            <a:xfrm>
              <a:off x="1397821" y="2779615"/>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ovéPole 139">
              <a:extLst>
                <a:ext uri="{FF2B5EF4-FFF2-40B4-BE49-F238E27FC236}">
                  <a16:creationId xmlns:a16="http://schemas.microsoft.com/office/drawing/2014/main" id="{87906595-C1CA-4223-8B41-A688DBA121BA}"/>
                </a:ext>
              </a:extLst>
            </p:cNvPr>
            <p:cNvSpPr txBox="1"/>
            <p:nvPr/>
          </p:nvSpPr>
          <p:spPr>
            <a:xfrm flipH="1">
              <a:off x="914298" y="2497855"/>
              <a:ext cx="777905" cy="276999"/>
            </a:xfrm>
            <a:prstGeom prst="rect">
              <a:avLst/>
            </a:prstGeom>
            <a:noFill/>
          </p:spPr>
          <p:txBody>
            <a:bodyPr wrap="none" rtlCol="0">
              <a:spAutoFit/>
            </a:bodyPr>
            <a:lstStyle/>
            <a:p>
              <a:r>
                <a:rPr lang="en-GB" sz="1200"/>
                <a:t>Objective</a:t>
              </a:r>
            </a:p>
          </p:txBody>
        </p:sp>
        <p:cxnSp>
          <p:nvCxnSpPr>
            <p:cNvPr id="141" name="Přímá spojnice 140">
              <a:extLst>
                <a:ext uri="{FF2B5EF4-FFF2-40B4-BE49-F238E27FC236}">
                  <a16:creationId xmlns:a16="http://schemas.microsoft.com/office/drawing/2014/main" id="{01503D0E-5119-4F54-A2FB-0B02463F3C6E}"/>
                </a:ext>
              </a:extLst>
            </p:cNvPr>
            <p:cNvCxnSpPr>
              <a:cxnSpLocks/>
            </p:cNvCxnSpPr>
            <p:nvPr/>
          </p:nvCxnSpPr>
          <p:spPr>
            <a:xfrm flipH="1">
              <a:off x="728512" y="3101274"/>
              <a:ext cx="669307" cy="30108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Přímá spojnice 141">
              <a:extLst>
                <a:ext uri="{FF2B5EF4-FFF2-40B4-BE49-F238E27FC236}">
                  <a16:creationId xmlns:a16="http://schemas.microsoft.com/office/drawing/2014/main" id="{A812A713-1614-40E9-A5B4-19C8407C5446}"/>
                </a:ext>
              </a:extLst>
            </p:cNvPr>
            <p:cNvCxnSpPr>
              <a:cxnSpLocks/>
            </p:cNvCxnSpPr>
            <p:nvPr/>
          </p:nvCxnSpPr>
          <p:spPr>
            <a:xfrm flipH="1">
              <a:off x="728512" y="3268018"/>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EBB1CC90-F19E-4877-8625-22EA831B1DC5}"/>
                </a:ext>
              </a:extLst>
            </p:cNvPr>
            <p:cNvCxnSpPr>
              <a:cxnSpLocks/>
            </p:cNvCxnSpPr>
            <p:nvPr/>
          </p:nvCxnSpPr>
          <p:spPr>
            <a:xfrm flipH="1" flipV="1">
              <a:off x="728512" y="3402357"/>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Přímá spojnice 143">
              <a:extLst>
                <a:ext uri="{FF2B5EF4-FFF2-40B4-BE49-F238E27FC236}">
                  <a16:creationId xmlns:a16="http://schemas.microsoft.com/office/drawing/2014/main" id="{627A1CAC-C52D-488E-BFC2-DA1190054E1D}"/>
                </a:ext>
              </a:extLst>
            </p:cNvPr>
            <p:cNvCxnSpPr>
              <a:cxnSpLocks/>
            </p:cNvCxnSpPr>
            <p:nvPr/>
          </p:nvCxnSpPr>
          <p:spPr>
            <a:xfrm flipH="1" flipV="1">
              <a:off x="728512" y="3402357"/>
              <a:ext cx="676120" cy="30823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Přímá spojnice 144">
              <a:extLst>
                <a:ext uri="{FF2B5EF4-FFF2-40B4-BE49-F238E27FC236}">
                  <a16:creationId xmlns:a16="http://schemas.microsoft.com/office/drawing/2014/main" id="{31E32081-6EA1-4DFF-BCEE-60154A3EE2B1}"/>
                </a:ext>
              </a:extLst>
            </p:cNvPr>
            <p:cNvCxnSpPr>
              <a:cxnSpLocks/>
            </p:cNvCxnSpPr>
            <p:nvPr/>
          </p:nvCxnSpPr>
          <p:spPr>
            <a:xfrm>
              <a:off x="1397820" y="3102616"/>
              <a:ext cx="258179" cy="1072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6" name="Přímá spojnice 145">
              <a:extLst>
                <a:ext uri="{FF2B5EF4-FFF2-40B4-BE49-F238E27FC236}">
                  <a16:creationId xmlns:a16="http://schemas.microsoft.com/office/drawing/2014/main" id="{6BB441BD-4468-47F6-BEBC-BE7BD3D2FFCB}"/>
                </a:ext>
              </a:extLst>
            </p:cNvPr>
            <p:cNvCxnSpPr>
              <a:cxnSpLocks/>
            </p:cNvCxnSpPr>
            <p:nvPr/>
          </p:nvCxnSpPr>
          <p:spPr>
            <a:xfrm>
              <a:off x="1397819" y="3271874"/>
              <a:ext cx="258180"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7" name="Přímá spojnice 146">
              <a:extLst>
                <a:ext uri="{FF2B5EF4-FFF2-40B4-BE49-F238E27FC236}">
                  <a16:creationId xmlns:a16="http://schemas.microsoft.com/office/drawing/2014/main" id="{5DEBA931-F926-4A96-B12C-2FE278D0DF53}"/>
                </a:ext>
              </a:extLst>
            </p:cNvPr>
            <p:cNvCxnSpPr>
              <a:cxnSpLocks/>
            </p:cNvCxnSpPr>
            <p:nvPr/>
          </p:nvCxnSpPr>
          <p:spPr>
            <a:xfrm>
              <a:off x="1397819" y="3564291"/>
              <a:ext cx="248911" cy="536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Přímá spojnice 147">
              <a:extLst>
                <a:ext uri="{FF2B5EF4-FFF2-40B4-BE49-F238E27FC236}">
                  <a16:creationId xmlns:a16="http://schemas.microsoft.com/office/drawing/2014/main" id="{0770A3DC-913D-4828-8844-9635FEFCB3C9}"/>
                </a:ext>
              </a:extLst>
            </p:cNvPr>
            <p:cNvCxnSpPr>
              <a:cxnSpLocks/>
            </p:cNvCxnSpPr>
            <p:nvPr/>
          </p:nvCxnSpPr>
          <p:spPr>
            <a:xfrm flipV="1">
              <a:off x="1397819" y="3710594"/>
              <a:ext cx="258180" cy="736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Přímá spojnice 148">
              <a:extLst>
                <a:ext uri="{FF2B5EF4-FFF2-40B4-BE49-F238E27FC236}">
                  <a16:creationId xmlns:a16="http://schemas.microsoft.com/office/drawing/2014/main" id="{D71E3400-208A-427C-BD94-7757272AA422}"/>
                </a:ext>
              </a:extLst>
            </p:cNvPr>
            <p:cNvCxnSpPr>
              <a:cxnSpLocks/>
            </p:cNvCxnSpPr>
            <p:nvPr/>
          </p:nvCxnSpPr>
          <p:spPr>
            <a:xfrm flipH="1">
              <a:off x="728512" y="296121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0" name="Přímá spojnice 149">
              <a:extLst>
                <a:ext uri="{FF2B5EF4-FFF2-40B4-BE49-F238E27FC236}">
                  <a16:creationId xmlns:a16="http://schemas.microsoft.com/office/drawing/2014/main" id="{4B1BA2CD-FD8A-41CA-B6B2-033F5EE09372}"/>
                </a:ext>
              </a:extLst>
            </p:cNvPr>
            <p:cNvCxnSpPr>
              <a:cxnSpLocks/>
            </p:cNvCxnSpPr>
            <p:nvPr/>
          </p:nvCxnSpPr>
          <p:spPr>
            <a:xfrm>
              <a:off x="3452237" y="296121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51" name="TextovéPole 150">
              <a:extLst>
                <a:ext uri="{FF2B5EF4-FFF2-40B4-BE49-F238E27FC236}">
                  <a16:creationId xmlns:a16="http://schemas.microsoft.com/office/drawing/2014/main" id="{E649AE51-D183-44FB-B369-51B57C3210EA}"/>
                </a:ext>
              </a:extLst>
            </p:cNvPr>
            <p:cNvSpPr txBox="1"/>
            <p:nvPr/>
          </p:nvSpPr>
          <p:spPr>
            <a:xfrm flipH="1">
              <a:off x="2639780" y="2675508"/>
              <a:ext cx="994503" cy="461665"/>
            </a:xfrm>
            <a:prstGeom prst="rect">
              <a:avLst/>
            </a:prstGeom>
            <a:noFill/>
          </p:spPr>
          <p:txBody>
            <a:bodyPr wrap="square" rtlCol="0">
              <a:spAutoFit/>
            </a:bodyPr>
            <a:lstStyle/>
            <a:p>
              <a:r>
                <a:rPr lang="en-GB" sz="1200"/>
                <a:t>Intermediate image</a:t>
              </a:r>
            </a:p>
          </p:txBody>
        </p:sp>
        <p:sp>
          <p:nvSpPr>
            <p:cNvPr id="152" name="TextovéPole 151">
              <a:extLst>
                <a:ext uri="{FF2B5EF4-FFF2-40B4-BE49-F238E27FC236}">
                  <a16:creationId xmlns:a16="http://schemas.microsoft.com/office/drawing/2014/main" id="{97975659-57F1-47B2-B290-271401804B64}"/>
                </a:ext>
              </a:extLst>
            </p:cNvPr>
            <p:cNvSpPr txBox="1"/>
            <p:nvPr/>
          </p:nvSpPr>
          <p:spPr>
            <a:xfrm flipH="1">
              <a:off x="416184" y="2679521"/>
              <a:ext cx="598241" cy="276999"/>
            </a:xfrm>
            <a:prstGeom prst="rect">
              <a:avLst/>
            </a:prstGeom>
            <a:noFill/>
          </p:spPr>
          <p:txBody>
            <a:bodyPr wrap="none" rtlCol="0">
              <a:spAutoFit/>
            </a:bodyPr>
            <a:lstStyle/>
            <a:p>
              <a:r>
                <a:rPr lang="en-GB" sz="1200"/>
                <a:t>Object</a:t>
              </a:r>
            </a:p>
          </p:txBody>
        </p:sp>
        <p:sp>
          <p:nvSpPr>
            <p:cNvPr id="153" name="Levá složená závorka 152">
              <a:extLst>
                <a:ext uri="{FF2B5EF4-FFF2-40B4-BE49-F238E27FC236}">
                  <a16:creationId xmlns:a16="http://schemas.microsoft.com/office/drawing/2014/main" id="{E771D39B-EE91-49C5-B829-7D1C8AFACF83}"/>
                </a:ext>
              </a:extLst>
            </p:cNvPr>
            <p:cNvSpPr/>
            <p:nvPr/>
          </p:nvSpPr>
          <p:spPr>
            <a:xfrm rot="16200000">
              <a:off x="2438649" y="2969156"/>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4" name="TextovéPole 153">
              <a:extLst>
                <a:ext uri="{FF2B5EF4-FFF2-40B4-BE49-F238E27FC236}">
                  <a16:creationId xmlns:a16="http://schemas.microsoft.com/office/drawing/2014/main" id="{F75E9B72-EB6F-4928-8113-9891431637EC}"/>
                </a:ext>
              </a:extLst>
            </p:cNvPr>
            <p:cNvSpPr txBox="1"/>
            <p:nvPr/>
          </p:nvSpPr>
          <p:spPr>
            <a:xfrm flipH="1">
              <a:off x="2190538" y="3974651"/>
              <a:ext cx="712503" cy="276999"/>
            </a:xfrm>
            <a:prstGeom prst="rect">
              <a:avLst/>
            </a:prstGeom>
            <a:noFill/>
          </p:spPr>
          <p:txBody>
            <a:bodyPr wrap="square" rtlCol="0">
              <a:spAutoFit/>
            </a:bodyPr>
            <a:lstStyle/>
            <a:p>
              <a:r>
                <a:rPr lang="en-GB" sz="1200" i="1"/>
                <a:t>f</a:t>
              </a:r>
              <a:r>
                <a:rPr lang="en-GB" sz="1200" i="1" baseline="-25000"/>
                <a:t>Tube lens</a:t>
              </a:r>
            </a:p>
          </p:txBody>
        </p:sp>
        <p:sp>
          <p:nvSpPr>
            <p:cNvPr id="155" name="Levá složená závorka 154">
              <a:extLst>
                <a:ext uri="{FF2B5EF4-FFF2-40B4-BE49-F238E27FC236}">
                  <a16:creationId xmlns:a16="http://schemas.microsoft.com/office/drawing/2014/main" id="{E45AC974-58C4-4BA6-BC31-7253C4313D57}"/>
                </a:ext>
              </a:extLst>
            </p:cNvPr>
            <p:cNvSpPr/>
            <p:nvPr/>
          </p:nvSpPr>
          <p:spPr>
            <a:xfrm rot="16200000">
              <a:off x="958573" y="3528259"/>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6" name="TextovéPole 155">
              <a:extLst>
                <a:ext uri="{FF2B5EF4-FFF2-40B4-BE49-F238E27FC236}">
                  <a16:creationId xmlns:a16="http://schemas.microsoft.com/office/drawing/2014/main" id="{1BD12780-CA45-44FA-B1B6-0510C3875F72}"/>
                </a:ext>
              </a:extLst>
            </p:cNvPr>
            <p:cNvSpPr txBox="1"/>
            <p:nvPr/>
          </p:nvSpPr>
          <p:spPr>
            <a:xfrm flipH="1">
              <a:off x="717324" y="3977746"/>
              <a:ext cx="622286" cy="276999"/>
            </a:xfrm>
            <a:prstGeom prst="rect">
              <a:avLst/>
            </a:prstGeom>
            <a:noFill/>
          </p:spPr>
          <p:txBody>
            <a:bodyPr wrap="none" rtlCol="0">
              <a:spAutoFit/>
            </a:bodyPr>
            <a:lstStyle/>
            <a:p>
              <a:r>
                <a:rPr lang="en-GB" sz="1200" i="1"/>
                <a:t>f</a:t>
              </a:r>
              <a:r>
                <a:rPr lang="en-GB" sz="1200" i="1" baseline="-25000"/>
                <a:t>Objective</a:t>
              </a:r>
            </a:p>
          </p:txBody>
        </p:sp>
        <p:sp>
          <p:nvSpPr>
            <p:cNvPr id="157" name="TextovéPole 156">
              <a:extLst>
                <a:ext uri="{FF2B5EF4-FFF2-40B4-BE49-F238E27FC236}">
                  <a16:creationId xmlns:a16="http://schemas.microsoft.com/office/drawing/2014/main" id="{801BE52A-CA8B-46F2-A829-6006916C5350}"/>
                </a:ext>
              </a:extLst>
            </p:cNvPr>
            <p:cNvSpPr txBox="1"/>
            <p:nvPr/>
          </p:nvSpPr>
          <p:spPr>
            <a:xfrm flipH="1">
              <a:off x="1527671" y="2495122"/>
              <a:ext cx="840358" cy="276999"/>
            </a:xfrm>
            <a:prstGeom prst="rect">
              <a:avLst/>
            </a:prstGeom>
            <a:noFill/>
          </p:spPr>
          <p:txBody>
            <a:bodyPr wrap="square" rtlCol="0">
              <a:spAutoFit/>
            </a:bodyPr>
            <a:lstStyle/>
            <a:p>
              <a:r>
                <a:rPr lang="en-GB" sz="1200"/>
                <a:t>Tube lens</a:t>
              </a:r>
            </a:p>
          </p:txBody>
        </p:sp>
        <p:cxnSp>
          <p:nvCxnSpPr>
            <p:cNvPr id="158" name="Přímá spojnice 157">
              <a:extLst>
                <a:ext uri="{FF2B5EF4-FFF2-40B4-BE49-F238E27FC236}">
                  <a16:creationId xmlns:a16="http://schemas.microsoft.com/office/drawing/2014/main" id="{130EC694-F962-4588-8BF4-4C65879F8E0C}"/>
                </a:ext>
              </a:extLst>
            </p:cNvPr>
            <p:cNvCxnSpPr>
              <a:cxnSpLocks/>
            </p:cNvCxnSpPr>
            <p:nvPr/>
          </p:nvCxnSpPr>
          <p:spPr>
            <a:xfrm>
              <a:off x="1652158" y="3110807"/>
              <a:ext cx="1801625" cy="29155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Přímá spojnice 158">
              <a:extLst>
                <a:ext uri="{FF2B5EF4-FFF2-40B4-BE49-F238E27FC236}">
                  <a16:creationId xmlns:a16="http://schemas.microsoft.com/office/drawing/2014/main" id="{1185099B-9ED0-4779-B186-A2EAF69748E1}"/>
                </a:ext>
              </a:extLst>
            </p:cNvPr>
            <p:cNvCxnSpPr>
              <a:cxnSpLocks/>
            </p:cNvCxnSpPr>
            <p:nvPr/>
          </p:nvCxnSpPr>
          <p:spPr>
            <a:xfrm>
              <a:off x="1655999" y="3271874"/>
              <a:ext cx="1797784" cy="12642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Přímá spojnice 159">
              <a:extLst>
                <a:ext uri="{FF2B5EF4-FFF2-40B4-BE49-F238E27FC236}">
                  <a16:creationId xmlns:a16="http://schemas.microsoft.com/office/drawing/2014/main" id="{3DA2D421-8131-4342-84A8-E23F407F1B51}"/>
                </a:ext>
              </a:extLst>
            </p:cNvPr>
            <p:cNvCxnSpPr>
              <a:cxnSpLocks/>
            </p:cNvCxnSpPr>
            <p:nvPr/>
          </p:nvCxnSpPr>
          <p:spPr>
            <a:xfrm flipV="1">
              <a:off x="1625083" y="3398473"/>
              <a:ext cx="1827154" cy="17100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Přímá spojnice 160">
              <a:extLst>
                <a:ext uri="{FF2B5EF4-FFF2-40B4-BE49-F238E27FC236}">
                  <a16:creationId xmlns:a16="http://schemas.microsoft.com/office/drawing/2014/main" id="{92E14D53-2963-41C6-9D2E-01B21C82FFAA}"/>
                </a:ext>
              </a:extLst>
            </p:cNvPr>
            <p:cNvCxnSpPr>
              <a:cxnSpLocks/>
            </p:cNvCxnSpPr>
            <p:nvPr/>
          </p:nvCxnSpPr>
          <p:spPr>
            <a:xfrm flipV="1">
              <a:off x="1630813" y="3396300"/>
              <a:ext cx="1821424" cy="32583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62" name="Grafický objekt 161" descr="List">
              <a:extLst>
                <a:ext uri="{FF2B5EF4-FFF2-40B4-BE49-F238E27FC236}">
                  <a16:creationId xmlns:a16="http://schemas.microsoft.com/office/drawing/2014/main" id="{DE8FB850-9283-49C2-A677-984450F9C36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7086" y="3298195"/>
              <a:ext cx="189735" cy="189735"/>
            </a:xfrm>
            <a:prstGeom prst="rect">
              <a:avLst/>
            </a:prstGeom>
          </p:spPr>
        </p:pic>
        <p:pic>
          <p:nvPicPr>
            <p:cNvPr id="163" name="Grafický objekt 162" descr="List">
              <a:extLst>
                <a:ext uri="{FF2B5EF4-FFF2-40B4-BE49-F238E27FC236}">
                  <a16:creationId xmlns:a16="http://schemas.microsoft.com/office/drawing/2014/main" id="{1D8698D3-BC1E-4EE9-B625-7B9DC3B951A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a:off x="3248849" y="3185485"/>
              <a:ext cx="396000" cy="396000"/>
            </a:xfrm>
            <a:prstGeom prst="rect">
              <a:avLst/>
            </a:prstGeom>
          </p:spPr>
        </p:pic>
      </p:grpSp>
    </p:spTree>
    <p:extLst>
      <p:ext uri="{BB962C8B-B14F-4D97-AF65-F5344CB8AC3E}">
        <p14:creationId xmlns:p14="http://schemas.microsoft.com/office/powerpoint/2010/main" val="161492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7" name="TextovéPole 216">
            <a:extLst>
              <a:ext uri="{FF2B5EF4-FFF2-40B4-BE49-F238E27FC236}">
                <a16:creationId xmlns:a16="http://schemas.microsoft.com/office/drawing/2014/main" id="{E197C737-56F6-45E2-A342-B446D6A3DDA2}"/>
              </a:ext>
            </a:extLst>
          </p:cNvPr>
          <p:cNvSpPr txBox="1"/>
          <p:nvPr/>
        </p:nvSpPr>
        <p:spPr>
          <a:xfrm>
            <a:off x="439774" y="1170619"/>
            <a:ext cx="7439465" cy="830997"/>
          </a:xfrm>
          <a:prstGeom prst="rect">
            <a:avLst/>
          </a:prstGeom>
          <a:noFill/>
        </p:spPr>
        <p:txBody>
          <a:bodyPr wrap="square" rtlCol="0">
            <a:spAutoFit/>
          </a:bodyPr>
          <a:lstStyle/>
          <a:p>
            <a:r>
              <a:rPr lang="en-GB" sz="1600" dirty="0"/>
              <a:t>Here we build a complete microscope, as shown in the scheme. Place the cubes in their positions. The intermediate image is reflected by the mirror and observed through the eyepiece. What do you see there? </a:t>
            </a:r>
          </a:p>
        </p:txBody>
      </p:sp>
      <p:grpSp>
        <p:nvGrpSpPr>
          <p:cNvPr id="145" name="Skupina 144">
            <a:extLst>
              <a:ext uri="{FF2B5EF4-FFF2-40B4-BE49-F238E27FC236}">
                <a16:creationId xmlns:a16="http://schemas.microsoft.com/office/drawing/2014/main" id="{F67981D5-2714-453A-B4CA-C3A642ED2246}"/>
              </a:ext>
            </a:extLst>
          </p:cNvPr>
          <p:cNvGrpSpPr/>
          <p:nvPr/>
        </p:nvGrpSpPr>
        <p:grpSpPr>
          <a:xfrm>
            <a:off x="439774" y="5636503"/>
            <a:ext cx="7439465" cy="986400"/>
            <a:chOff x="630009" y="4863136"/>
            <a:chExt cx="7439465" cy="986400"/>
          </a:xfrm>
        </p:grpSpPr>
        <p:sp>
          <p:nvSpPr>
            <p:cNvPr id="146" name="Richtungspfeil 184">
              <a:extLst>
                <a:ext uri="{FF2B5EF4-FFF2-40B4-BE49-F238E27FC236}">
                  <a16:creationId xmlns:a16="http://schemas.microsoft.com/office/drawing/2014/main" id="{14BB58B1-17D2-464B-A6B7-2749EB01AE82}"/>
                </a:ext>
              </a:extLst>
            </p:cNvPr>
            <p:cNvSpPr/>
            <p:nvPr/>
          </p:nvSpPr>
          <p:spPr>
            <a:xfrm>
              <a:off x="1616408" y="4863136"/>
              <a:ext cx="6453066"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Do you see the microscope image with your eye when using the eyepiece? What is the effect of the mirror? Try to build the microscope without the mirror, making sure there are two empty positions between the tube lens and the eyepiece. How did the image change? </a:t>
              </a:r>
            </a:p>
          </p:txBody>
        </p:sp>
        <p:sp>
          <p:nvSpPr>
            <p:cNvPr id="147" name="Rechteck 185">
              <a:extLst>
                <a:ext uri="{FF2B5EF4-FFF2-40B4-BE49-F238E27FC236}">
                  <a16:creationId xmlns:a16="http://schemas.microsoft.com/office/drawing/2014/main" id="{F3230714-A258-46D4-A0DE-528DBAD7AEF9}"/>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48" name="Grafik 186" descr="Marke Fragezeichen">
              <a:extLst>
                <a:ext uri="{FF2B5EF4-FFF2-40B4-BE49-F238E27FC236}">
                  <a16:creationId xmlns:a16="http://schemas.microsoft.com/office/drawing/2014/main" id="{FAFBE54A-B51C-4790-A776-49D2670896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64" name="Šipka: dvojitá 163">
            <a:extLst>
              <a:ext uri="{FF2B5EF4-FFF2-40B4-BE49-F238E27FC236}">
                <a16:creationId xmlns:a16="http://schemas.microsoft.com/office/drawing/2014/main" id="{8EC4F038-6002-4534-9130-258F4D7D4377}"/>
              </a:ext>
            </a:extLst>
          </p:cNvPr>
          <p:cNvSpPr/>
          <p:nvPr/>
        </p:nvSpPr>
        <p:spPr>
          <a:xfrm>
            <a:off x="2980650" y="2066862"/>
            <a:ext cx="4630456"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While looking through the microscope, adjust the positions of the inserts, to see a sharp image of the object. </a:t>
            </a:r>
          </a:p>
        </p:txBody>
      </p:sp>
      <p:sp>
        <p:nvSpPr>
          <p:cNvPr id="160" name="TextovéPole 159">
            <a:extLst>
              <a:ext uri="{FF2B5EF4-FFF2-40B4-BE49-F238E27FC236}">
                <a16:creationId xmlns:a16="http://schemas.microsoft.com/office/drawing/2014/main" id="{F64952ED-9B27-448C-8A4C-BEF38CC288BE}"/>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61" name="TextovéPole 160">
            <a:extLst>
              <a:ext uri="{FF2B5EF4-FFF2-40B4-BE49-F238E27FC236}">
                <a16:creationId xmlns:a16="http://schemas.microsoft.com/office/drawing/2014/main" id="{FFBA90E4-CBE5-4D7C-92A1-99D25FA51964}"/>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62" name="TextovéPole 161">
            <a:extLst>
              <a:ext uri="{FF2B5EF4-FFF2-40B4-BE49-F238E27FC236}">
                <a16:creationId xmlns:a16="http://schemas.microsoft.com/office/drawing/2014/main" id="{4E7DF9C4-4E64-4003-B7CB-CB2545E8931B}"/>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63" name="TextovéPole 162">
            <a:extLst>
              <a:ext uri="{FF2B5EF4-FFF2-40B4-BE49-F238E27FC236}">
                <a16:creationId xmlns:a16="http://schemas.microsoft.com/office/drawing/2014/main" id="{6916724B-0DF4-4DEF-BD50-A63B0EF91328}"/>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65" name="TextovéPole 164">
            <a:extLst>
              <a:ext uri="{FF2B5EF4-FFF2-40B4-BE49-F238E27FC236}">
                <a16:creationId xmlns:a16="http://schemas.microsoft.com/office/drawing/2014/main" id="{542D9695-BC4A-44AE-99DD-A2349C8807F0}"/>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66" name="TextovéPole 165">
            <a:extLst>
              <a:ext uri="{FF2B5EF4-FFF2-40B4-BE49-F238E27FC236}">
                <a16:creationId xmlns:a16="http://schemas.microsoft.com/office/drawing/2014/main" id="{665708DA-1F9F-4429-B255-B15A84A9C99A}"/>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70" name="TextovéPole 169">
            <a:extLst>
              <a:ext uri="{FF2B5EF4-FFF2-40B4-BE49-F238E27FC236}">
                <a16:creationId xmlns:a16="http://schemas.microsoft.com/office/drawing/2014/main" id="{6F4BA864-50F3-4BDA-A6A7-AE872A473D4F}"/>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71" name="TextovéPole 170">
            <a:extLst>
              <a:ext uri="{FF2B5EF4-FFF2-40B4-BE49-F238E27FC236}">
                <a16:creationId xmlns:a16="http://schemas.microsoft.com/office/drawing/2014/main" id="{940B23DB-0070-48C1-9AE6-BFE1E8F8E0E5}"/>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sp>
        <p:nvSpPr>
          <p:cNvPr id="100" name="TextovéPole 99">
            <a:extLst>
              <a:ext uri="{FF2B5EF4-FFF2-40B4-BE49-F238E27FC236}">
                <a16:creationId xmlns:a16="http://schemas.microsoft.com/office/drawing/2014/main" id="{6A920EB1-8346-41BB-979D-D31BFA9F122D}"/>
              </a:ext>
            </a:extLst>
          </p:cNvPr>
          <p:cNvSpPr txBox="1"/>
          <p:nvPr/>
        </p:nvSpPr>
        <p:spPr>
          <a:xfrm>
            <a:off x="6380021" y="4852828"/>
            <a:ext cx="844205" cy="338554"/>
          </a:xfrm>
          <a:prstGeom prst="rect">
            <a:avLst/>
          </a:prstGeom>
          <a:noFill/>
        </p:spPr>
        <p:txBody>
          <a:bodyPr wrap="none" rtlCol="0">
            <a:spAutoFit/>
          </a:bodyPr>
          <a:lstStyle/>
          <a:p>
            <a:r>
              <a:rPr lang="en-GB" sz="1600"/>
              <a:t>(empty)</a:t>
            </a:r>
          </a:p>
        </p:txBody>
      </p:sp>
      <p:sp>
        <p:nvSpPr>
          <p:cNvPr id="149" name="Rovnoramenný trojúhelník 148">
            <a:extLst>
              <a:ext uri="{FF2B5EF4-FFF2-40B4-BE49-F238E27FC236}">
                <a16:creationId xmlns:a16="http://schemas.microsoft.com/office/drawing/2014/main" id="{ABE6A4BD-94E4-484D-9D53-E781620B31BA}"/>
              </a:ext>
            </a:extLst>
          </p:cNvPr>
          <p:cNvSpPr/>
          <p:nvPr/>
        </p:nvSpPr>
        <p:spPr>
          <a:xfrm rot="16200000" flipH="1">
            <a:off x="1897063" y="3576520"/>
            <a:ext cx="529952" cy="1633127"/>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ovnoramenný trojúhelník 156">
            <a:extLst>
              <a:ext uri="{FF2B5EF4-FFF2-40B4-BE49-F238E27FC236}">
                <a16:creationId xmlns:a16="http://schemas.microsoft.com/office/drawing/2014/main" id="{E8C184F5-56E7-4D59-825B-6CF48E75B871}"/>
              </a:ext>
            </a:extLst>
          </p:cNvPr>
          <p:cNvSpPr/>
          <p:nvPr/>
        </p:nvSpPr>
        <p:spPr>
          <a:xfrm rot="10800000" flipH="1">
            <a:off x="8274435" y="2389118"/>
            <a:ext cx="479990" cy="2004601"/>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ovnoramenný trojúhelník 157">
            <a:extLst>
              <a:ext uri="{FF2B5EF4-FFF2-40B4-BE49-F238E27FC236}">
                <a16:creationId xmlns:a16="http://schemas.microsoft.com/office/drawing/2014/main" id="{BD6E11A5-C238-489D-A7B4-5F04CBFDA505}"/>
              </a:ext>
            </a:extLst>
          </p:cNvPr>
          <p:cNvSpPr/>
          <p:nvPr/>
        </p:nvSpPr>
        <p:spPr>
          <a:xfrm rot="5400000">
            <a:off x="6566812" y="2595149"/>
            <a:ext cx="529952" cy="3600000"/>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bdélník 166">
            <a:extLst>
              <a:ext uri="{FF2B5EF4-FFF2-40B4-BE49-F238E27FC236}">
                <a16:creationId xmlns:a16="http://schemas.microsoft.com/office/drawing/2014/main" id="{867A7937-A5C7-409A-8F9A-2C7E1A3139AE}"/>
              </a:ext>
            </a:extLst>
          </p:cNvPr>
          <p:cNvSpPr/>
          <p:nvPr/>
        </p:nvSpPr>
        <p:spPr>
          <a:xfrm>
            <a:off x="3134534" y="4124406"/>
            <a:ext cx="1800000" cy="529953"/>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TextovéPole 168">
            <a:extLst>
              <a:ext uri="{FF2B5EF4-FFF2-40B4-BE49-F238E27FC236}">
                <a16:creationId xmlns:a16="http://schemas.microsoft.com/office/drawing/2014/main" id="{B2CF2707-72B5-41F3-806A-D3C4EEF2867C}"/>
              </a:ext>
            </a:extLst>
          </p:cNvPr>
          <p:cNvSpPr txBox="1"/>
          <p:nvPr/>
        </p:nvSpPr>
        <p:spPr>
          <a:xfrm>
            <a:off x="7836497" y="3508848"/>
            <a:ext cx="1497332" cy="584775"/>
          </a:xfrm>
          <a:prstGeom prst="rect">
            <a:avLst/>
          </a:prstGeom>
          <a:noFill/>
        </p:spPr>
        <p:txBody>
          <a:bodyPr wrap="square" rtlCol="0">
            <a:spAutoFit/>
          </a:bodyPr>
          <a:lstStyle/>
          <a:p>
            <a:r>
              <a:rPr lang="en-GB" sz="1600">
                <a:solidFill>
                  <a:srgbClr val="00A07A"/>
                </a:solidFill>
              </a:rPr>
              <a:t>Intermediate image</a:t>
            </a:r>
          </a:p>
        </p:txBody>
      </p:sp>
      <p:grpSp>
        <p:nvGrpSpPr>
          <p:cNvPr id="176" name="Skupina 175">
            <a:extLst>
              <a:ext uri="{FF2B5EF4-FFF2-40B4-BE49-F238E27FC236}">
                <a16:creationId xmlns:a16="http://schemas.microsoft.com/office/drawing/2014/main" id="{2E378F3E-6682-42B0-BCB6-47B26B7DD09E}"/>
              </a:ext>
            </a:extLst>
          </p:cNvPr>
          <p:cNvGrpSpPr/>
          <p:nvPr/>
        </p:nvGrpSpPr>
        <p:grpSpPr>
          <a:xfrm>
            <a:off x="4059788" y="3507721"/>
            <a:ext cx="1800000" cy="1800000"/>
            <a:chOff x="5087831" y="3168143"/>
            <a:chExt cx="1800000" cy="1800000"/>
          </a:xfrm>
        </p:grpSpPr>
        <p:sp>
          <p:nvSpPr>
            <p:cNvPr id="182" name="Obdélník: se zakulacenými rohy 181">
              <a:extLst>
                <a:ext uri="{FF2B5EF4-FFF2-40B4-BE49-F238E27FC236}">
                  <a16:creationId xmlns:a16="http://schemas.microsoft.com/office/drawing/2014/main" id="{446514CC-4262-4FA9-A640-AA35D8DFC735}"/>
                </a:ext>
              </a:extLst>
            </p:cNvPr>
            <p:cNvSpPr/>
            <p:nvPr/>
          </p:nvSpPr>
          <p:spPr>
            <a:xfrm>
              <a:off x="5087831" y="316814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Ovál 182">
              <a:extLst>
                <a:ext uri="{FF2B5EF4-FFF2-40B4-BE49-F238E27FC236}">
                  <a16:creationId xmlns:a16="http://schemas.microsoft.com/office/drawing/2014/main" id="{7BC6C6AE-7EAE-4039-83FF-5EC7C9E20E05}"/>
                </a:ext>
              </a:extLst>
            </p:cNvPr>
            <p:cNvSpPr/>
            <p:nvPr/>
          </p:nvSpPr>
          <p:spPr>
            <a:xfrm>
              <a:off x="5915831" y="3618143"/>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TextovéPole 183">
              <a:extLst>
                <a:ext uri="{FF2B5EF4-FFF2-40B4-BE49-F238E27FC236}">
                  <a16:creationId xmlns:a16="http://schemas.microsoft.com/office/drawing/2014/main" id="{C4A5D365-E13E-4A9A-9A52-EE0D811A8FE5}"/>
                </a:ext>
              </a:extLst>
            </p:cNvPr>
            <p:cNvSpPr txBox="1"/>
            <p:nvPr/>
          </p:nvSpPr>
          <p:spPr>
            <a:xfrm>
              <a:off x="5275937" y="3744978"/>
              <a:ext cx="1214948" cy="584775"/>
            </a:xfrm>
            <a:prstGeom prst="rect">
              <a:avLst/>
            </a:prstGeom>
            <a:noFill/>
          </p:spPr>
          <p:txBody>
            <a:bodyPr wrap="none" rtlCol="0">
              <a:spAutoFit/>
            </a:bodyPr>
            <a:lstStyle/>
            <a:p>
              <a:r>
                <a:rPr lang="en-GB" sz="1600"/>
                <a:t>Convex lens </a:t>
              </a:r>
            </a:p>
            <a:p>
              <a:r>
                <a:rPr lang="en-GB" sz="1600"/>
                <a:t>100 mm</a:t>
              </a:r>
            </a:p>
          </p:txBody>
        </p:sp>
      </p:grpSp>
      <p:grpSp>
        <p:nvGrpSpPr>
          <p:cNvPr id="185" name="Skupina 184">
            <a:extLst>
              <a:ext uri="{FF2B5EF4-FFF2-40B4-BE49-F238E27FC236}">
                <a16:creationId xmlns:a16="http://schemas.microsoft.com/office/drawing/2014/main" id="{942B968B-5210-4075-803D-722D0D1AB98D}"/>
              </a:ext>
            </a:extLst>
          </p:cNvPr>
          <p:cNvGrpSpPr/>
          <p:nvPr/>
        </p:nvGrpSpPr>
        <p:grpSpPr>
          <a:xfrm>
            <a:off x="450592" y="3508218"/>
            <a:ext cx="1800000" cy="1800000"/>
            <a:chOff x="1024280" y="1329400"/>
            <a:chExt cx="1800000" cy="1800000"/>
          </a:xfrm>
        </p:grpSpPr>
        <p:sp>
          <p:nvSpPr>
            <p:cNvPr id="186" name="Obdélník: se zakulacenými rohy 185">
              <a:extLst>
                <a:ext uri="{FF2B5EF4-FFF2-40B4-BE49-F238E27FC236}">
                  <a16:creationId xmlns:a16="http://schemas.microsoft.com/office/drawing/2014/main" id="{F04A2852-F24C-45A8-9EB1-74D1E4B55BF0}"/>
                </a:ext>
              </a:extLst>
            </p:cNvPr>
            <p:cNvSpPr/>
            <p:nvPr/>
          </p:nvSpPr>
          <p:spPr>
            <a:xfrm>
              <a:off x="1906280" y="1599400"/>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Obdélník: se zakulacenými rohy 186">
              <a:extLst>
                <a:ext uri="{FF2B5EF4-FFF2-40B4-BE49-F238E27FC236}">
                  <a16:creationId xmlns:a16="http://schemas.microsoft.com/office/drawing/2014/main" id="{A3F97727-E472-4B66-AFD7-6F1FA6A0FFD9}"/>
                </a:ext>
              </a:extLst>
            </p:cNvPr>
            <p:cNvSpPr/>
            <p:nvPr/>
          </p:nvSpPr>
          <p:spPr>
            <a:xfrm>
              <a:off x="1024280" y="132940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TextovéPole 187">
              <a:extLst>
                <a:ext uri="{FF2B5EF4-FFF2-40B4-BE49-F238E27FC236}">
                  <a16:creationId xmlns:a16="http://schemas.microsoft.com/office/drawing/2014/main" id="{C9CC0058-C485-412F-9999-975445F4F84E}"/>
                </a:ext>
              </a:extLst>
            </p:cNvPr>
            <p:cNvSpPr txBox="1"/>
            <p:nvPr/>
          </p:nvSpPr>
          <p:spPr>
            <a:xfrm>
              <a:off x="1501053" y="2772951"/>
              <a:ext cx="741485" cy="338554"/>
            </a:xfrm>
            <a:prstGeom prst="rect">
              <a:avLst/>
            </a:prstGeom>
            <a:noFill/>
          </p:spPr>
          <p:txBody>
            <a:bodyPr wrap="none" rtlCol="0">
              <a:spAutoFit/>
            </a:bodyPr>
            <a:lstStyle/>
            <a:p>
              <a:r>
                <a:rPr lang="en-GB" sz="1600"/>
                <a:t>Object</a:t>
              </a:r>
            </a:p>
          </p:txBody>
        </p:sp>
      </p:grpSp>
      <p:grpSp>
        <p:nvGrpSpPr>
          <p:cNvPr id="189" name="Skupina 188">
            <a:extLst>
              <a:ext uri="{FF2B5EF4-FFF2-40B4-BE49-F238E27FC236}">
                <a16:creationId xmlns:a16="http://schemas.microsoft.com/office/drawing/2014/main" id="{16A56DB2-0509-4985-AA12-6F4105A0CD0D}"/>
              </a:ext>
            </a:extLst>
          </p:cNvPr>
          <p:cNvGrpSpPr/>
          <p:nvPr/>
        </p:nvGrpSpPr>
        <p:grpSpPr>
          <a:xfrm rot="16200000">
            <a:off x="7664448" y="3374116"/>
            <a:ext cx="1800000" cy="2037940"/>
            <a:chOff x="1204462" y="3764491"/>
            <a:chExt cx="1800000" cy="2037940"/>
          </a:xfrm>
        </p:grpSpPr>
        <p:sp>
          <p:nvSpPr>
            <p:cNvPr id="190" name="Obdélník: se zakulacenými rohy 189">
              <a:extLst>
                <a:ext uri="{FF2B5EF4-FFF2-40B4-BE49-F238E27FC236}">
                  <a16:creationId xmlns:a16="http://schemas.microsoft.com/office/drawing/2014/main" id="{7EAF8E06-5416-417D-9BD2-9EF623AF7995}"/>
                </a:ext>
              </a:extLst>
            </p:cNvPr>
            <p:cNvSpPr/>
            <p:nvPr/>
          </p:nvSpPr>
          <p:spPr>
            <a:xfrm>
              <a:off x="1204462" y="388346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1" name="Skupina 190">
              <a:extLst>
                <a:ext uri="{FF2B5EF4-FFF2-40B4-BE49-F238E27FC236}">
                  <a16:creationId xmlns:a16="http://schemas.microsoft.com/office/drawing/2014/main" id="{A0E8FDF0-B0A2-4CA0-92B3-5F4478B17874}"/>
                </a:ext>
              </a:extLst>
            </p:cNvPr>
            <p:cNvGrpSpPr/>
            <p:nvPr/>
          </p:nvGrpSpPr>
          <p:grpSpPr>
            <a:xfrm>
              <a:off x="2046179" y="3764491"/>
              <a:ext cx="116566" cy="2037940"/>
              <a:chOff x="2162055" y="4388639"/>
              <a:chExt cx="116566" cy="2037940"/>
            </a:xfrm>
          </p:grpSpPr>
          <p:sp>
            <p:nvSpPr>
              <p:cNvPr id="193" name="Obdélník: se zakulacenými rohy 192">
                <a:extLst>
                  <a:ext uri="{FF2B5EF4-FFF2-40B4-BE49-F238E27FC236}">
                    <a16:creationId xmlns:a16="http://schemas.microsoft.com/office/drawing/2014/main" id="{7E7BAD60-B275-4F89-8445-3AFFBB3DFE44}"/>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Obdélník: se zakulacenými rohy 193">
                <a:extLst>
                  <a:ext uri="{FF2B5EF4-FFF2-40B4-BE49-F238E27FC236}">
                    <a16:creationId xmlns:a16="http://schemas.microsoft.com/office/drawing/2014/main" id="{2F3DD321-FB4E-4162-A0A6-09C8246AFC42}"/>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2" name="TextovéPole 191">
              <a:extLst>
                <a:ext uri="{FF2B5EF4-FFF2-40B4-BE49-F238E27FC236}">
                  <a16:creationId xmlns:a16="http://schemas.microsoft.com/office/drawing/2014/main" id="{8282D2BE-641F-4569-A776-5BE04EB74BA0}"/>
                </a:ext>
              </a:extLst>
            </p:cNvPr>
            <p:cNvSpPr txBox="1"/>
            <p:nvPr/>
          </p:nvSpPr>
          <p:spPr>
            <a:xfrm rot="5400000">
              <a:off x="1088831" y="4617410"/>
              <a:ext cx="727956" cy="338554"/>
            </a:xfrm>
            <a:prstGeom prst="rect">
              <a:avLst/>
            </a:prstGeom>
            <a:noFill/>
          </p:spPr>
          <p:txBody>
            <a:bodyPr wrap="none" rtlCol="0">
              <a:spAutoFit/>
            </a:bodyPr>
            <a:lstStyle/>
            <a:p>
              <a:r>
                <a:rPr lang="en-GB" sz="1600"/>
                <a:t>Mirror</a:t>
              </a:r>
            </a:p>
          </p:txBody>
        </p:sp>
      </p:grpSp>
      <p:grpSp>
        <p:nvGrpSpPr>
          <p:cNvPr id="195" name="Skupina 194">
            <a:extLst>
              <a:ext uri="{FF2B5EF4-FFF2-40B4-BE49-F238E27FC236}">
                <a16:creationId xmlns:a16="http://schemas.microsoft.com/office/drawing/2014/main" id="{22AFC94B-23CC-466D-93B4-89A23C027BF4}"/>
              </a:ext>
            </a:extLst>
          </p:cNvPr>
          <p:cNvGrpSpPr/>
          <p:nvPr/>
        </p:nvGrpSpPr>
        <p:grpSpPr>
          <a:xfrm>
            <a:off x="2256281" y="3505918"/>
            <a:ext cx="1800000" cy="1800000"/>
            <a:chOff x="1422308" y="4064597"/>
            <a:chExt cx="1800000" cy="1800000"/>
          </a:xfrm>
        </p:grpSpPr>
        <p:sp>
          <p:nvSpPr>
            <p:cNvPr id="196" name="Obdélník: se zakulacenými rohy 195">
              <a:extLst>
                <a:ext uri="{FF2B5EF4-FFF2-40B4-BE49-F238E27FC236}">
                  <a16:creationId xmlns:a16="http://schemas.microsoft.com/office/drawing/2014/main" id="{E723B3CA-D4A3-4117-999C-89D11C4E62DA}"/>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Částečný kruh 196">
              <a:extLst>
                <a:ext uri="{FF2B5EF4-FFF2-40B4-BE49-F238E27FC236}">
                  <a16:creationId xmlns:a16="http://schemas.microsoft.com/office/drawing/2014/main" id="{22FBB6FD-F7E3-44D4-A9CE-AA4B6D3A6E55}"/>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8" name="TextovéPole 197">
              <a:extLst>
                <a:ext uri="{FF2B5EF4-FFF2-40B4-BE49-F238E27FC236}">
                  <a16:creationId xmlns:a16="http://schemas.microsoft.com/office/drawing/2014/main" id="{EEA40AF8-51A7-4CBB-8192-97349204F2C5}"/>
                </a:ext>
              </a:extLst>
            </p:cNvPr>
            <p:cNvSpPr txBox="1"/>
            <p:nvPr/>
          </p:nvSpPr>
          <p:spPr>
            <a:xfrm>
              <a:off x="1610414" y="4641432"/>
              <a:ext cx="1214948" cy="584775"/>
            </a:xfrm>
            <a:prstGeom prst="rect">
              <a:avLst/>
            </a:prstGeom>
            <a:noFill/>
          </p:spPr>
          <p:txBody>
            <a:bodyPr wrap="none" rtlCol="0">
              <a:spAutoFit/>
            </a:bodyPr>
            <a:lstStyle/>
            <a:p>
              <a:r>
                <a:rPr lang="en-GB" sz="1600"/>
                <a:t>Convex lens </a:t>
              </a:r>
            </a:p>
            <a:p>
              <a:pPr algn="ctr"/>
              <a:r>
                <a:rPr lang="en-GB" sz="1600"/>
                <a:t>40 mm</a:t>
              </a:r>
            </a:p>
          </p:txBody>
        </p:sp>
      </p:grpSp>
      <p:sp>
        <p:nvSpPr>
          <p:cNvPr id="199" name="Obdélník: se zakulacenými rohy 198">
            <a:extLst>
              <a:ext uri="{FF2B5EF4-FFF2-40B4-BE49-F238E27FC236}">
                <a16:creationId xmlns:a16="http://schemas.microsoft.com/office/drawing/2014/main" id="{2C5F886D-E1F6-4C06-8D45-C7610954063F}"/>
              </a:ext>
            </a:extLst>
          </p:cNvPr>
          <p:cNvSpPr/>
          <p:nvPr/>
        </p:nvSpPr>
        <p:spPr>
          <a:xfrm>
            <a:off x="5854089" y="3503262"/>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Šipka: nahoru 206">
            <a:extLst>
              <a:ext uri="{FF2B5EF4-FFF2-40B4-BE49-F238E27FC236}">
                <a16:creationId xmlns:a16="http://schemas.microsoft.com/office/drawing/2014/main" id="{E0B4F201-CC59-4BE3-A301-AD8AF27FED39}"/>
              </a:ext>
            </a:extLst>
          </p:cNvPr>
          <p:cNvSpPr/>
          <p:nvPr/>
        </p:nvSpPr>
        <p:spPr>
          <a:xfrm rot="16213506" flipV="1">
            <a:off x="568396" y="4400844"/>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Šipka: nahoru 207">
            <a:extLst>
              <a:ext uri="{FF2B5EF4-FFF2-40B4-BE49-F238E27FC236}">
                <a16:creationId xmlns:a16="http://schemas.microsoft.com/office/drawing/2014/main" id="{55EE6C59-ADE6-41BB-947B-136CBE77D6E1}"/>
              </a:ext>
            </a:extLst>
          </p:cNvPr>
          <p:cNvSpPr/>
          <p:nvPr/>
        </p:nvSpPr>
        <p:spPr>
          <a:xfrm rot="16213506" flipV="1">
            <a:off x="574165" y="4010400"/>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9" name="Grafický objekt 208" descr="List">
            <a:extLst>
              <a:ext uri="{FF2B5EF4-FFF2-40B4-BE49-F238E27FC236}">
                <a16:creationId xmlns:a16="http://schemas.microsoft.com/office/drawing/2014/main" id="{63BB5644-7A9A-41C6-8B64-7AB8FFEA1B3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6816" y="4298217"/>
            <a:ext cx="189735" cy="189735"/>
          </a:xfrm>
          <a:prstGeom prst="rect">
            <a:avLst/>
          </a:prstGeom>
        </p:spPr>
      </p:pic>
      <p:sp>
        <p:nvSpPr>
          <p:cNvPr id="175" name="TextovéPole 174">
            <a:extLst>
              <a:ext uri="{FF2B5EF4-FFF2-40B4-BE49-F238E27FC236}">
                <a16:creationId xmlns:a16="http://schemas.microsoft.com/office/drawing/2014/main" id="{8E350948-826F-42AB-8726-7B417DE642DA}"/>
              </a:ext>
            </a:extLst>
          </p:cNvPr>
          <p:cNvSpPr txBox="1"/>
          <p:nvPr/>
        </p:nvSpPr>
        <p:spPr>
          <a:xfrm>
            <a:off x="490571" y="3494885"/>
            <a:ext cx="1227900" cy="338554"/>
          </a:xfrm>
          <a:prstGeom prst="rect">
            <a:avLst/>
          </a:prstGeom>
          <a:noFill/>
        </p:spPr>
        <p:txBody>
          <a:bodyPr wrap="none" rtlCol="0">
            <a:spAutoFit/>
          </a:bodyPr>
          <a:lstStyle/>
          <a:p>
            <a:r>
              <a:rPr lang="en-GB" sz="1600"/>
              <a:t>Illumination</a:t>
            </a:r>
          </a:p>
        </p:txBody>
      </p:sp>
      <p:sp>
        <p:nvSpPr>
          <p:cNvPr id="177" name="TextovéPole 176">
            <a:extLst>
              <a:ext uri="{FF2B5EF4-FFF2-40B4-BE49-F238E27FC236}">
                <a16:creationId xmlns:a16="http://schemas.microsoft.com/office/drawing/2014/main" id="{0EF729B1-EAC6-4DDF-B1C5-0A81A269A875}"/>
              </a:ext>
            </a:extLst>
          </p:cNvPr>
          <p:cNvSpPr txBox="1"/>
          <p:nvPr/>
        </p:nvSpPr>
        <p:spPr>
          <a:xfrm>
            <a:off x="2668112" y="3495198"/>
            <a:ext cx="1107666" cy="338554"/>
          </a:xfrm>
          <a:prstGeom prst="rect">
            <a:avLst/>
          </a:prstGeom>
          <a:noFill/>
        </p:spPr>
        <p:txBody>
          <a:bodyPr wrap="square" rtlCol="0">
            <a:spAutoFit/>
          </a:bodyPr>
          <a:lstStyle/>
          <a:p>
            <a:r>
              <a:rPr lang="en-GB" sz="1600"/>
              <a:t>Objective</a:t>
            </a:r>
          </a:p>
        </p:txBody>
      </p:sp>
      <p:sp>
        <p:nvSpPr>
          <p:cNvPr id="200" name="TextovéPole 199">
            <a:extLst>
              <a:ext uri="{FF2B5EF4-FFF2-40B4-BE49-F238E27FC236}">
                <a16:creationId xmlns:a16="http://schemas.microsoft.com/office/drawing/2014/main" id="{2934791B-2F83-45A5-8A3C-D16EF15D5739}"/>
              </a:ext>
            </a:extLst>
          </p:cNvPr>
          <p:cNvSpPr txBox="1"/>
          <p:nvPr/>
        </p:nvSpPr>
        <p:spPr>
          <a:xfrm>
            <a:off x="4378979" y="3494885"/>
            <a:ext cx="1196799" cy="338554"/>
          </a:xfrm>
          <a:prstGeom prst="rect">
            <a:avLst/>
          </a:prstGeom>
          <a:noFill/>
        </p:spPr>
        <p:txBody>
          <a:bodyPr wrap="square" rtlCol="0">
            <a:spAutoFit/>
          </a:bodyPr>
          <a:lstStyle/>
          <a:p>
            <a:r>
              <a:rPr lang="en-GB" sz="1600"/>
              <a:t>Tube lens</a:t>
            </a:r>
          </a:p>
        </p:txBody>
      </p:sp>
      <p:cxnSp>
        <p:nvCxnSpPr>
          <p:cNvPr id="168" name="Přímá spojnice 167">
            <a:extLst>
              <a:ext uri="{FF2B5EF4-FFF2-40B4-BE49-F238E27FC236}">
                <a16:creationId xmlns:a16="http://schemas.microsoft.com/office/drawing/2014/main" id="{6F29F46A-36F3-4279-ABBF-4ABF056173F5}"/>
              </a:ext>
            </a:extLst>
          </p:cNvPr>
          <p:cNvCxnSpPr>
            <a:cxnSpLocks/>
          </p:cNvCxnSpPr>
          <p:nvPr/>
        </p:nvCxnSpPr>
        <p:spPr>
          <a:xfrm flipH="1">
            <a:off x="8153116" y="4003359"/>
            <a:ext cx="622672" cy="609960"/>
          </a:xfrm>
          <a:prstGeom prst="line">
            <a:avLst/>
          </a:prstGeom>
          <a:ln w="28575">
            <a:solidFill>
              <a:srgbClr val="00A07A"/>
            </a:solidFill>
            <a:prstDash val="dash"/>
          </a:ln>
        </p:spPr>
        <p:style>
          <a:lnRef idx="1">
            <a:schemeClr val="accent1"/>
          </a:lnRef>
          <a:fillRef idx="0">
            <a:schemeClr val="accent1"/>
          </a:fillRef>
          <a:effectRef idx="0">
            <a:schemeClr val="accent1"/>
          </a:effectRef>
          <a:fontRef idx="minor">
            <a:schemeClr val="tx1"/>
          </a:fontRef>
        </p:style>
      </p:cxnSp>
      <p:sp>
        <p:nvSpPr>
          <p:cNvPr id="150" name="Obdélník 149">
            <a:extLst>
              <a:ext uri="{FF2B5EF4-FFF2-40B4-BE49-F238E27FC236}">
                <a16:creationId xmlns:a16="http://schemas.microsoft.com/office/drawing/2014/main" id="{B536E6C7-E047-4D09-BFDC-F18846D18C89}"/>
              </a:ext>
            </a:extLst>
          </p:cNvPr>
          <p:cNvSpPr/>
          <p:nvPr/>
        </p:nvSpPr>
        <p:spPr>
          <a:xfrm>
            <a:off x="8278098" y="1513017"/>
            <a:ext cx="479990" cy="693353"/>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2" name="Skupina 151">
            <a:extLst>
              <a:ext uri="{FF2B5EF4-FFF2-40B4-BE49-F238E27FC236}">
                <a16:creationId xmlns:a16="http://schemas.microsoft.com/office/drawing/2014/main" id="{A58942BD-F822-4928-805D-052A42C57C52}"/>
              </a:ext>
            </a:extLst>
          </p:cNvPr>
          <p:cNvGrpSpPr/>
          <p:nvPr/>
        </p:nvGrpSpPr>
        <p:grpSpPr>
          <a:xfrm>
            <a:off x="7664980" y="1490957"/>
            <a:ext cx="1800000" cy="1800000"/>
            <a:chOff x="7689039" y="1339085"/>
            <a:chExt cx="1800000" cy="1800000"/>
          </a:xfrm>
        </p:grpSpPr>
        <p:grpSp>
          <p:nvGrpSpPr>
            <p:cNvPr id="153" name="Skupina 152">
              <a:extLst>
                <a:ext uri="{FF2B5EF4-FFF2-40B4-BE49-F238E27FC236}">
                  <a16:creationId xmlns:a16="http://schemas.microsoft.com/office/drawing/2014/main" id="{7B74B599-86D8-46B7-A5B6-4555CB2E34E0}"/>
                </a:ext>
              </a:extLst>
            </p:cNvPr>
            <p:cNvGrpSpPr/>
            <p:nvPr/>
          </p:nvGrpSpPr>
          <p:grpSpPr>
            <a:xfrm rot="5400000">
              <a:off x="7689039" y="1339085"/>
              <a:ext cx="1800000" cy="1800000"/>
              <a:chOff x="1422308" y="4064597"/>
              <a:chExt cx="1800000" cy="1800000"/>
            </a:xfrm>
          </p:grpSpPr>
          <p:sp>
            <p:nvSpPr>
              <p:cNvPr id="155" name="Obdélník: se zakulacenými rohy 154">
                <a:extLst>
                  <a:ext uri="{FF2B5EF4-FFF2-40B4-BE49-F238E27FC236}">
                    <a16:creationId xmlns:a16="http://schemas.microsoft.com/office/drawing/2014/main" id="{91F02D1F-0981-47F6-A9B2-48EE1E21C0B9}"/>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Částečný kruh 155">
                <a:extLst>
                  <a:ext uri="{FF2B5EF4-FFF2-40B4-BE49-F238E27FC236}">
                    <a16:creationId xmlns:a16="http://schemas.microsoft.com/office/drawing/2014/main" id="{91576E33-7FCD-4EE4-A8C9-66327B75830D}"/>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9" name="TextovéPole 158">
                <a:extLst>
                  <a:ext uri="{FF2B5EF4-FFF2-40B4-BE49-F238E27FC236}">
                    <a16:creationId xmlns:a16="http://schemas.microsoft.com/office/drawing/2014/main" id="{0DE7A545-8AD5-4D2F-AC7A-B94765460B36}"/>
                  </a:ext>
                </a:extLst>
              </p:cNvPr>
              <p:cNvSpPr txBox="1"/>
              <p:nvPr/>
            </p:nvSpPr>
            <p:spPr>
              <a:xfrm rot="16200000">
                <a:off x="1660815" y="4753386"/>
                <a:ext cx="1261436" cy="584775"/>
              </a:xfrm>
              <a:prstGeom prst="rect">
                <a:avLst/>
              </a:prstGeom>
              <a:noFill/>
            </p:spPr>
            <p:txBody>
              <a:bodyPr wrap="none" rtlCol="0">
                <a:spAutoFit/>
              </a:bodyPr>
              <a:lstStyle/>
              <a:p>
                <a:r>
                  <a:rPr lang="en-GB" sz="1600"/>
                  <a:t>Convex lens  </a:t>
                </a:r>
              </a:p>
              <a:p>
                <a:pPr algn="ctr"/>
                <a:r>
                  <a:rPr lang="en-GB" sz="1600"/>
                  <a:t>40 mm</a:t>
                </a:r>
              </a:p>
            </p:txBody>
          </p:sp>
        </p:grpSp>
        <p:sp>
          <p:nvSpPr>
            <p:cNvPr id="154" name="TextovéPole 153">
              <a:extLst>
                <a:ext uri="{FF2B5EF4-FFF2-40B4-BE49-F238E27FC236}">
                  <a16:creationId xmlns:a16="http://schemas.microsoft.com/office/drawing/2014/main" id="{621DA3C3-8801-4058-9AF8-D574559D3851}"/>
                </a:ext>
              </a:extLst>
            </p:cNvPr>
            <p:cNvSpPr txBox="1"/>
            <p:nvPr/>
          </p:nvSpPr>
          <p:spPr>
            <a:xfrm>
              <a:off x="8147498" y="1483252"/>
              <a:ext cx="961769" cy="338554"/>
            </a:xfrm>
            <a:prstGeom prst="rect">
              <a:avLst/>
            </a:prstGeom>
            <a:noFill/>
          </p:spPr>
          <p:txBody>
            <a:bodyPr wrap="square" rtlCol="0">
              <a:spAutoFit/>
            </a:bodyPr>
            <a:lstStyle/>
            <a:p>
              <a:r>
                <a:rPr lang="en-GB" sz="1600"/>
                <a:t>Eyepiece</a:t>
              </a:r>
            </a:p>
          </p:txBody>
        </p:sp>
      </p:grpSp>
      <p:grpSp>
        <p:nvGrpSpPr>
          <p:cNvPr id="173" name="Skupina 172">
            <a:extLst>
              <a:ext uri="{FF2B5EF4-FFF2-40B4-BE49-F238E27FC236}">
                <a16:creationId xmlns:a16="http://schemas.microsoft.com/office/drawing/2014/main" id="{99DB7EFF-6B3B-4E35-B5D1-181EFFE312B1}"/>
              </a:ext>
            </a:extLst>
          </p:cNvPr>
          <p:cNvGrpSpPr/>
          <p:nvPr/>
        </p:nvGrpSpPr>
        <p:grpSpPr>
          <a:xfrm rot="16200000">
            <a:off x="8112002" y="563489"/>
            <a:ext cx="720000" cy="1085196"/>
            <a:chOff x="8881807" y="1767048"/>
            <a:chExt cx="720000" cy="1085196"/>
          </a:xfrm>
        </p:grpSpPr>
        <p:sp>
          <p:nvSpPr>
            <p:cNvPr id="174" name="Částečný kruh 173">
              <a:extLst>
                <a:ext uri="{FF2B5EF4-FFF2-40B4-BE49-F238E27FC236}">
                  <a16:creationId xmlns:a16="http://schemas.microsoft.com/office/drawing/2014/main" id="{C5F0BC12-F22B-4AB8-9463-2C31DA186C30}"/>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9" name="Ovál 178">
              <a:extLst>
                <a:ext uri="{FF2B5EF4-FFF2-40B4-BE49-F238E27FC236}">
                  <a16:creationId xmlns:a16="http://schemas.microsoft.com/office/drawing/2014/main" id="{A8AA9419-7ACC-4F9D-9DC9-8420F31FC57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Ovál 201">
              <a:extLst>
                <a:ext uri="{FF2B5EF4-FFF2-40B4-BE49-F238E27FC236}">
                  <a16:creationId xmlns:a16="http://schemas.microsoft.com/office/drawing/2014/main" id="{FF82A3C5-FC72-45BE-A7BA-C290B72E025C}"/>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Oblouk 202">
              <a:extLst>
                <a:ext uri="{FF2B5EF4-FFF2-40B4-BE49-F238E27FC236}">
                  <a16:creationId xmlns:a16="http://schemas.microsoft.com/office/drawing/2014/main" id="{85F94532-8D50-4900-B906-95F1C51A4501}"/>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4" name="Oblouk 203">
              <a:extLst>
                <a:ext uri="{FF2B5EF4-FFF2-40B4-BE49-F238E27FC236}">
                  <a16:creationId xmlns:a16="http://schemas.microsoft.com/office/drawing/2014/main" id="{507AE2A1-8189-4D16-9C99-9098491D2AE8}"/>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151" name="Grafický objekt 150" descr="List">
            <a:extLst>
              <a:ext uri="{FF2B5EF4-FFF2-40B4-BE49-F238E27FC236}">
                <a16:creationId xmlns:a16="http://schemas.microsoft.com/office/drawing/2014/main" id="{84D52191-0D7F-4EFB-A197-C3B4F7F155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8135417" y="568725"/>
            <a:ext cx="821845" cy="821845"/>
          </a:xfrm>
          <a:prstGeom prst="rect">
            <a:avLst/>
          </a:prstGeom>
        </p:spPr>
      </p:pic>
      <p:sp>
        <p:nvSpPr>
          <p:cNvPr id="172" name="Obdélník: se zakulacenými rohy 171">
            <a:extLst>
              <a:ext uri="{FF2B5EF4-FFF2-40B4-BE49-F238E27FC236}">
                <a16:creationId xmlns:a16="http://schemas.microsoft.com/office/drawing/2014/main" id="{70515AAD-9896-4D84-AF35-E0AE979A6BB7}"/>
              </a:ext>
            </a:extLst>
          </p:cNvPr>
          <p:cNvSpPr/>
          <p:nvPr/>
        </p:nvSpPr>
        <p:spPr>
          <a:xfrm>
            <a:off x="445475" y="533619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Obdélník: se zakulacenými rohy 177">
            <a:extLst>
              <a:ext uri="{FF2B5EF4-FFF2-40B4-BE49-F238E27FC236}">
                <a16:creationId xmlns:a16="http://schemas.microsoft.com/office/drawing/2014/main" id="{72937EE5-6CDA-4B93-9B54-220DF5E813CC}"/>
              </a:ext>
            </a:extLst>
          </p:cNvPr>
          <p:cNvSpPr/>
          <p:nvPr/>
        </p:nvSpPr>
        <p:spPr>
          <a:xfrm>
            <a:off x="2248996" y="533619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Obdélník: se zakulacenými rohy 179">
            <a:extLst>
              <a:ext uri="{FF2B5EF4-FFF2-40B4-BE49-F238E27FC236}">
                <a16:creationId xmlns:a16="http://schemas.microsoft.com/office/drawing/2014/main" id="{FA50674D-8974-494A-A9FA-12E53DD02B31}"/>
              </a:ext>
            </a:extLst>
          </p:cNvPr>
          <p:cNvSpPr/>
          <p:nvPr/>
        </p:nvSpPr>
        <p:spPr>
          <a:xfrm>
            <a:off x="4052517" y="533619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Obdélník: se zakulacenými rohy 180">
            <a:extLst>
              <a:ext uri="{FF2B5EF4-FFF2-40B4-BE49-F238E27FC236}">
                <a16:creationId xmlns:a16="http://schemas.microsoft.com/office/drawing/2014/main" id="{9A9258AA-F57F-4291-A841-5D4E29456E56}"/>
              </a:ext>
            </a:extLst>
          </p:cNvPr>
          <p:cNvSpPr/>
          <p:nvPr/>
        </p:nvSpPr>
        <p:spPr>
          <a:xfrm>
            <a:off x="5856038" y="533619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Obdélník: se zakulacenými rohy 200">
            <a:extLst>
              <a:ext uri="{FF2B5EF4-FFF2-40B4-BE49-F238E27FC236}">
                <a16:creationId xmlns:a16="http://schemas.microsoft.com/office/drawing/2014/main" id="{D889C3EB-A300-46C7-8718-AC9664B88955}"/>
              </a:ext>
            </a:extLst>
          </p:cNvPr>
          <p:cNvSpPr/>
          <p:nvPr/>
        </p:nvSpPr>
        <p:spPr>
          <a:xfrm>
            <a:off x="7658293" y="533619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Obdélník: se zakulacenými rohy 204">
            <a:extLst>
              <a:ext uri="{FF2B5EF4-FFF2-40B4-BE49-F238E27FC236}">
                <a16:creationId xmlns:a16="http://schemas.microsoft.com/office/drawing/2014/main" id="{6B5F9E66-DF37-4940-9392-229B62B2C2F6}"/>
              </a:ext>
            </a:extLst>
          </p:cNvPr>
          <p:cNvSpPr/>
          <p:nvPr/>
        </p:nvSpPr>
        <p:spPr>
          <a:xfrm>
            <a:off x="7661317" y="3296706"/>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Šipka: dvojitá 209">
            <a:extLst>
              <a:ext uri="{FF2B5EF4-FFF2-40B4-BE49-F238E27FC236}">
                <a16:creationId xmlns:a16="http://schemas.microsoft.com/office/drawing/2014/main" id="{D3D54875-9E64-4E73-978F-60FFAD62FE71}"/>
              </a:ext>
            </a:extLst>
          </p:cNvPr>
          <p:cNvSpPr/>
          <p:nvPr/>
        </p:nvSpPr>
        <p:spPr>
          <a:xfrm>
            <a:off x="247715" y="2066862"/>
            <a:ext cx="3127512"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Build the microscope in layers and look into the eyepiece from above</a:t>
            </a:r>
          </a:p>
        </p:txBody>
      </p:sp>
      <p:sp>
        <p:nvSpPr>
          <p:cNvPr id="94" name="TextovéPole 93">
            <a:extLst>
              <a:ext uri="{FF2B5EF4-FFF2-40B4-BE49-F238E27FC236}">
                <a16:creationId xmlns:a16="http://schemas.microsoft.com/office/drawing/2014/main" id="{853861E8-D51F-46A4-9FA1-82AEF7FB2C0C}"/>
              </a:ext>
            </a:extLst>
          </p:cNvPr>
          <p:cNvSpPr txBox="1"/>
          <p:nvPr/>
        </p:nvSpPr>
        <p:spPr>
          <a:xfrm>
            <a:off x="1206590" y="466145"/>
            <a:ext cx="7415876" cy="646331"/>
          </a:xfrm>
          <a:prstGeom prst="rect">
            <a:avLst/>
          </a:prstGeom>
          <a:noFill/>
        </p:spPr>
        <p:txBody>
          <a:bodyPr wrap="none" rtlCol="0">
            <a:spAutoFit/>
          </a:bodyPr>
          <a:lstStyle/>
          <a:p>
            <a:r>
              <a:rPr lang="en-GB" sz="3600" dirty="0"/>
              <a:t>„Infinity“</a:t>
            </a:r>
            <a:r>
              <a:rPr lang="cs-CZ" sz="3600" dirty="0"/>
              <a:t> </a:t>
            </a:r>
            <a:r>
              <a:rPr lang="cs-CZ" sz="3600" dirty="0" err="1"/>
              <a:t>microscope</a:t>
            </a:r>
            <a:r>
              <a:rPr lang="cs-CZ" sz="3600" dirty="0"/>
              <a:t> </a:t>
            </a:r>
            <a:r>
              <a:rPr lang="en-GB" sz="3600" dirty="0"/>
              <a:t>with an eyepiece</a:t>
            </a:r>
          </a:p>
        </p:txBody>
      </p:sp>
    </p:spTree>
    <p:extLst>
      <p:ext uri="{BB962C8B-B14F-4D97-AF65-F5344CB8AC3E}">
        <p14:creationId xmlns:p14="http://schemas.microsoft.com/office/powerpoint/2010/main" val="302949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79212B6B-EFF7-4D84-BED8-B722C33A1758}"/>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3" name="Skupina 2">
            <a:extLst>
              <a:ext uri="{FF2B5EF4-FFF2-40B4-BE49-F238E27FC236}">
                <a16:creationId xmlns:a16="http://schemas.microsoft.com/office/drawing/2014/main" id="{F853430F-06A8-474D-9999-638CC38EBB5F}"/>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1D48C38C-A265-4E54-A0B8-430E34C4DE8B}"/>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6241C5DF-7F9E-4770-AE24-9EC1647E1B78}"/>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FF164A46-D417-4066-AE60-7ED9EA0E1734}"/>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BE325321-BBAF-4783-848B-B8665030A2F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799AF81B-9A08-441D-A30C-CE0599F163A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9FDEEB2D-5E35-4BE3-8937-6D47ABE1878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538E628D-C9FB-4750-81E7-3E7E77F0DCC7}"/>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D00D3440-D347-4600-A8A8-57020B54380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5D8756F-4E90-4FFC-874B-FA49D85CD2A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E9AB03D1-8207-4D29-B319-2DB26B27E98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4C924955-FCCA-4FE8-97FE-DD0DCD4834DD}"/>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CB12CD02-FC97-43B4-9E3E-B748BB50608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AD6A4A71-F8CF-45E9-8693-1A8CCDA6920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E5C18A4D-30B1-4FE0-B2D1-C4C25B5415A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72CD1870-2DF2-46C1-98AC-75FC5D1378B7}"/>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0CEDD1F5-FB74-43C3-9A22-272175090E4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05A19643-FF57-4953-AB01-F52D31C3EEA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CDC4F1D3-D449-4D5D-9DBC-47DA2D15B4E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C67F0DC1-BCCB-4A94-B866-F7E8844E1697}"/>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DE890E64-1BFE-42D2-9869-A3977D63D64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AD6FA2B8-3711-4514-91B7-05FACBC51AE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C03C3063-B90D-4154-BB3D-8AEB6C98E59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169EB185-AF98-4E7B-90F3-1288AF91ACDF}"/>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A6EFB0A8-B67E-4E35-9C8B-80659324371D}"/>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378294DD-E9F6-4EDD-AF79-73A2DABC6BC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8A1695A2-18DB-4DE8-9ED9-352E526A2F9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9D1A9355-A439-4CA6-B0A0-90C3ED7CA0D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317E263C-C515-41C3-9E82-448ED6AA004B}"/>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A060B8F8-A4A9-4585-AB78-7C7B23E3485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3C22D707-93A6-4653-A59E-0E5979E2EAB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96162D7A-1CE8-4B95-AAD2-F8402EA790C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85E91C67-425C-4000-B695-F07219ED1CBC}"/>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E7FCDD97-79B0-4C1D-A8EF-0C8A841360F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74E867C-C50F-4A0C-9BFE-71178CB0983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EC39A375-F210-494A-8DCF-2466CF821E0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285F677B-6D35-4AEA-BBD6-441A7F453F46}"/>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7694B4C7-A001-494D-A4CD-1A4E8ECAD5F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B846A057-115A-4637-AEE6-8F2F49051A7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2B2CBAC7-FEEC-48EF-A6CD-44B16958E40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BE022BAE-35D0-4307-B4DD-320FE56E5E2F}"/>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AA89AE67-FA8A-4C34-8852-C2620D7764C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834CBF90-C9E3-44B4-911C-27E009549F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5D5847CC-BF5E-454A-BE70-9CC301F04B2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D040791E-690B-40D6-A401-C21171B0E39C}"/>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FD10543A-9646-4C81-B434-4BFF7197EED3}"/>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485B86B4-56D3-419D-8366-5B10B998D568}"/>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BF5F5269-0B31-4103-B6DC-97ABDBA989E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4480D20F-1C5F-4F46-9E6F-CB0C6ED8037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556B0C8A-113D-4514-9466-473685783DB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9CD91BB7-DF63-487F-9018-8AA2968BF1E9}"/>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1E9EF769-6552-4FE1-A79A-494599EE75B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84C72427-F19F-4590-8773-4B394716B53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614D39A7-B307-4960-A5D4-CEA471AA18D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08ACABFA-071A-4341-AF49-FAB192747E35}"/>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28E310F0-A3F8-4125-B02F-E55288F8484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617B6A63-129D-4CD9-B417-4156F9D8D0D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6879138D-7AD2-4606-82B4-B675B185EE5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1EBE7E74-E68A-4284-B54B-645CD2CBE074}"/>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72E02044-3EB3-494A-BF48-5DB42FDAACF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851EAC8A-EE8F-40EC-9FE2-F42D504A40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BAB39333-2D99-4D35-BF75-1ADBFE57F19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7514C3E1-EF38-4403-8694-C054B5A8ADE1}"/>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DDDFEB03-0711-4372-AB16-CC48B25BA16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4574B812-D579-4659-A178-47BDBD3869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3256D992-1440-445B-B902-E75CCBB58F2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29180546-BA71-4C76-8FA1-77022E8DB214}"/>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AB306A92-7FB5-43B3-8E10-E1984D589480}"/>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A36B0A5A-9326-4332-AC94-DE0A4669A4B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7A420525-62F8-4A8B-9235-965A0E67B7B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81E2041B-E10C-4C93-A9E0-865E853097A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8FEFFD6F-C15B-4851-A400-6771DA34F0F6}"/>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184F5D5B-809A-482B-91D1-37A1A75190D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60355667-6B0B-4F7C-8397-8F5BAE813C0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5889D4C2-9AF9-4356-BB7B-9B5D6748A71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3AE74A0D-AC53-4753-B191-8D17ACD89D14}"/>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595BD549-F733-46EE-B2BD-5B852830CBC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0802E29F-2CA9-4401-B06B-F6D05A07E4A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A0C2EA51-36D8-4018-A585-1C7E3B3835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FD020B11-DB4C-4E96-AA58-05D716112401}"/>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A7AB4F66-7E30-4321-835E-3691F29E980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556E7980-7258-4905-99B7-9B33F613F4E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35A21DDA-C093-427D-8518-BBB25359E4F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4F80470B-10C5-465C-8D9C-DB3D8A95EF73}"/>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B67D23FD-D776-4BC1-B1A8-7820524738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8B87D9C0-3FD8-44BA-9782-DE4ACD37F07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3FAABE49-1DCC-441F-9BD2-4AD85F12F32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196E97AF-75C4-40E4-A776-E4C5D52B8E9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82EEC74C-BCE6-4DEE-9550-89CA9F88346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9" name="Obdélník 148">
            <a:extLst>
              <a:ext uri="{FF2B5EF4-FFF2-40B4-BE49-F238E27FC236}">
                <a16:creationId xmlns:a16="http://schemas.microsoft.com/office/drawing/2014/main" id="{BDB0DFE6-42C9-4CE6-9C63-1F71CEC682D0}"/>
              </a:ext>
            </a:extLst>
          </p:cNvPr>
          <p:cNvSpPr/>
          <p:nvPr/>
        </p:nvSpPr>
        <p:spPr>
          <a:xfrm>
            <a:off x="379156" y="1009092"/>
            <a:ext cx="9037512" cy="1077218"/>
          </a:xfrm>
          <a:prstGeom prst="rect">
            <a:avLst/>
          </a:prstGeom>
        </p:spPr>
        <p:txBody>
          <a:bodyPr wrap="square">
            <a:spAutoFit/>
          </a:bodyPr>
          <a:lstStyle/>
          <a:p>
            <a:r>
              <a:rPr lang="en-GB" sz="1600" dirty="0">
                <a:solidFill>
                  <a:srgbClr val="222222"/>
                </a:solidFill>
              </a:rPr>
              <a:t>Newer microscopes use so-called „infinity“ optics. In this case, the objective doesn‘t form any real intermediate image. The light rays are parallel after passing through the objective. At the end of the tube, which can be arbitrarily long, is a tube lens that forms the intermediate image, which is then again </a:t>
            </a:r>
          </a:p>
          <a:p>
            <a:r>
              <a:rPr lang="en-GB" sz="1600" dirty="0">
                <a:solidFill>
                  <a:srgbClr val="222222"/>
                </a:solidFill>
              </a:rPr>
              <a:t>further magnified by the eyepiece. </a:t>
            </a:r>
          </a:p>
        </p:txBody>
      </p:sp>
      <p:grpSp>
        <p:nvGrpSpPr>
          <p:cNvPr id="93" name="Skupina 92">
            <a:extLst>
              <a:ext uri="{FF2B5EF4-FFF2-40B4-BE49-F238E27FC236}">
                <a16:creationId xmlns:a16="http://schemas.microsoft.com/office/drawing/2014/main" id="{BED86735-D9D8-417A-9F0E-8EFED0DA55EA}"/>
              </a:ext>
            </a:extLst>
          </p:cNvPr>
          <p:cNvGrpSpPr/>
          <p:nvPr/>
        </p:nvGrpSpPr>
        <p:grpSpPr>
          <a:xfrm>
            <a:off x="1437548" y="2253011"/>
            <a:ext cx="7030903" cy="2370719"/>
            <a:chOff x="1443154" y="2179019"/>
            <a:chExt cx="7030903" cy="2370719"/>
          </a:xfrm>
        </p:grpSpPr>
        <p:cxnSp>
          <p:nvCxnSpPr>
            <p:cNvPr id="158" name="Přímá spojnice 157">
              <a:extLst>
                <a:ext uri="{FF2B5EF4-FFF2-40B4-BE49-F238E27FC236}">
                  <a16:creationId xmlns:a16="http://schemas.microsoft.com/office/drawing/2014/main" id="{514ADE3A-2641-420D-9AC4-EAFEB5DEE359}"/>
                </a:ext>
              </a:extLst>
            </p:cNvPr>
            <p:cNvCxnSpPr>
              <a:cxnSpLocks/>
            </p:cNvCxnSpPr>
            <p:nvPr/>
          </p:nvCxnSpPr>
          <p:spPr>
            <a:xfrm>
              <a:off x="2419854" y="3658110"/>
              <a:ext cx="0" cy="306108"/>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60" name="Přímá spojnice 159">
              <a:extLst>
                <a:ext uri="{FF2B5EF4-FFF2-40B4-BE49-F238E27FC236}">
                  <a16:creationId xmlns:a16="http://schemas.microsoft.com/office/drawing/2014/main" id="{BA26AA17-D5BE-4E17-BDCA-3E2B992B630D}"/>
                </a:ext>
              </a:extLst>
            </p:cNvPr>
            <p:cNvCxnSpPr>
              <a:cxnSpLocks/>
            </p:cNvCxnSpPr>
            <p:nvPr/>
          </p:nvCxnSpPr>
          <p:spPr>
            <a:xfrm>
              <a:off x="4869792" y="3671749"/>
              <a:ext cx="0" cy="306108"/>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2" name="Přímá spojnice 101">
              <a:extLst>
                <a:ext uri="{FF2B5EF4-FFF2-40B4-BE49-F238E27FC236}">
                  <a16:creationId xmlns:a16="http://schemas.microsoft.com/office/drawing/2014/main" id="{744A1F24-1F86-450A-9E42-37FA4B1854CF}"/>
                </a:ext>
              </a:extLst>
            </p:cNvPr>
            <p:cNvCxnSpPr>
              <a:cxnSpLocks/>
            </p:cNvCxnSpPr>
            <p:nvPr/>
          </p:nvCxnSpPr>
          <p:spPr>
            <a:xfrm flipH="1" flipV="1">
              <a:off x="1726150" y="3080935"/>
              <a:ext cx="5922711" cy="6058"/>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03" name="Přímá spojnice se šipkou 102">
              <a:extLst>
                <a:ext uri="{FF2B5EF4-FFF2-40B4-BE49-F238E27FC236}">
                  <a16:creationId xmlns:a16="http://schemas.microsoft.com/office/drawing/2014/main" id="{D60DAB18-845A-4420-AD86-C091D2553029}"/>
                </a:ext>
              </a:extLst>
            </p:cNvPr>
            <p:cNvCxnSpPr/>
            <p:nvPr/>
          </p:nvCxnSpPr>
          <p:spPr>
            <a:xfrm flipH="1">
              <a:off x="4879529" y="246425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Přímá spojnice se šipkou 105">
              <a:extLst>
                <a:ext uri="{FF2B5EF4-FFF2-40B4-BE49-F238E27FC236}">
                  <a16:creationId xmlns:a16="http://schemas.microsoft.com/office/drawing/2014/main" id="{9915AE58-BC83-45E7-AE8F-16443A9E69F6}"/>
                </a:ext>
              </a:extLst>
            </p:cNvPr>
            <p:cNvCxnSpPr/>
            <p:nvPr/>
          </p:nvCxnSpPr>
          <p:spPr>
            <a:xfrm>
              <a:off x="2424487" y="246425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Levá složená závorka 106">
              <a:extLst>
                <a:ext uri="{FF2B5EF4-FFF2-40B4-BE49-F238E27FC236}">
                  <a16:creationId xmlns:a16="http://schemas.microsoft.com/office/drawing/2014/main" id="{10DDFFA8-3A0A-41FD-9A4F-500D260AE21A}"/>
                </a:ext>
              </a:extLst>
            </p:cNvPr>
            <p:cNvSpPr/>
            <p:nvPr/>
          </p:nvSpPr>
          <p:spPr>
            <a:xfrm rot="16200000">
              <a:off x="2648677" y="3212058"/>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Levá složená závorka 107">
              <a:extLst>
                <a:ext uri="{FF2B5EF4-FFF2-40B4-BE49-F238E27FC236}">
                  <a16:creationId xmlns:a16="http://schemas.microsoft.com/office/drawing/2014/main" id="{767BA606-D82A-467E-AE1C-9246918D4773}"/>
                </a:ext>
              </a:extLst>
            </p:cNvPr>
            <p:cNvSpPr/>
            <p:nvPr/>
          </p:nvSpPr>
          <p:spPr>
            <a:xfrm rot="16200000">
              <a:off x="3871369" y="2642857"/>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9" name="TextovéPole 108">
              <a:extLst>
                <a:ext uri="{FF2B5EF4-FFF2-40B4-BE49-F238E27FC236}">
                  <a16:creationId xmlns:a16="http://schemas.microsoft.com/office/drawing/2014/main" id="{82195B4C-F34A-4B8C-84AA-8722E526AAB1}"/>
                </a:ext>
              </a:extLst>
            </p:cNvPr>
            <p:cNvSpPr txBox="1"/>
            <p:nvPr/>
          </p:nvSpPr>
          <p:spPr>
            <a:xfrm flipH="1">
              <a:off x="3621317" y="3731645"/>
              <a:ext cx="620554" cy="276999"/>
            </a:xfrm>
            <a:prstGeom prst="rect">
              <a:avLst/>
            </a:prstGeom>
            <a:noFill/>
          </p:spPr>
          <p:txBody>
            <a:bodyPr wrap="none" rtlCol="0">
              <a:spAutoFit/>
            </a:bodyPr>
            <a:lstStyle/>
            <a:p>
              <a:r>
                <a:rPr lang="en-GB" sz="1200" i="1"/>
                <a:t>f</a:t>
              </a:r>
              <a:r>
                <a:rPr lang="en-GB" sz="1200" i="1" baseline="-25000"/>
                <a:t>Tube lens</a:t>
              </a:r>
            </a:p>
          </p:txBody>
        </p:sp>
        <p:sp>
          <p:nvSpPr>
            <p:cNvPr id="110" name="TextovéPole 109">
              <a:extLst>
                <a:ext uri="{FF2B5EF4-FFF2-40B4-BE49-F238E27FC236}">
                  <a16:creationId xmlns:a16="http://schemas.microsoft.com/office/drawing/2014/main" id="{F056CF14-08D5-47F9-BE57-7917F86D2A75}"/>
                </a:ext>
              </a:extLst>
            </p:cNvPr>
            <p:cNvSpPr txBox="1"/>
            <p:nvPr/>
          </p:nvSpPr>
          <p:spPr>
            <a:xfrm flipH="1">
              <a:off x="2445172" y="3729824"/>
              <a:ext cx="622286" cy="276999"/>
            </a:xfrm>
            <a:prstGeom prst="rect">
              <a:avLst/>
            </a:prstGeom>
            <a:noFill/>
          </p:spPr>
          <p:txBody>
            <a:bodyPr wrap="none" rtlCol="0">
              <a:spAutoFit/>
            </a:bodyPr>
            <a:lstStyle/>
            <a:p>
              <a:r>
                <a:rPr lang="en-GB" sz="1200" i="1"/>
                <a:t>f</a:t>
              </a:r>
              <a:r>
                <a:rPr lang="en-GB" sz="1200" i="1" baseline="-25000"/>
                <a:t>Objective</a:t>
              </a:r>
            </a:p>
          </p:txBody>
        </p:sp>
        <p:sp>
          <p:nvSpPr>
            <p:cNvPr id="111" name="TextovéPole 110">
              <a:extLst>
                <a:ext uri="{FF2B5EF4-FFF2-40B4-BE49-F238E27FC236}">
                  <a16:creationId xmlns:a16="http://schemas.microsoft.com/office/drawing/2014/main" id="{31AB75D4-7F51-4D0C-A77F-AD93EBCBB47B}"/>
                </a:ext>
              </a:extLst>
            </p:cNvPr>
            <p:cNvSpPr txBox="1"/>
            <p:nvPr/>
          </p:nvSpPr>
          <p:spPr>
            <a:xfrm flipH="1">
              <a:off x="2050774" y="2183664"/>
              <a:ext cx="777905" cy="276999"/>
            </a:xfrm>
            <a:prstGeom prst="rect">
              <a:avLst/>
            </a:prstGeom>
            <a:noFill/>
          </p:spPr>
          <p:txBody>
            <a:bodyPr wrap="none" rtlCol="0">
              <a:spAutoFit/>
            </a:bodyPr>
            <a:lstStyle/>
            <a:p>
              <a:r>
                <a:rPr lang="en-GB" sz="1200"/>
                <a:t>Objective</a:t>
              </a:r>
            </a:p>
          </p:txBody>
        </p:sp>
        <p:sp>
          <p:nvSpPr>
            <p:cNvPr id="112" name="TextovéPole 111">
              <a:extLst>
                <a:ext uri="{FF2B5EF4-FFF2-40B4-BE49-F238E27FC236}">
                  <a16:creationId xmlns:a16="http://schemas.microsoft.com/office/drawing/2014/main" id="{1EF9AC91-0FDD-4A64-9C3A-6744D0A90C6D}"/>
                </a:ext>
              </a:extLst>
            </p:cNvPr>
            <p:cNvSpPr txBox="1"/>
            <p:nvPr/>
          </p:nvSpPr>
          <p:spPr>
            <a:xfrm flipH="1">
              <a:off x="7001151" y="2179019"/>
              <a:ext cx="735458" cy="276999"/>
            </a:xfrm>
            <a:prstGeom prst="rect">
              <a:avLst/>
            </a:prstGeom>
            <a:noFill/>
          </p:spPr>
          <p:txBody>
            <a:bodyPr wrap="none" rtlCol="0">
              <a:spAutoFit/>
            </a:bodyPr>
            <a:lstStyle/>
            <a:p>
              <a:r>
                <a:rPr lang="en-GB" sz="1200"/>
                <a:t>Eyepiece</a:t>
              </a:r>
            </a:p>
          </p:txBody>
        </p:sp>
        <p:cxnSp>
          <p:nvCxnSpPr>
            <p:cNvPr id="113" name="Přímá spojnice 112">
              <a:extLst>
                <a:ext uri="{FF2B5EF4-FFF2-40B4-BE49-F238E27FC236}">
                  <a16:creationId xmlns:a16="http://schemas.microsoft.com/office/drawing/2014/main" id="{EEED75D1-B483-49C4-8702-EA3031E8A177}"/>
                </a:ext>
              </a:extLst>
            </p:cNvPr>
            <p:cNvCxnSpPr>
              <a:cxnSpLocks/>
            </p:cNvCxnSpPr>
            <p:nvPr/>
          </p:nvCxnSpPr>
          <p:spPr>
            <a:xfrm flipH="1">
              <a:off x="1755178" y="2785909"/>
              <a:ext cx="669307" cy="30108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93838D7D-E985-4D0E-BC90-671257343A99}"/>
                </a:ext>
              </a:extLst>
            </p:cNvPr>
            <p:cNvCxnSpPr>
              <a:cxnSpLocks/>
            </p:cNvCxnSpPr>
            <p:nvPr/>
          </p:nvCxnSpPr>
          <p:spPr>
            <a:xfrm flipH="1">
              <a:off x="1755178" y="2952653"/>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1AA9BB76-1495-4FD4-A72D-12A58ADD2808}"/>
                </a:ext>
              </a:extLst>
            </p:cNvPr>
            <p:cNvCxnSpPr>
              <a:cxnSpLocks/>
            </p:cNvCxnSpPr>
            <p:nvPr/>
          </p:nvCxnSpPr>
          <p:spPr>
            <a:xfrm flipH="1" flipV="1">
              <a:off x="1755178" y="3086992"/>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5C4D69AB-EF69-44C9-A4E3-EE7266FBD267}"/>
                </a:ext>
              </a:extLst>
            </p:cNvPr>
            <p:cNvCxnSpPr>
              <a:cxnSpLocks/>
            </p:cNvCxnSpPr>
            <p:nvPr/>
          </p:nvCxnSpPr>
          <p:spPr>
            <a:xfrm flipH="1" flipV="1">
              <a:off x="1755178" y="3086992"/>
              <a:ext cx="676120" cy="30823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33F14BE3-FB73-4B1C-9DF9-32E44557975F}"/>
                </a:ext>
              </a:extLst>
            </p:cNvPr>
            <p:cNvCxnSpPr>
              <a:cxnSpLocks/>
            </p:cNvCxnSpPr>
            <p:nvPr/>
          </p:nvCxnSpPr>
          <p:spPr>
            <a:xfrm>
              <a:off x="2424486" y="2787251"/>
              <a:ext cx="2460432" cy="90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CEC86EE7-C005-451E-BCE7-1B11EE4D2FDA}"/>
                </a:ext>
              </a:extLst>
            </p:cNvPr>
            <p:cNvCxnSpPr>
              <a:cxnSpLocks/>
            </p:cNvCxnSpPr>
            <p:nvPr/>
          </p:nvCxnSpPr>
          <p:spPr>
            <a:xfrm>
              <a:off x="2424485" y="2956509"/>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F61F377C-F2DB-4F14-839F-E7FE7E543F36}"/>
                </a:ext>
              </a:extLst>
            </p:cNvPr>
            <p:cNvCxnSpPr>
              <a:cxnSpLocks/>
            </p:cNvCxnSpPr>
            <p:nvPr/>
          </p:nvCxnSpPr>
          <p:spPr>
            <a:xfrm>
              <a:off x="2424485" y="3248926"/>
              <a:ext cx="2460433" cy="388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393DE1DE-3040-4D9E-B0DB-DBCF7CECCA93}"/>
                </a:ext>
              </a:extLst>
            </p:cNvPr>
            <p:cNvCxnSpPr>
              <a:cxnSpLocks/>
            </p:cNvCxnSpPr>
            <p:nvPr/>
          </p:nvCxnSpPr>
          <p:spPr>
            <a:xfrm>
              <a:off x="2424485" y="3402592"/>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C19C13C1-5516-4883-A13F-F429D5ABCE7A}"/>
                </a:ext>
              </a:extLst>
            </p:cNvPr>
            <p:cNvCxnSpPr>
              <a:cxnSpLocks/>
            </p:cNvCxnSpPr>
            <p:nvPr/>
          </p:nvCxnSpPr>
          <p:spPr>
            <a:xfrm flipH="1">
              <a:off x="1755178" y="264585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109CF703-ECC1-4D21-9B5D-B48DC7CB0609}"/>
                </a:ext>
              </a:extLst>
            </p:cNvPr>
            <p:cNvCxnSpPr>
              <a:cxnSpLocks/>
            </p:cNvCxnSpPr>
            <p:nvPr/>
          </p:nvCxnSpPr>
          <p:spPr>
            <a:xfrm flipH="1">
              <a:off x="6681155" y="264585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23" name="TextovéPole 122">
              <a:extLst>
                <a:ext uri="{FF2B5EF4-FFF2-40B4-BE49-F238E27FC236}">
                  <a16:creationId xmlns:a16="http://schemas.microsoft.com/office/drawing/2014/main" id="{12110030-C553-4E38-8C25-F97B3D027682}"/>
                </a:ext>
              </a:extLst>
            </p:cNvPr>
            <p:cNvSpPr txBox="1"/>
            <p:nvPr/>
          </p:nvSpPr>
          <p:spPr>
            <a:xfrm flipH="1">
              <a:off x="5863885" y="2385604"/>
              <a:ext cx="1411540" cy="276999"/>
            </a:xfrm>
            <a:prstGeom prst="rect">
              <a:avLst/>
            </a:prstGeom>
            <a:noFill/>
          </p:spPr>
          <p:txBody>
            <a:bodyPr wrap="none" rtlCol="0">
              <a:spAutoFit/>
            </a:bodyPr>
            <a:lstStyle/>
            <a:p>
              <a:r>
                <a:rPr lang="en-GB" sz="1200"/>
                <a:t>Intermediate image</a:t>
              </a:r>
            </a:p>
          </p:txBody>
        </p:sp>
        <p:sp>
          <p:nvSpPr>
            <p:cNvPr id="124" name="TextovéPole 123">
              <a:extLst>
                <a:ext uri="{FF2B5EF4-FFF2-40B4-BE49-F238E27FC236}">
                  <a16:creationId xmlns:a16="http://schemas.microsoft.com/office/drawing/2014/main" id="{9B47B232-F855-44B6-B0FD-7724C16D6387}"/>
                </a:ext>
              </a:extLst>
            </p:cNvPr>
            <p:cNvSpPr txBox="1"/>
            <p:nvPr/>
          </p:nvSpPr>
          <p:spPr>
            <a:xfrm flipH="1">
              <a:off x="1454037" y="2385604"/>
              <a:ext cx="598241" cy="276999"/>
            </a:xfrm>
            <a:prstGeom prst="rect">
              <a:avLst/>
            </a:prstGeom>
            <a:noFill/>
          </p:spPr>
          <p:txBody>
            <a:bodyPr wrap="none" rtlCol="0">
              <a:spAutoFit/>
            </a:bodyPr>
            <a:lstStyle/>
            <a:p>
              <a:r>
                <a:rPr lang="en-GB" sz="1200"/>
                <a:t>Object</a:t>
              </a:r>
            </a:p>
          </p:txBody>
        </p:sp>
        <p:sp>
          <p:nvSpPr>
            <p:cNvPr id="125" name="Levá složená závorka 124">
              <a:extLst>
                <a:ext uri="{FF2B5EF4-FFF2-40B4-BE49-F238E27FC236}">
                  <a16:creationId xmlns:a16="http://schemas.microsoft.com/office/drawing/2014/main" id="{8CE5F1ED-56D3-4EEE-94E0-40F504A75E32}"/>
                </a:ext>
              </a:extLst>
            </p:cNvPr>
            <p:cNvSpPr/>
            <p:nvPr/>
          </p:nvSpPr>
          <p:spPr>
            <a:xfrm rot="16200000">
              <a:off x="5667567" y="2653791"/>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6" name="TextovéPole 125">
              <a:extLst>
                <a:ext uri="{FF2B5EF4-FFF2-40B4-BE49-F238E27FC236}">
                  <a16:creationId xmlns:a16="http://schemas.microsoft.com/office/drawing/2014/main" id="{4CFE2095-2164-421F-8C12-EF4125A4FC77}"/>
                </a:ext>
              </a:extLst>
            </p:cNvPr>
            <p:cNvSpPr txBox="1"/>
            <p:nvPr/>
          </p:nvSpPr>
          <p:spPr>
            <a:xfrm flipH="1">
              <a:off x="5411618" y="3737731"/>
              <a:ext cx="620554" cy="276999"/>
            </a:xfrm>
            <a:prstGeom prst="rect">
              <a:avLst/>
            </a:prstGeom>
            <a:noFill/>
          </p:spPr>
          <p:txBody>
            <a:bodyPr wrap="none" rtlCol="0">
              <a:spAutoFit/>
            </a:bodyPr>
            <a:lstStyle/>
            <a:p>
              <a:r>
                <a:rPr lang="en-GB" sz="1200" i="1"/>
                <a:t>f</a:t>
              </a:r>
              <a:r>
                <a:rPr lang="en-GB" sz="1200" i="1" baseline="-25000"/>
                <a:t>Tube lens</a:t>
              </a:r>
            </a:p>
          </p:txBody>
        </p:sp>
        <p:cxnSp>
          <p:nvCxnSpPr>
            <p:cNvPr id="127" name="Přímá spojnice se šipkou 126">
              <a:extLst>
                <a:ext uri="{FF2B5EF4-FFF2-40B4-BE49-F238E27FC236}">
                  <a16:creationId xmlns:a16="http://schemas.microsoft.com/office/drawing/2014/main" id="{CA2F1EA0-F890-4058-B597-F28FFDC2EE81}"/>
                </a:ext>
              </a:extLst>
            </p:cNvPr>
            <p:cNvCxnSpPr/>
            <p:nvPr/>
          </p:nvCxnSpPr>
          <p:spPr>
            <a:xfrm flipH="1">
              <a:off x="7327719" y="2456992"/>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Levá složená závorka 127">
              <a:extLst>
                <a:ext uri="{FF2B5EF4-FFF2-40B4-BE49-F238E27FC236}">
                  <a16:creationId xmlns:a16="http://schemas.microsoft.com/office/drawing/2014/main" id="{15DE5C99-CF56-48C4-A1E7-6C1FB186F542}"/>
                </a:ext>
              </a:extLst>
            </p:cNvPr>
            <p:cNvSpPr/>
            <p:nvPr/>
          </p:nvSpPr>
          <p:spPr>
            <a:xfrm rot="16200000">
              <a:off x="1985239" y="3212894"/>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9" name="TextovéPole 128">
              <a:extLst>
                <a:ext uri="{FF2B5EF4-FFF2-40B4-BE49-F238E27FC236}">
                  <a16:creationId xmlns:a16="http://schemas.microsoft.com/office/drawing/2014/main" id="{CB5FCFA1-F0B1-498E-847E-6D1F643B2E38}"/>
                </a:ext>
              </a:extLst>
            </p:cNvPr>
            <p:cNvSpPr txBox="1"/>
            <p:nvPr/>
          </p:nvSpPr>
          <p:spPr>
            <a:xfrm flipH="1">
              <a:off x="1782255" y="3729618"/>
              <a:ext cx="622286" cy="276999"/>
            </a:xfrm>
            <a:prstGeom prst="rect">
              <a:avLst/>
            </a:prstGeom>
            <a:noFill/>
          </p:spPr>
          <p:txBody>
            <a:bodyPr wrap="none" rtlCol="0">
              <a:spAutoFit/>
            </a:bodyPr>
            <a:lstStyle/>
            <a:p>
              <a:r>
                <a:rPr lang="en-GB" sz="1200" i="1"/>
                <a:t>f</a:t>
              </a:r>
              <a:r>
                <a:rPr lang="en-GB" sz="1200" i="1" baseline="-25000"/>
                <a:t>Objective</a:t>
              </a:r>
            </a:p>
          </p:txBody>
        </p:sp>
        <p:sp>
          <p:nvSpPr>
            <p:cNvPr id="130" name="TextovéPole 129">
              <a:extLst>
                <a:ext uri="{FF2B5EF4-FFF2-40B4-BE49-F238E27FC236}">
                  <a16:creationId xmlns:a16="http://schemas.microsoft.com/office/drawing/2014/main" id="{2619A487-FE13-4D0D-8744-3B474B9918F3}"/>
                </a:ext>
              </a:extLst>
            </p:cNvPr>
            <p:cNvSpPr txBox="1"/>
            <p:nvPr/>
          </p:nvSpPr>
          <p:spPr>
            <a:xfrm flipH="1">
              <a:off x="4447875" y="2179516"/>
              <a:ext cx="776238" cy="276999"/>
            </a:xfrm>
            <a:prstGeom prst="rect">
              <a:avLst/>
            </a:prstGeom>
            <a:noFill/>
          </p:spPr>
          <p:txBody>
            <a:bodyPr wrap="none" rtlCol="0">
              <a:spAutoFit/>
            </a:bodyPr>
            <a:lstStyle/>
            <a:p>
              <a:r>
                <a:rPr lang="en-GB" sz="1200"/>
                <a:t>Tube lens</a:t>
              </a:r>
            </a:p>
          </p:txBody>
        </p:sp>
        <p:sp>
          <p:nvSpPr>
            <p:cNvPr id="131" name="Levá složená závorka 130">
              <a:extLst>
                <a:ext uri="{FF2B5EF4-FFF2-40B4-BE49-F238E27FC236}">
                  <a16:creationId xmlns:a16="http://schemas.microsoft.com/office/drawing/2014/main" id="{F3FCC6DC-151E-456F-9325-4144EFB17725}"/>
                </a:ext>
              </a:extLst>
            </p:cNvPr>
            <p:cNvSpPr/>
            <p:nvPr/>
          </p:nvSpPr>
          <p:spPr>
            <a:xfrm rot="16200000">
              <a:off x="6897774" y="3223496"/>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2" name="Přímá spojnice 131">
              <a:extLst>
                <a:ext uri="{FF2B5EF4-FFF2-40B4-BE49-F238E27FC236}">
                  <a16:creationId xmlns:a16="http://schemas.microsoft.com/office/drawing/2014/main" id="{AE679F37-B949-4CF8-9B73-B1C97C5B5384}"/>
                </a:ext>
              </a:extLst>
            </p:cNvPr>
            <p:cNvCxnSpPr>
              <a:cxnSpLocks/>
            </p:cNvCxnSpPr>
            <p:nvPr/>
          </p:nvCxnSpPr>
          <p:spPr>
            <a:xfrm>
              <a:off x="4881076" y="2795442"/>
              <a:ext cx="2458883" cy="41750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Přímá spojnice 132">
              <a:extLst>
                <a:ext uri="{FF2B5EF4-FFF2-40B4-BE49-F238E27FC236}">
                  <a16:creationId xmlns:a16="http://schemas.microsoft.com/office/drawing/2014/main" id="{FA27E6FF-34E1-4AA0-B7BD-5A1954478C65}"/>
                </a:ext>
              </a:extLst>
            </p:cNvPr>
            <p:cNvCxnSpPr>
              <a:cxnSpLocks/>
            </p:cNvCxnSpPr>
            <p:nvPr/>
          </p:nvCxnSpPr>
          <p:spPr>
            <a:xfrm>
              <a:off x="4884917" y="2956509"/>
              <a:ext cx="2446035" cy="18669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Přímá spojnice 133">
              <a:extLst>
                <a:ext uri="{FF2B5EF4-FFF2-40B4-BE49-F238E27FC236}">
                  <a16:creationId xmlns:a16="http://schemas.microsoft.com/office/drawing/2014/main" id="{82F2C227-192D-4015-91DB-3938DE7CFBC0}"/>
                </a:ext>
              </a:extLst>
            </p:cNvPr>
            <p:cNvCxnSpPr>
              <a:cxnSpLocks/>
            </p:cNvCxnSpPr>
            <p:nvPr/>
          </p:nvCxnSpPr>
          <p:spPr>
            <a:xfrm flipV="1">
              <a:off x="4854001" y="3024940"/>
              <a:ext cx="2485958" cy="22917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Přímá spojnice 134">
              <a:extLst>
                <a:ext uri="{FF2B5EF4-FFF2-40B4-BE49-F238E27FC236}">
                  <a16:creationId xmlns:a16="http://schemas.microsoft.com/office/drawing/2014/main" id="{3E420D35-5BFA-43C4-AB27-52C08D706FC5}"/>
                </a:ext>
              </a:extLst>
            </p:cNvPr>
            <p:cNvCxnSpPr>
              <a:cxnSpLocks/>
            </p:cNvCxnSpPr>
            <p:nvPr/>
          </p:nvCxnSpPr>
          <p:spPr>
            <a:xfrm flipV="1">
              <a:off x="4859731" y="2965653"/>
              <a:ext cx="2480228" cy="44111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Přímá spojnice 135">
              <a:extLst>
                <a:ext uri="{FF2B5EF4-FFF2-40B4-BE49-F238E27FC236}">
                  <a16:creationId xmlns:a16="http://schemas.microsoft.com/office/drawing/2014/main" id="{EF3B6CF6-3443-4BB1-A031-697288C1FE96}"/>
                </a:ext>
              </a:extLst>
            </p:cNvPr>
            <p:cNvCxnSpPr>
              <a:cxnSpLocks/>
            </p:cNvCxnSpPr>
            <p:nvPr/>
          </p:nvCxnSpPr>
          <p:spPr>
            <a:xfrm flipV="1">
              <a:off x="7334345" y="2967324"/>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Přímá spojnice 136">
              <a:extLst>
                <a:ext uri="{FF2B5EF4-FFF2-40B4-BE49-F238E27FC236}">
                  <a16:creationId xmlns:a16="http://schemas.microsoft.com/office/drawing/2014/main" id="{15513347-C567-4B3D-8E79-08C597BB29EA}"/>
                </a:ext>
              </a:extLst>
            </p:cNvPr>
            <p:cNvCxnSpPr>
              <a:cxnSpLocks/>
            </p:cNvCxnSpPr>
            <p:nvPr/>
          </p:nvCxnSpPr>
          <p:spPr>
            <a:xfrm flipV="1">
              <a:off x="7329443" y="3026611"/>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Přímá spojnice 137">
              <a:extLst>
                <a:ext uri="{FF2B5EF4-FFF2-40B4-BE49-F238E27FC236}">
                  <a16:creationId xmlns:a16="http://schemas.microsoft.com/office/drawing/2014/main" id="{08DD27DB-F274-4E8A-BB9C-13164C9CC328}"/>
                </a:ext>
              </a:extLst>
            </p:cNvPr>
            <p:cNvCxnSpPr>
              <a:cxnSpLocks/>
            </p:cNvCxnSpPr>
            <p:nvPr/>
          </p:nvCxnSpPr>
          <p:spPr>
            <a:xfrm flipV="1">
              <a:off x="7324660" y="3138859"/>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Přímá spojnice 138">
              <a:extLst>
                <a:ext uri="{FF2B5EF4-FFF2-40B4-BE49-F238E27FC236}">
                  <a16:creationId xmlns:a16="http://schemas.microsoft.com/office/drawing/2014/main" id="{D5D5AB0A-8279-4C05-88B0-8840B106D15A}"/>
                </a:ext>
              </a:extLst>
            </p:cNvPr>
            <p:cNvCxnSpPr>
              <a:cxnSpLocks/>
            </p:cNvCxnSpPr>
            <p:nvPr/>
          </p:nvCxnSpPr>
          <p:spPr>
            <a:xfrm flipV="1">
              <a:off x="7324659" y="3207544"/>
              <a:ext cx="475513" cy="63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0" name="Skupina 139">
              <a:extLst>
                <a:ext uri="{FF2B5EF4-FFF2-40B4-BE49-F238E27FC236}">
                  <a16:creationId xmlns:a16="http://schemas.microsoft.com/office/drawing/2014/main" id="{A07923D1-CC6A-4D9E-A092-EE1D5FD83C61}"/>
                </a:ext>
              </a:extLst>
            </p:cNvPr>
            <p:cNvGrpSpPr/>
            <p:nvPr/>
          </p:nvGrpSpPr>
          <p:grpSpPr>
            <a:xfrm>
              <a:off x="7640765" y="2494185"/>
              <a:ext cx="720000" cy="1085196"/>
              <a:chOff x="8881807" y="1767048"/>
              <a:chExt cx="720000" cy="1085196"/>
            </a:xfrm>
          </p:grpSpPr>
          <p:sp>
            <p:nvSpPr>
              <p:cNvPr id="144" name="Částečný kruh 143">
                <a:extLst>
                  <a:ext uri="{FF2B5EF4-FFF2-40B4-BE49-F238E27FC236}">
                    <a16:creationId xmlns:a16="http://schemas.microsoft.com/office/drawing/2014/main" id="{FEB8C952-8439-49B9-80DA-FADA444D4823}"/>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5" name="Ovál 144">
                <a:extLst>
                  <a:ext uri="{FF2B5EF4-FFF2-40B4-BE49-F238E27FC236}">
                    <a16:creationId xmlns:a16="http://schemas.microsoft.com/office/drawing/2014/main" id="{470F1A0A-6909-4740-A796-58C47765535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ál 145">
                <a:extLst>
                  <a:ext uri="{FF2B5EF4-FFF2-40B4-BE49-F238E27FC236}">
                    <a16:creationId xmlns:a16="http://schemas.microsoft.com/office/drawing/2014/main" id="{A47C8755-C428-4123-BDF5-A74DF0B3C6F7}"/>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blouk 146">
                <a:extLst>
                  <a:ext uri="{FF2B5EF4-FFF2-40B4-BE49-F238E27FC236}">
                    <a16:creationId xmlns:a16="http://schemas.microsoft.com/office/drawing/2014/main" id="{B2EF63E3-F672-4CEA-B82A-F6A8803A0FE0}"/>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8" name="Oblouk 147">
                <a:extLst>
                  <a:ext uri="{FF2B5EF4-FFF2-40B4-BE49-F238E27FC236}">
                    <a16:creationId xmlns:a16="http://schemas.microsoft.com/office/drawing/2014/main" id="{7913A176-C9FE-4953-A903-ADFC577B8E9A}"/>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141" name="Grafický objekt 140" descr="List">
              <a:extLst>
                <a:ext uri="{FF2B5EF4-FFF2-40B4-BE49-F238E27FC236}">
                  <a16:creationId xmlns:a16="http://schemas.microsoft.com/office/drawing/2014/main" id="{5221F9DD-40D0-4F24-AC34-78530319BA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752" y="2982830"/>
              <a:ext cx="189735" cy="189735"/>
            </a:xfrm>
            <a:prstGeom prst="rect">
              <a:avLst/>
            </a:prstGeom>
          </p:spPr>
        </p:pic>
        <p:pic>
          <p:nvPicPr>
            <p:cNvPr id="142" name="Grafický objekt 141" descr="List">
              <a:extLst>
                <a:ext uri="{FF2B5EF4-FFF2-40B4-BE49-F238E27FC236}">
                  <a16:creationId xmlns:a16="http://schemas.microsoft.com/office/drawing/2014/main" id="{9FF80554-EE88-46F9-8353-E02CD59D2C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6467119" y="2865854"/>
              <a:ext cx="396000" cy="396000"/>
            </a:xfrm>
            <a:prstGeom prst="rect">
              <a:avLst/>
            </a:prstGeom>
          </p:spPr>
        </p:pic>
        <p:sp>
          <p:nvSpPr>
            <p:cNvPr id="143" name="TextovéPole 142">
              <a:extLst>
                <a:ext uri="{FF2B5EF4-FFF2-40B4-BE49-F238E27FC236}">
                  <a16:creationId xmlns:a16="http://schemas.microsoft.com/office/drawing/2014/main" id="{19CBBDA7-56AA-4999-9E22-0AC60362183C}"/>
                </a:ext>
              </a:extLst>
            </p:cNvPr>
            <p:cNvSpPr txBox="1"/>
            <p:nvPr/>
          </p:nvSpPr>
          <p:spPr>
            <a:xfrm flipH="1">
              <a:off x="6727743" y="3737730"/>
              <a:ext cx="593624" cy="276999"/>
            </a:xfrm>
            <a:prstGeom prst="rect">
              <a:avLst/>
            </a:prstGeom>
            <a:noFill/>
          </p:spPr>
          <p:txBody>
            <a:bodyPr wrap="none" rtlCol="0">
              <a:spAutoFit/>
            </a:bodyPr>
            <a:lstStyle/>
            <a:p>
              <a:r>
                <a:rPr lang="en-GB" sz="1200" i="1"/>
                <a:t>f</a:t>
              </a:r>
              <a:r>
                <a:rPr lang="en-GB" sz="1200" i="1" baseline="-25000"/>
                <a:t>Eyepiece</a:t>
              </a:r>
            </a:p>
          </p:txBody>
        </p:sp>
        <p:pic>
          <p:nvPicPr>
            <p:cNvPr id="101" name="Grafický objekt 100" descr="List">
              <a:extLst>
                <a:ext uri="{FF2B5EF4-FFF2-40B4-BE49-F238E27FC236}">
                  <a16:creationId xmlns:a16="http://schemas.microsoft.com/office/drawing/2014/main" id="{C1686318-AFCF-49D1-8FDA-39E3F89BCC3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7862057" y="2770085"/>
              <a:ext cx="612000" cy="612000"/>
            </a:xfrm>
            <a:prstGeom prst="rect">
              <a:avLst/>
            </a:prstGeom>
          </p:spPr>
        </p:pic>
        <p:sp>
          <p:nvSpPr>
            <p:cNvPr id="99" name="TextovéPole 98">
              <a:extLst>
                <a:ext uri="{FF2B5EF4-FFF2-40B4-BE49-F238E27FC236}">
                  <a16:creationId xmlns:a16="http://schemas.microsoft.com/office/drawing/2014/main" id="{6927092E-BDEA-4333-AEA0-41634C5547B9}"/>
                </a:ext>
              </a:extLst>
            </p:cNvPr>
            <p:cNvSpPr txBox="1"/>
            <p:nvPr/>
          </p:nvSpPr>
          <p:spPr>
            <a:xfrm flipH="1">
              <a:off x="1443154" y="4272739"/>
              <a:ext cx="3191066" cy="276999"/>
            </a:xfrm>
            <a:prstGeom prst="rect">
              <a:avLst/>
            </a:prstGeom>
            <a:noFill/>
          </p:spPr>
          <p:txBody>
            <a:bodyPr wrap="none" rtlCol="0">
              <a:spAutoFit/>
            </a:bodyPr>
            <a:lstStyle/>
            <a:p>
              <a:r>
                <a:rPr lang="en-GB" sz="1200"/>
                <a:t>„Infinite“ tube length that can be arbitrarily long</a:t>
              </a:r>
            </a:p>
          </p:txBody>
        </p:sp>
        <p:sp>
          <p:nvSpPr>
            <p:cNvPr id="150" name="Levá složená závorka 149">
              <a:extLst>
                <a:ext uri="{FF2B5EF4-FFF2-40B4-BE49-F238E27FC236}">
                  <a16:creationId xmlns:a16="http://schemas.microsoft.com/office/drawing/2014/main" id="{62419F90-37A9-4A4C-A076-5C45A0068BC4}"/>
                </a:ext>
              </a:extLst>
            </p:cNvPr>
            <p:cNvSpPr/>
            <p:nvPr/>
          </p:nvSpPr>
          <p:spPr>
            <a:xfrm rot="16200000">
              <a:off x="3544995" y="2845968"/>
              <a:ext cx="212400" cy="2448901"/>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54" name="TextovéPole 153">
            <a:extLst>
              <a:ext uri="{FF2B5EF4-FFF2-40B4-BE49-F238E27FC236}">
                <a16:creationId xmlns:a16="http://schemas.microsoft.com/office/drawing/2014/main" id="{356F2542-6A55-45DA-835F-AD0C48DC3941}"/>
              </a:ext>
            </a:extLst>
          </p:cNvPr>
          <p:cNvSpPr txBox="1"/>
          <p:nvPr/>
        </p:nvSpPr>
        <p:spPr>
          <a:xfrm>
            <a:off x="275771" y="4766256"/>
            <a:ext cx="8885602" cy="338554"/>
          </a:xfrm>
          <a:prstGeom prst="rect">
            <a:avLst/>
          </a:prstGeom>
          <a:noFill/>
        </p:spPr>
        <p:txBody>
          <a:bodyPr wrap="square" rtlCol="0">
            <a:spAutoFit/>
          </a:bodyPr>
          <a:lstStyle/>
          <a:p>
            <a:r>
              <a:rPr lang="en-GB" sz="1600" dirty="0"/>
              <a:t>The image after the eyepiece is inverted, magnified and virtual. The virtual image can be seen by the eye. </a:t>
            </a:r>
            <a:endParaRPr lang="en-GB" sz="1600" b="1" dirty="0"/>
          </a:p>
        </p:txBody>
      </p:sp>
      <p:pic>
        <p:nvPicPr>
          <p:cNvPr id="151" name="Grafik 193" descr="Präsentation mit Checkliste">
            <a:extLst>
              <a:ext uri="{FF2B5EF4-FFF2-40B4-BE49-F238E27FC236}">
                <a16:creationId xmlns:a16="http://schemas.microsoft.com/office/drawing/2014/main" id="{FC14609A-E1F8-44CE-BDEF-3E3C54F8F3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607" y="207011"/>
            <a:ext cx="680400" cy="680400"/>
          </a:xfrm>
          <a:prstGeom prst="rect">
            <a:avLst/>
          </a:prstGeom>
        </p:spPr>
      </p:pic>
      <p:sp>
        <p:nvSpPr>
          <p:cNvPr id="152" name="TextovéPole 151">
            <a:extLst>
              <a:ext uri="{FF2B5EF4-FFF2-40B4-BE49-F238E27FC236}">
                <a16:creationId xmlns:a16="http://schemas.microsoft.com/office/drawing/2014/main" id="{0DB3CE0D-8016-41EB-AD50-73FFF06B2E7C}"/>
              </a:ext>
            </a:extLst>
          </p:cNvPr>
          <p:cNvSpPr txBox="1"/>
          <p:nvPr/>
        </p:nvSpPr>
        <p:spPr>
          <a:xfrm>
            <a:off x="2451218" y="336993"/>
            <a:ext cx="4945456" cy="646331"/>
          </a:xfrm>
          <a:prstGeom prst="rect">
            <a:avLst/>
          </a:prstGeom>
          <a:noFill/>
        </p:spPr>
        <p:txBody>
          <a:bodyPr wrap="none" rtlCol="0">
            <a:spAutoFit/>
          </a:bodyPr>
          <a:lstStyle/>
          <a:p>
            <a:r>
              <a:rPr lang="en-GB" sz="3600" dirty="0"/>
              <a:t>What is the eyepiece for?</a:t>
            </a:r>
          </a:p>
        </p:txBody>
      </p:sp>
      <p:sp>
        <p:nvSpPr>
          <p:cNvPr id="153" name="TextovéPole 152">
            <a:extLst>
              <a:ext uri="{FF2B5EF4-FFF2-40B4-BE49-F238E27FC236}">
                <a16:creationId xmlns:a16="http://schemas.microsoft.com/office/drawing/2014/main" id="{E8F352ED-8C19-4455-8A9F-4C2A177BDAC0}"/>
              </a:ext>
            </a:extLst>
          </p:cNvPr>
          <p:cNvSpPr txBox="1"/>
          <p:nvPr/>
        </p:nvSpPr>
        <p:spPr>
          <a:xfrm>
            <a:off x="689539" y="5402869"/>
            <a:ext cx="8526921" cy="584775"/>
          </a:xfrm>
          <a:prstGeom prst="rect">
            <a:avLst/>
          </a:prstGeom>
          <a:noFill/>
        </p:spPr>
        <p:txBody>
          <a:bodyPr wrap="square" rtlCol="0">
            <a:spAutoFit/>
          </a:bodyPr>
          <a:lstStyle/>
          <a:p>
            <a:r>
              <a:rPr lang="en-GB" sz="1600" dirty="0"/>
              <a:t>This configuration is very useful, because other components, like filters, can be added between the objective and the tube lens without affecting the optical path. </a:t>
            </a:r>
          </a:p>
        </p:txBody>
      </p:sp>
    </p:spTree>
    <p:extLst>
      <p:ext uri="{BB962C8B-B14F-4D97-AF65-F5344CB8AC3E}">
        <p14:creationId xmlns:p14="http://schemas.microsoft.com/office/powerpoint/2010/main" val="717929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38C2387C-1DC0-4053-8BD8-95BC3FA49280}"/>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3" name="Skupina 2">
            <a:extLst>
              <a:ext uri="{FF2B5EF4-FFF2-40B4-BE49-F238E27FC236}">
                <a16:creationId xmlns:a16="http://schemas.microsoft.com/office/drawing/2014/main" id="{1BAC22C9-247E-4EA3-8EDA-296CA67523A5}"/>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91A40D55-06AC-4207-B6CC-A17A3808AFDE}"/>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AB3A9A46-8507-4546-BDB6-A58AC1961C2C}"/>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3A300344-7CCE-4D3E-A82D-BB0C7415CA0A}"/>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5C4F7558-72CA-4D4D-85F2-C75DC4465D7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1F68E2CC-30E3-4FDB-9E55-0B5870DE5CC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37D9B116-4001-46CF-B40D-7785BA85CE9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CA162CBA-AB32-4ECD-B0AC-07F329DDBC50}"/>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DB2A6298-7942-4588-A860-BC157ADD27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71DEAFB-1B83-4AA0-AF7D-C7EFED7B185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C892EB13-0023-4E85-AC32-B2531282F3B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6B1EB0F0-670C-4F31-9838-3F8D1A15FF21}"/>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4D0D9634-3E43-41D6-9FE0-1685A7EFAB1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8C71959B-3347-4E3F-B497-085C2AA655C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F74336F9-8FC1-463A-9529-131F3431B6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3A7AB21D-6732-4E9C-8855-08A09B3AD232}"/>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8EB2AE93-85CE-4705-9C62-98A99C790D6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9A8BA7A1-3AAD-435F-8BB1-7A4662F0FC6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480AB75D-86E2-4AE2-A84D-3F1E0D106C6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001C5A1B-D97F-4AEE-B0C2-9381B2F1649A}"/>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5BE79743-1335-41F7-945A-71AD777A70F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6192A8E0-8073-4C3A-A780-2F90729EE3F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28FF8F64-6675-424D-AF65-3A338250146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03540519-2020-4F3D-A8ED-22979A924C97}"/>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63C80A08-EE93-4AA7-B107-644E794E7EBA}"/>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24F527F2-07F9-4427-80D5-A9CDC3DA172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B25B5F1-015D-4854-A16D-CD0F7DA15A6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F6A127E1-A5D5-42D2-9022-4F3D44D8AE6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20F43A4F-F5FB-405F-B366-D3CC09AD47B1}"/>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AF590AEF-355D-4A30-B0BB-264560FEE70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5AAB2177-602D-4908-AA28-CF596C5CC8A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C7B69F74-4DED-47FC-8ED3-E40A2256E47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06CE6158-0F16-4197-9945-7776E02CC1A6}"/>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A3384541-DB90-45D2-BDBB-EB0F015E282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6184277C-2D3A-4B80-B1C4-69E29C78724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9AE63FD5-E27C-4A73-8BEE-87BBF6BDCD4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5240A381-0F10-4C07-80E2-7B88E09598B1}"/>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5F9A0C2A-4400-434E-B79D-04FDC0F3FE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C85BE5C1-CB35-406F-A2F5-83C789010B1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918BF3F7-F859-4E8D-B09C-CFDDA994A68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A36B5A5D-EDB8-4B57-8BB9-1CCF5952DC4B}"/>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68A5CC56-D8F4-4CAD-9391-232EDE77D2C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A208FC4B-40FB-4E47-8B6C-5ABB6B81D92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B4DDB8F1-9941-4708-861A-D446E44B0E8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3D44739E-DD05-4447-B5E9-CB80267FBCC7}"/>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80A62786-8480-4108-A58D-50EB1EC2BFF5}"/>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C2CE7794-D3F7-4771-A351-D618FBB4418F}"/>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89E52BE7-967C-4945-ACD9-28E038C8C7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BA56390C-9CB0-48F2-A268-28F55B02335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C180D136-E754-43CD-9BBD-9E2523EA5B1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03AC982D-EA63-478D-8D54-4D06A6124F0B}"/>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E632123B-F278-4128-BE97-4A870A855FB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955C232E-7D4D-4616-A0BA-7A92C7E2BC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100F07F3-B11E-4C08-BFB7-7D028191C97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512CA521-B8E9-4D2D-9CF6-CBE952ACB02D}"/>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B4AEFDF4-C6BA-4C08-978D-CAC00A6D292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C5EA9582-5F15-45D0-8BEF-698335F435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123B0C26-0EF0-46ED-A179-CCA824D05FE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F3644887-F76B-426F-95CA-449BA2F0782C}"/>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1527F539-D252-4300-B31A-624D3F90210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8FB313EB-1F31-4AA1-AF62-EBD3EE4C9C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7EDD1D76-6CE7-4288-B2B0-D6BE2053E90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00A115-1772-48B5-9155-F7FF6276F947}"/>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68537E7B-5BF8-4B52-AA7C-B0A474D149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AA464FB7-96D9-4472-B31F-4D3DE8EBFCF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76CC6BD2-C574-4D9B-81DB-79F2B07661A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D6741B47-0E3B-4DF4-AE81-5EE9474C45D4}"/>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CB2FD71F-3368-4C3D-8FB8-0C9BB685E0D9}"/>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AE8417B4-D621-48CD-B3C1-C78055798F3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14595977-C57F-4A8F-9C80-F3F75318945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F01FBB7D-4E9C-4250-9E39-A395624042E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BD10E913-EA3D-4316-BAB5-FC12EDBD7695}"/>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FCD3E7AF-E9A3-45B0-BAA3-016D29A6E9A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A5350368-E4BD-41F0-ADEC-38154F9C55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99480693-6B68-438A-8197-777FC964BF0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E1DD9904-C6CD-4DDA-920F-3CB3CAA0B43C}"/>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9A622D8B-7DC3-4284-B359-03197BF058B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C5096445-B0C6-4A39-9553-D09EBA818F3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3DB6B5D6-DFA3-43C5-A439-B38B28673A0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59AB3527-074D-4627-BF66-18D90A6947BD}"/>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3F0F1D72-1F1F-4A02-8072-EABBB7AAA8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B6DE55D1-4332-49FA-BE5F-09FF1897B7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FA357C65-F62C-4208-B7F1-706FED40C25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7F088D27-8EAC-4F61-B3C4-8AD92760447D}"/>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AB14E1AE-1BD7-4313-A74A-1A21114CF23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301F045B-241F-49A1-AE30-5741A3A2D49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C410B4F7-1FF8-49DE-A707-D387A54F5E6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B3ECB7A8-5079-446C-A42A-3C4DE79B8C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592CE9D3-F686-48D6-9946-3846FF82DA21}"/>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3" name="Grafik 193" descr="Präsentation mit Checkliste">
            <a:extLst>
              <a:ext uri="{FF2B5EF4-FFF2-40B4-BE49-F238E27FC236}">
                <a16:creationId xmlns:a16="http://schemas.microsoft.com/office/drawing/2014/main" id="{02F005E7-FCF5-4E71-8562-A4D7FA6323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94" name="Skupina 93">
            <a:extLst>
              <a:ext uri="{FF2B5EF4-FFF2-40B4-BE49-F238E27FC236}">
                <a16:creationId xmlns:a16="http://schemas.microsoft.com/office/drawing/2014/main" id="{91B3AD17-64AD-4E27-BDFC-E8C40FC98DC6}"/>
              </a:ext>
            </a:extLst>
          </p:cNvPr>
          <p:cNvGrpSpPr>
            <a:grpSpLocks noChangeAspect="1"/>
          </p:cNvGrpSpPr>
          <p:nvPr/>
        </p:nvGrpSpPr>
        <p:grpSpPr>
          <a:xfrm>
            <a:off x="494365" y="1231461"/>
            <a:ext cx="731209" cy="680400"/>
            <a:chOff x="3435680" y="2934154"/>
            <a:chExt cx="982683" cy="914400"/>
          </a:xfrm>
        </p:grpSpPr>
        <p:pic>
          <p:nvPicPr>
            <p:cNvPr id="95" name="Grafický objekt 94" descr="Tužka">
              <a:extLst>
                <a:ext uri="{FF2B5EF4-FFF2-40B4-BE49-F238E27FC236}">
                  <a16:creationId xmlns:a16="http://schemas.microsoft.com/office/drawing/2014/main" id="{18038FF6-8105-40E1-82C7-C57C3D28C3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2880" y="3128612"/>
              <a:ext cx="525483" cy="525483"/>
            </a:xfrm>
            <a:prstGeom prst="rect">
              <a:avLst/>
            </a:prstGeom>
          </p:spPr>
        </p:pic>
        <p:pic>
          <p:nvPicPr>
            <p:cNvPr id="96" name="Grafický objekt 95" descr="Papír">
              <a:extLst>
                <a:ext uri="{FF2B5EF4-FFF2-40B4-BE49-F238E27FC236}">
                  <a16:creationId xmlns:a16="http://schemas.microsoft.com/office/drawing/2014/main" id="{799807CE-CF3B-4D88-ABC1-D08CCE90DE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680" y="2934154"/>
              <a:ext cx="914400" cy="914400"/>
            </a:xfrm>
            <a:prstGeom prst="rect">
              <a:avLst/>
            </a:prstGeom>
          </p:spPr>
        </p:pic>
      </p:grpSp>
      <p:grpSp>
        <p:nvGrpSpPr>
          <p:cNvPr id="97" name="Skupina 96">
            <a:extLst>
              <a:ext uri="{FF2B5EF4-FFF2-40B4-BE49-F238E27FC236}">
                <a16:creationId xmlns:a16="http://schemas.microsoft.com/office/drawing/2014/main" id="{D4560435-05F2-4ADB-BD54-68BEDFE98D8F}"/>
              </a:ext>
            </a:extLst>
          </p:cNvPr>
          <p:cNvGrpSpPr/>
          <p:nvPr/>
        </p:nvGrpSpPr>
        <p:grpSpPr>
          <a:xfrm>
            <a:off x="6272267" y="1051770"/>
            <a:ext cx="2356351" cy="892291"/>
            <a:chOff x="268731" y="3009706"/>
            <a:chExt cx="2356351" cy="892291"/>
          </a:xfrm>
        </p:grpSpPr>
        <p:sp>
          <p:nvSpPr>
            <p:cNvPr id="98" name="TextovéPole 97">
              <a:extLst>
                <a:ext uri="{FF2B5EF4-FFF2-40B4-BE49-F238E27FC236}">
                  <a16:creationId xmlns:a16="http://schemas.microsoft.com/office/drawing/2014/main" id="{13BDCC86-35DF-4A94-ABF3-E09E6A37B585}"/>
                </a:ext>
              </a:extLst>
            </p:cNvPr>
            <p:cNvSpPr txBox="1"/>
            <p:nvPr/>
          </p:nvSpPr>
          <p:spPr>
            <a:xfrm flipH="1">
              <a:off x="645044" y="3009706"/>
              <a:ext cx="1764907" cy="338554"/>
            </a:xfrm>
            <a:prstGeom prst="rect">
              <a:avLst/>
            </a:prstGeom>
            <a:noFill/>
          </p:spPr>
          <p:txBody>
            <a:bodyPr wrap="none" rtlCol="0">
              <a:spAutoFit/>
            </a:bodyPr>
            <a:lstStyle/>
            <a:p>
              <a:r>
                <a:rPr lang="en-GB" sz="1600"/>
                <a:t>Total magnification</a:t>
              </a:r>
            </a:p>
          </p:txBody>
        </p:sp>
        <mc:AlternateContent xmlns:mc="http://schemas.openxmlformats.org/markup-compatibility/2006">
          <mc:Choice xmlns:a14="http://schemas.microsoft.com/office/drawing/2010/main" Requires="a14">
            <p:sp>
              <p:nvSpPr>
                <p:cNvPr id="99" name="TextovéPole 98">
                  <a:extLst>
                    <a:ext uri="{FF2B5EF4-FFF2-40B4-BE49-F238E27FC236}">
                      <a16:creationId xmlns:a16="http://schemas.microsoft.com/office/drawing/2014/main" id="{BE0EC409-6AF1-46E9-A60A-9B49AC882FF6}"/>
                    </a:ext>
                  </a:extLst>
                </p:cNvPr>
                <p:cNvSpPr txBox="1"/>
                <p:nvPr/>
              </p:nvSpPr>
              <p:spPr>
                <a:xfrm>
                  <a:off x="268731" y="3364414"/>
                  <a:ext cx="2356351"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𝑇𝑢𝑏𝑒</m:t>
                                </m:r>
                                <m:r>
                                  <a:rPr lang="en-GB" sz="1600" b="0" i="1" smtClean="0">
                                    <a:latin typeface="Cambria Math" panose="02040503050406030204" pitchFamily="18" charset="0"/>
                                  </a:rPr>
                                  <m:t> </m:t>
                                </m:r>
                                <m:r>
                                  <a:rPr lang="en-GB" sz="1600" b="0" i="1" smtClean="0">
                                    <a:latin typeface="Cambria Math" panose="02040503050406030204" pitchFamily="18" charset="0"/>
                                  </a:rPr>
                                  <m:t>𝑙𝑒𝑛𝑠</m:t>
                                </m:r>
                              </m:sub>
                            </m:sSub>
                          </m:num>
                          <m:den>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𝑂𝑏𝑗𝑒𝑐𝑡𝑖𝑣𝑒</m:t>
                                </m:r>
                              </m:sub>
                            </m:sSub>
                          </m:den>
                        </m:f>
                        <m:r>
                          <a:rPr lang="en-GB" sz="1600" b="0" i="0"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250 </m:t>
                            </m:r>
                            <m:r>
                              <a:rPr lang="en-GB" sz="1600" b="0" i="1" smtClean="0">
                                <a:latin typeface="Cambria Math" panose="02040503050406030204" pitchFamily="18" charset="0"/>
                              </a:rPr>
                              <m:t>𝑚𝑚</m:t>
                            </m:r>
                          </m:num>
                          <m:den>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𝐸𝑦𝑒𝑝𝑖𝑒𝑐𝑒</m:t>
                                </m:r>
                              </m:sub>
                            </m:sSub>
                          </m:den>
                        </m:f>
                      </m:oMath>
                    </m:oMathPara>
                  </a14:m>
                  <a:endParaRPr lang="en-GB" sz="1600"/>
                </a:p>
              </p:txBody>
            </p:sp>
          </mc:Choice>
          <mc:Fallback>
            <p:sp>
              <p:nvSpPr>
                <p:cNvPr id="99" name="TextovéPole 98">
                  <a:extLst>
                    <a:ext uri="{FF2B5EF4-FFF2-40B4-BE49-F238E27FC236}">
                      <a16:creationId xmlns:a16="http://schemas.microsoft.com/office/drawing/2014/main" id="{BE0EC409-6AF1-46E9-A60A-9B49AC882FF6}"/>
                    </a:ext>
                  </a:extLst>
                </p:cNvPr>
                <p:cNvSpPr txBox="1">
                  <a:spLocks noRot="1" noChangeAspect="1" noMove="1" noResize="1" noEditPoints="1" noAdjustHandles="1" noChangeArrowheads="1" noChangeShapeType="1" noTextEdit="1"/>
                </p:cNvSpPr>
                <p:nvPr/>
              </p:nvSpPr>
              <p:spPr>
                <a:xfrm>
                  <a:off x="268731" y="3364414"/>
                  <a:ext cx="2356351" cy="537583"/>
                </a:xfrm>
                <a:prstGeom prst="rect">
                  <a:avLst/>
                </a:prstGeom>
                <a:blipFill>
                  <a:blip r:embed="rId9"/>
                  <a:stretch>
                    <a:fillRect/>
                  </a:stretch>
                </a:blipFill>
              </p:spPr>
              <p:txBody>
                <a:bodyPr/>
                <a:lstStyle/>
                <a:p>
                  <a:r>
                    <a:rPr lang="en-GB">
                      <a:noFill/>
                    </a:rPr>
                    <a:t> </a:t>
                  </a:r>
                </a:p>
              </p:txBody>
            </p:sp>
          </mc:Fallback>
        </mc:AlternateContent>
      </p:grpSp>
      <p:sp>
        <p:nvSpPr>
          <p:cNvPr id="100" name="TextovéPole 99">
            <a:extLst>
              <a:ext uri="{FF2B5EF4-FFF2-40B4-BE49-F238E27FC236}">
                <a16:creationId xmlns:a16="http://schemas.microsoft.com/office/drawing/2014/main" id="{E965694C-0C1F-4741-BD6F-E781239CFA5B}"/>
              </a:ext>
            </a:extLst>
          </p:cNvPr>
          <p:cNvSpPr txBox="1"/>
          <p:nvPr/>
        </p:nvSpPr>
        <p:spPr>
          <a:xfrm>
            <a:off x="1429721" y="1428611"/>
            <a:ext cx="4600840" cy="338554"/>
          </a:xfrm>
          <a:prstGeom prst="rect">
            <a:avLst/>
          </a:prstGeom>
          <a:noFill/>
        </p:spPr>
        <p:txBody>
          <a:bodyPr wrap="square" rtlCol="0">
            <a:spAutoFit/>
          </a:bodyPr>
          <a:lstStyle/>
          <a:p>
            <a:r>
              <a:rPr lang="en-GB" sz="1600"/>
              <a:t>What is the magnification after the eyepiece?</a:t>
            </a:r>
          </a:p>
        </p:txBody>
      </p:sp>
      <p:sp>
        <p:nvSpPr>
          <p:cNvPr id="102" name="TextovéPole 101">
            <a:extLst>
              <a:ext uri="{FF2B5EF4-FFF2-40B4-BE49-F238E27FC236}">
                <a16:creationId xmlns:a16="http://schemas.microsoft.com/office/drawing/2014/main" id="{48AC5BB3-14A9-48CA-B0A4-491A9196A423}"/>
              </a:ext>
            </a:extLst>
          </p:cNvPr>
          <p:cNvSpPr txBox="1"/>
          <p:nvPr/>
        </p:nvSpPr>
        <p:spPr>
          <a:xfrm>
            <a:off x="1862471" y="443860"/>
            <a:ext cx="4945456" cy="646331"/>
          </a:xfrm>
          <a:prstGeom prst="rect">
            <a:avLst/>
          </a:prstGeom>
          <a:noFill/>
        </p:spPr>
        <p:txBody>
          <a:bodyPr wrap="none" rtlCol="0">
            <a:spAutoFit/>
          </a:bodyPr>
          <a:lstStyle/>
          <a:p>
            <a:r>
              <a:rPr lang="en-GB" sz="3600" dirty="0"/>
              <a:t>What is the eyepiece for?</a:t>
            </a:r>
          </a:p>
        </p:txBody>
      </p:sp>
      <p:grpSp>
        <p:nvGrpSpPr>
          <p:cNvPr id="109" name="Skupina 108">
            <a:extLst>
              <a:ext uri="{FF2B5EF4-FFF2-40B4-BE49-F238E27FC236}">
                <a16:creationId xmlns:a16="http://schemas.microsoft.com/office/drawing/2014/main" id="{759C2348-A5E6-48B9-B3EA-4CF8CA287C74}"/>
              </a:ext>
            </a:extLst>
          </p:cNvPr>
          <p:cNvGrpSpPr/>
          <p:nvPr/>
        </p:nvGrpSpPr>
        <p:grpSpPr>
          <a:xfrm>
            <a:off x="4864034" y="4074646"/>
            <a:ext cx="4677371" cy="986400"/>
            <a:chOff x="3733970" y="4890553"/>
            <a:chExt cx="4677371" cy="986400"/>
          </a:xfrm>
        </p:grpSpPr>
        <p:sp>
          <p:nvSpPr>
            <p:cNvPr id="110" name="Eingebuchteter Richtungspfeil 191">
              <a:extLst>
                <a:ext uri="{FF2B5EF4-FFF2-40B4-BE49-F238E27FC236}">
                  <a16:creationId xmlns:a16="http://schemas.microsoft.com/office/drawing/2014/main" id="{773A4186-AF06-41A7-BBFA-30B0583D75DE}"/>
                </a:ext>
              </a:extLst>
            </p:cNvPr>
            <p:cNvSpPr/>
            <p:nvPr/>
          </p:nvSpPr>
          <p:spPr>
            <a:xfrm>
              <a:off x="3733970" y="4890553"/>
              <a:ext cx="4364771"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An eyepiece is simply a lens that magnifies the intermediate image. It creates a virtual image that can be observed by the eye.</a:t>
              </a:r>
            </a:p>
          </p:txBody>
        </p:sp>
        <p:sp>
          <p:nvSpPr>
            <p:cNvPr id="111" name="Rechteck 192">
              <a:extLst>
                <a:ext uri="{FF2B5EF4-FFF2-40B4-BE49-F238E27FC236}">
                  <a16:creationId xmlns:a16="http://schemas.microsoft.com/office/drawing/2014/main" id="{73C5B7BB-1ACF-49B9-9C73-77ABD11EB8BF}"/>
                </a:ext>
              </a:extLst>
            </p:cNvPr>
            <p:cNvSpPr/>
            <p:nvPr/>
          </p:nvSpPr>
          <p:spPr>
            <a:xfrm>
              <a:off x="7558462" y="4890553"/>
              <a:ext cx="852879"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2" name="Skupina 111">
              <a:extLst>
                <a:ext uri="{FF2B5EF4-FFF2-40B4-BE49-F238E27FC236}">
                  <a16:creationId xmlns:a16="http://schemas.microsoft.com/office/drawing/2014/main" id="{0DB7495A-073A-4A09-95D4-85A1E2A55F7C}"/>
                </a:ext>
              </a:extLst>
            </p:cNvPr>
            <p:cNvGrpSpPr/>
            <p:nvPr/>
          </p:nvGrpSpPr>
          <p:grpSpPr>
            <a:xfrm>
              <a:off x="7653065" y="5118676"/>
              <a:ext cx="530155" cy="530155"/>
              <a:chOff x="8293216" y="5126967"/>
              <a:chExt cx="530155" cy="530155"/>
            </a:xfrm>
          </p:grpSpPr>
          <p:sp>
            <p:nvSpPr>
              <p:cNvPr id="113" name="Oval 189">
                <a:extLst>
                  <a:ext uri="{FF2B5EF4-FFF2-40B4-BE49-F238E27FC236}">
                    <a16:creationId xmlns:a16="http://schemas.microsoft.com/office/drawing/2014/main" id="{7FEFF91B-0DF7-4639-B469-68F91D313EA1}"/>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4" name="Grafik 190" descr="Ausrufezeichen">
                <a:extLst>
                  <a:ext uri="{FF2B5EF4-FFF2-40B4-BE49-F238E27FC236}">
                    <a16:creationId xmlns:a16="http://schemas.microsoft.com/office/drawing/2014/main" id="{79FF20C1-F3E5-4253-8AF6-06CE238D12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75174" y="5215130"/>
                <a:ext cx="366238" cy="366238"/>
              </a:xfrm>
              <a:prstGeom prst="rect">
                <a:avLst/>
              </a:prstGeom>
            </p:spPr>
          </p:pic>
        </p:grpSp>
      </p:grpSp>
      <p:grpSp>
        <p:nvGrpSpPr>
          <p:cNvPr id="92" name="Skupina 91">
            <a:extLst>
              <a:ext uri="{FF2B5EF4-FFF2-40B4-BE49-F238E27FC236}">
                <a16:creationId xmlns:a16="http://schemas.microsoft.com/office/drawing/2014/main" id="{85C84802-F993-42BA-91E7-C9F8D9298DD0}"/>
              </a:ext>
            </a:extLst>
          </p:cNvPr>
          <p:cNvGrpSpPr/>
          <p:nvPr/>
        </p:nvGrpSpPr>
        <p:grpSpPr>
          <a:xfrm>
            <a:off x="1468320" y="2142119"/>
            <a:ext cx="7034059" cy="1824337"/>
            <a:chOff x="1439998" y="2179597"/>
            <a:chExt cx="7034059" cy="1824337"/>
          </a:xfrm>
        </p:grpSpPr>
        <p:cxnSp>
          <p:nvCxnSpPr>
            <p:cNvPr id="118" name="Přímá spojnice 117">
              <a:extLst>
                <a:ext uri="{FF2B5EF4-FFF2-40B4-BE49-F238E27FC236}">
                  <a16:creationId xmlns:a16="http://schemas.microsoft.com/office/drawing/2014/main" id="{A5EDACD0-FFDB-4BBA-B195-D431A253CF0D}"/>
                </a:ext>
              </a:extLst>
            </p:cNvPr>
            <p:cNvCxnSpPr>
              <a:cxnSpLocks/>
            </p:cNvCxnSpPr>
            <p:nvPr/>
          </p:nvCxnSpPr>
          <p:spPr>
            <a:xfrm flipH="1" flipV="1">
              <a:off x="1726150" y="3080935"/>
              <a:ext cx="5922711" cy="6058"/>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9" name="Přímá spojnice se šipkou 118">
              <a:extLst>
                <a:ext uri="{FF2B5EF4-FFF2-40B4-BE49-F238E27FC236}">
                  <a16:creationId xmlns:a16="http://schemas.microsoft.com/office/drawing/2014/main" id="{E2A30151-CC7E-41F4-A19A-BC16728936A2}"/>
                </a:ext>
              </a:extLst>
            </p:cNvPr>
            <p:cNvCxnSpPr/>
            <p:nvPr/>
          </p:nvCxnSpPr>
          <p:spPr>
            <a:xfrm flipH="1">
              <a:off x="4879529" y="246425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Přímá spojnice se šipkou 119">
              <a:extLst>
                <a:ext uri="{FF2B5EF4-FFF2-40B4-BE49-F238E27FC236}">
                  <a16:creationId xmlns:a16="http://schemas.microsoft.com/office/drawing/2014/main" id="{A31F36A2-36A3-4DD9-B7B8-89D536D1C852}"/>
                </a:ext>
              </a:extLst>
            </p:cNvPr>
            <p:cNvCxnSpPr/>
            <p:nvPr/>
          </p:nvCxnSpPr>
          <p:spPr>
            <a:xfrm>
              <a:off x="2424487" y="246425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Levá složená závorka 120">
              <a:extLst>
                <a:ext uri="{FF2B5EF4-FFF2-40B4-BE49-F238E27FC236}">
                  <a16:creationId xmlns:a16="http://schemas.microsoft.com/office/drawing/2014/main" id="{A73DC1E5-00E9-4561-AC66-1011BC6EF550}"/>
                </a:ext>
              </a:extLst>
            </p:cNvPr>
            <p:cNvSpPr/>
            <p:nvPr/>
          </p:nvSpPr>
          <p:spPr>
            <a:xfrm rot="16200000">
              <a:off x="2648677" y="3212058"/>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2" name="Levá složená závorka 121">
              <a:extLst>
                <a:ext uri="{FF2B5EF4-FFF2-40B4-BE49-F238E27FC236}">
                  <a16:creationId xmlns:a16="http://schemas.microsoft.com/office/drawing/2014/main" id="{76DBEFCF-059D-4633-BE29-CA5683B9E110}"/>
                </a:ext>
              </a:extLst>
            </p:cNvPr>
            <p:cNvSpPr/>
            <p:nvPr/>
          </p:nvSpPr>
          <p:spPr>
            <a:xfrm rot="16200000">
              <a:off x="3871369" y="2642857"/>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3" name="TextovéPole 122">
              <a:extLst>
                <a:ext uri="{FF2B5EF4-FFF2-40B4-BE49-F238E27FC236}">
                  <a16:creationId xmlns:a16="http://schemas.microsoft.com/office/drawing/2014/main" id="{4C746731-213A-47EF-9A3F-A887B06F59BA}"/>
                </a:ext>
              </a:extLst>
            </p:cNvPr>
            <p:cNvSpPr txBox="1"/>
            <p:nvPr/>
          </p:nvSpPr>
          <p:spPr>
            <a:xfrm flipH="1">
              <a:off x="3621317" y="3724250"/>
              <a:ext cx="620554" cy="276999"/>
            </a:xfrm>
            <a:prstGeom prst="rect">
              <a:avLst/>
            </a:prstGeom>
            <a:noFill/>
          </p:spPr>
          <p:txBody>
            <a:bodyPr wrap="none" rtlCol="0">
              <a:spAutoFit/>
            </a:bodyPr>
            <a:lstStyle/>
            <a:p>
              <a:r>
                <a:rPr lang="en-GB" sz="1200" i="1"/>
                <a:t>f</a:t>
              </a:r>
              <a:r>
                <a:rPr lang="en-GB" sz="1200" i="1" baseline="-25000"/>
                <a:t>Tube lens</a:t>
              </a:r>
            </a:p>
          </p:txBody>
        </p:sp>
        <p:sp>
          <p:nvSpPr>
            <p:cNvPr id="124" name="TextovéPole 123">
              <a:extLst>
                <a:ext uri="{FF2B5EF4-FFF2-40B4-BE49-F238E27FC236}">
                  <a16:creationId xmlns:a16="http://schemas.microsoft.com/office/drawing/2014/main" id="{6341FA8B-911E-4707-B300-F8D96169DE32}"/>
                </a:ext>
              </a:extLst>
            </p:cNvPr>
            <p:cNvSpPr txBox="1"/>
            <p:nvPr/>
          </p:nvSpPr>
          <p:spPr>
            <a:xfrm flipH="1">
              <a:off x="2444286" y="3724250"/>
              <a:ext cx="622286" cy="276999"/>
            </a:xfrm>
            <a:prstGeom prst="rect">
              <a:avLst/>
            </a:prstGeom>
            <a:noFill/>
          </p:spPr>
          <p:txBody>
            <a:bodyPr wrap="none" rtlCol="0">
              <a:spAutoFit/>
            </a:bodyPr>
            <a:lstStyle/>
            <a:p>
              <a:r>
                <a:rPr lang="en-GB" sz="1200" i="1"/>
                <a:t>f</a:t>
              </a:r>
              <a:r>
                <a:rPr lang="en-GB" sz="1200" i="1" baseline="-25000"/>
                <a:t>Objective</a:t>
              </a:r>
            </a:p>
          </p:txBody>
        </p:sp>
        <p:sp>
          <p:nvSpPr>
            <p:cNvPr id="125" name="TextovéPole 124">
              <a:extLst>
                <a:ext uri="{FF2B5EF4-FFF2-40B4-BE49-F238E27FC236}">
                  <a16:creationId xmlns:a16="http://schemas.microsoft.com/office/drawing/2014/main" id="{253CA27D-0255-4F47-8055-CD5B294AA0DA}"/>
                </a:ext>
              </a:extLst>
            </p:cNvPr>
            <p:cNvSpPr txBox="1"/>
            <p:nvPr/>
          </p:nvSpPr>
          <p:spPr>
            <a:xfrm flipH="1">
              <a:off x="2083022" y="2194062"/>
              <a:ext cx="777905" cy="276999"/>
            </a:xfrm>
            <a:prstGeom prst="rect">
              <a:avLst/>
            </a:prstGeom>
            <a:noFill/>
          </p:spPr>
          <p:txBody>
            <a:bodyPr wrap="none" rtlCol="0">
              <a:spAutoFit/>
            </a:bodyPr>
            <a:lstStyle/>
            <a:p>
              <a:r>
                <a:rPr lang="en-GB" sz="1200"/>
                <a:t>Objective</a:t>
              </a:r>
            </a:p>
          </p:txBody>
        </p:sp>
        <p:sp>
          <p:nvSpPr>
            <p:cNvPr id="126" name="TextovéPole 125">
              <a:extLst>
                <a:ext uri="{FF2B5EF4-FFF2-40B4-BE49-F238E27FC236}">
                  <a16:creationId xmlns:a16="http://schemas.microsoft.com/office/drawing/2014/main" id="{785AC425-22AD-4D7B-B8F2-01947EB5E0F9}"/>
                </a:ext>
              </a:extLst>
            </p:cNvPr>
            <p:cNvSpPr txBox="1"/>
            <p:nvPr/>
          </p:nvSpPr>
          <p:spPr>
            <a:xfrm flipH="1">
              <a:off x="7023559" y="2179597"/>
              <a:ext cx="735458" cy="276999"/>
            </a:xfrm>
            <a:prstGeom prst="rect">
              <a:avLst/>
            </a:prstGeom>
            <a:noFill/>
          </p:spPr>
          <p:txBody>
            <a:bodyPr wrap="none" rtlCol="0">
              <a:spAutoFit/>
            </a:bodyPr>
            <a:lstStyle/>
            <a:p>
              <a:r>
                <a:rPr lang="en-GB" sz="1200"/>
                <a:t>Eyepiece</a:t>
              </a:r>
            </a:p>
          </p:txBody>
        </p:sp>
        <p:cxnSp>
          <p:nvCxnSpPr>
            <p:cNvPr id="127" name="Přímá spojnice 126">
              <a:extLst>
                <a:ext uri="{FF2B5EF4-FFF2-40B4-BE49-F238E27FC236}">
                  <a16:creationId xmlns:a16="http://schemas.microsoft.com/office/drawing/2014/main" id="{D22FBD37-10AC-4EF8-B4DD-5025D0C09392}"/>
                </a:ext>
              </a:extLst>
            </p:cNvPr>
            <p:cNvCxnSpPr>
              <a:cxnSpLocks/>
            </p:cNvCxnSpPr>
            <p:nvPr/>
          </p:nvCxnSpPr>
          <p:spPr>
            <a:xfrm flipH="1">
              <a:off x="1755178" y="2785909"/>
              <a:ext cx="669307" cy="30108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Přímá spojnice 127">
              <a:extLst>
                <a:ext uri="{FF2B5EF4-FFF2-40B4-BE49-F238E27FC236}">
                  <a16:creationId xmlns:a16="http://schemas.microsoft.com/office/drawing/2014/main" id="{35D3BDCC-A819-4E2C-A510-AD3F79898B88}"/>
                </a:ext>
              </a:extLst>
            </p:cNvPr>
            <p:cNvCxnSpPr>
              <a:cxnSpLocks/>
            </p:cNvCxnSpPr>
            <p:nvPr/>
          </p:nvCxnSpPr>
          <p:spPr>
            <a:xfrm flipH="1">
              <a:off x="1755178" y="2952653"/>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Přímá spojnice 128">
              <a:extLst>
                <a:ext uri="{FF2B5EF4-FFF2-40B4-BE49-F238E27FC236}">
                  <a16:creationId xmlns:a16="http://schemas.microsoft.com/office/drawing/2014/main" id="{999B058E-C469-4B70-AD2C-D18A58225BB7}"/>
                </a:ext>
              </a:extLst>
            </p:cNvPr>
            <p:cNvCxnSpPr>
              <a:cxnSpLocks/>
            </p:cNvCxnSpPr>
            <p:nvPr/>
          </p:nvCxnSpPr>
          <p:spPr>
            <a:xfrm flipH="1" flipV="1">
              <a:off x="1755178" y="3086992"/>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Přímá spojnice 129">
              <a:extLst>
                <a:ext uri="{FF2B5EF4-FFF2-40B4-BE49-F238E27FC236}">
                  <a16:creationId xmlns:a16="http://schemas.microsoft.com/office/drawing/2014/main" id="{FD543F0C-F3A1-4D5E-9164-5F8DC9D7BC1A}"/>
                </a:ext>
              </a:extLst>
            </p:cNvPr>
            <p:cNvCxnSpPr>
              <a:cxnSpLocks/>
            </p:cNvCxnSpPr>
            <p:nvPr/>
          </p:nvCxnSpPr>
          <p:spPr>
            <a:xfrm flipH="1" flipV="1">
              <a:off x="1755178" y="3086992"/>
              <a:ext cx="676120" cy="30823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7D7B7028-AE2C-4F1B-B43F-5E6E60796E68}"/>
                </a:ext>
              </a:extLst>
            </p:cNvPr>
            <p:cNvCxnSpPr>
              <a:cxnSpLocks/>
            </p:cNvCxnSpPr>
            <p:nvPr/>
          </p:nvCxnSpPr>
          <p:spPr>
            <a:xfrm>
              <a:off x="2424486" y="2787251"/>
              <a:ext cx="2460432" cy="90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4BB00B29-7BC7-4DB6-BB87-E909868C97E5}"/>
                </a:ext>
              </a:extLst>
            </p:cNvPr>
            <p:cNvCxnSpPr>
              <a:cxnSpLocks/>
            </p:cNvCxnSpPr>
            <p:nvPr/>
          </p:nvCxnSpPr>
          <p:spPr>
            <a:xfrm>
              <a:off x="2424485" y="2956509"/>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Přímá spojnice 132">
              <a:extLst>
                <a:ext uri="{FF2B5EF4-FFF2-40B4-BE49-F238E27FC236}">
                  <a16:creationId xmlns:a16="http://schemas.microsoft.com/office/drawing/2014/main" id="{E4A53351-DFF4-4778-9A30-20DCE9DB97F8}"/>
                </a:ext>
              </a:extLst>
            </p:cNvPr>
            <p:cNvCxnSpPr>
              <a:cxnSpLocks/>
            </p:cNvCxnSpPr>
            <p:nvPr/>
          </p:nvCxnSpPr>
          <p:spPr>
            <a:xfrm>
              <a:off x="2424485" y="3248926"/>
              <a:ext cx="2460433" cy="388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Přímá spojnice 133">
              <a:extLst>
                <a:ext uri="{FF2B5EF4-FFF2-40B4-BE49-F238E27FC236}">
                  <a16:creationId xmlns:a16="http://schemas.microsoft.com/office/drawing/2014/main" id="{181B9D22-9E7F-45AF-99D0-04E32E72BDBF}"/>
                </a:ext>
              </a:extLst>
            </p:cNvPr>
            <p:cNvCxnSpPr>
              <a:cxnSpLocks/>
            </p:cNvCxnSpPr>
            <p:nvPr/>
          </p:nvCxnSpPr>
          <p:spPr>
            <a:xfrm>
              <a:off x="2424485" y="3402592"/>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Přímá spojnice 134">
              <a:extLst>
                <a:ext uri="{FF2B5EF4-FFF2-40B4-BE49-F238E27FC236}">
                  <a16:creationId xmlns:a16="http://schemas.microsoft.com/office/drawing/2014/main" id="{7299DA35-D331-433B-8E5C-FE033DAF0FEC}"/>
                </a:ext>
              </a:extLst>
            </p:cNvPr>
            <p:cNvCxnSpPr>
              <a:cxnSpLocks/>
            </p:cNvCxnSpPr>
            <p:nvPr/>
          </p:nvCxnSpPr>
          <p:spPr>
            <a:xfrm flipH="1">
              <a:off x="1755178" y="264585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6" name="Přímá spojnice 135">
              <a:extLst>
                <a:ext uri="{FF2B5EF4-FFF2-40B4-BE49-F238E27FC236}">
                  <a16:creationId xmlns:a16="http://schemas.microsoft.com/office/drawing/2014/main" id="{D2B62809-E4C5-4EBA-BFEB-1E1F4B909FDC}"/>
                </a:ext>
              </a:extLst>
            </p:cNvPr>
            <p:cNvCxnSpPr>
              <a:cxnSpLocks/>
            </p:cNvCxnSpPr>
            <p:nvPr/>
          </p:nvCxnSpPr>
          <p:spPr>
            <a:xfrm flipH="1">
              <a:off x="6681155" y="264585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37" name="TextovéPole 136">
              <a:extLst>
                <a:ext uri="{FF2B5EF4-FFF2-40B4-BE49-F238E27FC236}">
                  <a16:creationId xmlns:a16="http://schemas.microsoft.com/office/drawing/2014/main" id="{859297A7-AF7F-4453-BD9E-937E1EB3DD6F}"/>
                </a:ext>
              </a:extLst>
            </p:cNvPr>
            <p:cNvSpPr txBox="1"/>
            <p:nvPr/>
          </p:nvSpPr>
          <p:spPr>
            <a:xfrm flipH="1">
              <a:off x="5832798" y="2357188"/>
              <a:ext cx="1411540" cy="276999"/>
            </a:xfrm>
            <a:prstGeom prst="rect">
              <a:avLst/>
            </a:prstGeom>
            <a:noFill/>
          </p:spPr>
          <p:txBody>
            <a:bodyPr wrap="none" rtlCol="0">
              <a:spAutoFit/>
            </a:bodyPr>
            <a:lstStyle/>
            <a:p>
              <a:r>
                <a:rPr lang="en-GB" sz="1200"/>
                <a:t>Intermediate image</a:t>
              </a:r>
            </a:p>
          </p:txBody>
        </p:sp>
        <p:sp>
          <p:nvSpPr>
            <p:cNvPr id="138" name="TextovéPole 137">
              <a:extLst>
                <a:ext uri="{FF2B5EF4-FFF2-40B4-BE49-F238E27FC236}">
                  <a16:creationId xmlns:a16="http://schemas.microsoft.com/office/drawing/2014/main" id="{E55ED20C-838F-4439-A4E6-7D5CDEF2CE81}"/>
                </a:ext>
              </a:extLst>
            </p:cNvPr>
            <p:cNvSpPr txBox="1"/>
            <p:nvPr/>
          </p:nvSpPr>
          <p:spPr>
            <a:xfrm flipH="1">
              <a:off x="1439998" y="2371554"/>
              <a:ext cx="598241" cy="276999"/>
            </a:xfrm>
            <a:prstGeom prst="rect">
              <a:avLst/>
            </a:prstGeom>
            <a:noFill/>
          </p:spPr>
          <p:txBody>
            <a:bodyPr wrap="none" rtlCol="0">
              <a:spAutoFit/>
            </a:bodyPr>
            <a:lstStyle/>
            <a:p>
              <a:r>
                <a:rPr lang="en-GB" sz="1200"/>
                <a:t>Object</a:t>
              </a:r>
            </a:p>
          </p:txBody>
        </p:sp>
        <p:sp>
          <p:nvSpPr>
            <p:cNvPr id="139" name="Levá složená závorka 138">
              <a:extLst>
                <a:ext uri="{FF2B5EF4-FFF2-40B4-BE49-F238E27FC236}">
                  <a16:creationId xmlns:a16="http://schemas.microsoft.com/office/drawing/2014/main" id="{3E0AD0FC-E962-4304-983E-359BEF640593}"/>
                </a:ext>
              </a:extLst>
            </p:cNvPr>
            <p:cNvSpPr/>
            <p:nvPr/>
          </p:nvSpPr>
          <p:spPr>
            <a:xfrm rot="16200000">
              <a:off x="5667567" y="2653791"/>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0" name="TextovéPole 139">
              <a:extLst>
                <a:ext uri="{FF2B5EF4-FFF2-40B4-BE49-F238E27FC236}">
                  <a16:creationId xmlns:a16="http://schemas.microsoft.com/office/drawing/2014/main" id="{79C40613-6164-4E8A-BCDC-DC5D311392DD}"/>
                </a:ext>
              </a:extLst>
            </p:cNvPr>
            <p:cNvSpPr txBox="1"/>
            <p:nvPr/>
          </p:nvSpPr>
          <p:spPr>
            <a:xfrm flipH="1">
              <a:off x="5417554" y="3715186"/>
              <a:ext cx="620554" cy="276999"/>
            </a:xfrm>
            <a:prstGeom prst="rect">
              <a:avLst/>
            </a:prstGeom>
            <a:noFill/>
          </p:spPr>
          <p:txBody>
            <a:bodyPr wrap="none" rtlCol="0">
              <a:spAutoFit/>
            </a:bodyPr>
            <a:lstStyle/>
            <a:p>
              <a:r>
                <a:rPr lang="en-GB" sz="1200" i="1"/>
                <a:t>f</a:t>
              </a:r>
              <a:r>
                <a:rPr lang="en-GB" sz="1200" i="1" baseline="-25000"/>
                <a:t>Tube lens</a:t>
              </a:r>
            </a:p>
          </p:txBody>
        </p:sp>
        <p:cxnSp>
          <p:nvCxnSpPr>
            <p:cNvPr id="141" name="Přímá spojnice se šipkou 140">
              <a:extLst>
                <a:ext uri="{FF2B5EF4-FFF2-40B4-BE49-F238E27FC236}">
                  <a16:creationId xmlns:a16="http://schemas.microsoft.com/office/drawing/2014/main" id="{16710985-C39A-4A7C-8381-0C47DC2F8F05}"/>
                </a:ext>
              </a:extLst>
            </p:cNvPr>
            <p:cNvCxnSpPr/>
            <p:nvPr/>
          </p:nvCxnSpPr>
          <p:spPr>
            <a:xfrm flipH="1">
              <a:off x="7327719" y="2456992"/>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Levá složená závorka 141">
              <a:extLst>
                <a:ext uri="{FF2B5EF4-FFF2-40B4-BE49-F238E27FC236}">
                  <a16:creationId xmlns:a16="http://schemas.microsoft.com/office/drawing/2014/main" id="{04F20BD2-347D-453B-A73C-607B00820422}"/>
                </a:ext>
              </a:extLst>
            </p:cNvPr>
            <p:cNvSpPr/>
            <p:nvPr/>
          </p:nvSpPr>
          <p:spPr>
            <a:xfrm rot="16200000">
              <a:off x="1985239" y="3212894"/>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3" name="TextovéPole 142">
              <a:extLst>
                <a:ext uri="{FF2B5EF4-FFF2-40B4-BE49-F238E27FC236}">
                  <a16:creationId xmlns:a16="http://schemas.microsoft.com/office/drawing/2014/main" id="{4080C579-F9DF-4433-9D2E-295AD024AF0D}"/>
                </a:ext>
              </a:extLst>
            </p:cNvPr>
            <p:cNvSpPr txBox="1"/>
            <p:nvPr/>
          </p:nvSpPr>
          <p:spPr>
            <a:xfrm flipH="1">
              <a:off x="1787201" y="3721170"/>
              <a:ext cx="622286" cy="276999"/>
            </a:xfrm>
            <a:prstGeom prst="rect">
              <a:avLst/>
            </a:prstGeom>
            <a:noFill/>
          </p:spPr>
          <p:txBody>
            <a:bodyPr wrap="none" rtlCol="0">
              <a:spAutoFit/>
            </a:bodyPr>
            <a:lstStyle/>
            <a:p>
              <a:r>
                <a:rPr lang="en-GB" sz="1200" i="1"/>
                <a:t>f</a:t>
              </a:r>
              <a:r>
                <a:rPr lang="en-GB" sz="1200" i="1" baseline="-25000"/>
                <a:t>Objective</a:t>
              </a:r>
            </a:p>
          </p:txBody>
        </p:sp>
        <p:sp>
          <p:nvSpPr>
            <p:cNvPr id="144" name="TextovéPole 143">
              <a:extLst>
                <a:ext uri="{FF2B5EF4-FFF2-40B4-BE49-F238E27FC236}">
                  <a16:creationId xmlns:a16="http://schemas.microsoft.com/office/drawing/2014/main" id="{121D0AC5-61A4-4EF6-9E57-5FC6D7DDA076}"/>
                </a:ext>
              </a:extLst>
            </p:cNvPr>
            <p:cNvSpPr txBox="1"/>
            <p:nvPr/>
          </p:nvSpPr>
          <p:spPr>
            <a:xfrm flipH="1">
              <a:off x="4443855" y="2182679"/>
              <a:ext cx="776238" cy="276999"/>
            </a:xfrm>
            <a:prstGeom prst="rect">
              <a:avLst/>
            </a:prstGeom>
            <a:noFill/>
          </p:spPr>
          <p:txBody>
            <a:bodyPr wrap="none" rtlCol="0">
              <a:spAutoFit/>
            </a:bodyPr>
            <a:lstStyle/>
            <a:p>
              <a:r>
                <a:rPr lang="en-GB" sz="1200"/>
                <a:t>Tube lens</a:t>
              </a:r>
            </a:p>
          </p:txBody>
        </p:sp>
        <p:sp>
          <p:nvSpPr>
            <p:cNvPr id="145" name="Levá složená závorka 144">
              <a:extLst>
                <a:ext uri="{FF2B5EF4-FFF2-40B4-BE49-F238E27FC236}">
                  <a16:creationId xmlns:a16="http://schemas.microsoft.com/office/drawing/2014/main" id="{D311CF0F-5ACE-4BA3-BFAB-A42A093BEAA1}"/>
                </a:ext>
              </a:extLst>
            </p:cNvPr>
            <p:cNvSpPr/>
            <p:nvPr/>
          </p:nvSpPr>
          <p:spPr>
            <a:xfrm rot="16200000">
              <a:off x="6897774" y="3223496"/>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46" name="Přímá spojnice 145">
              <a:extLst>
                <a:ext uri="{FF2B5EF4-FFF2-40B4-BE49-F238E27FC236}">
                  <a16:creationId xmlns:a16="http://schemas.microsoft.com/office/drawing/2014/main" id="{C1D4EAE1-3557-40D9-B691-316AA9B097CB}"/>
                </a:ext>
              </a:extLst>
            </p:cNvPr>
            <p:cNvCxnSpPr>
              <a:cxnSpLocks/>
            </p:cNvCxnSpPr>
            <p:nvPr/>
          </p:nvCxnSpPr>
          <p:spPr>
            <a:xfrm>
              <a:off x="4881076" y="2795442"/>
              <a:ext cx="2458883" cy="41750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7" name="Přímá spojnice 146">
              <a:extLst>
                <a:ext uri="{FF2B5EF4-FFF2-40B4-BE49-F238E27FC236}">
                  <a16:creationId xmlns:a16="http://schemas.microsoft.com/office/drawing/2014/main" id="{5383A48D-98E3-4106-833D-58A3DBF7D6FA}"/>
                </a:ext>
              </a:extLst>
            </p:cNvPr>
            <p:cNvCxnSpPr>
              <a:cxnSpLocks/>
            </p:cNvCxnSpPr>
            <p:nvPr/>
          </p:nvCxnSpPr>
          <p:spPr>
            <a:xfrm>
              <a:off x="4884917" y="2956509"/>
              <a:ext cx="2446035" cy="18669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Přímá spojnice 147">
              <a:extLst>
                <a:ext uri="{FF2B5EF4-FFF2-40B4-BE49-F238E27FC236}">
                  <a16:creationId xmlns:a16="http://schemas.microsoft.com/office/drawing/2014/main" id="{42FFE65C-89E7-444D-89AF-1E19DF9EBB2F}"/>
                </a:ext>
              </a:extLst>
            </p:cNvPr>
            <p:cNvCxnSpPr>
              <a:cxnSpLocks/>
            </p:cNvCxnSpPr>
            <p:nvPr/>
          </p:nvCxnSpPr>
          <p:spPr>
            <a:xfrm flipV="1">
              <a:off x="4854001" y="3024940"/>
              <a:ext cx="2485958" cy="22917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Přímá spojnice 148">
              <a:extLst>
                <a:ext uri="{FF2B5EF4-FFF2-40B4-BE49-F238E27FC236}">
                  <a16:creationId xmlns:a16="http://schemas.microsoft.com/office/drawing/2014/main" id="{81AA6267-A438-4AAD-BA9A-825337C4F3EC}"/>
                </a:ext>
              </a:extLst>
            </p:cNvPr>
            <p:cNvCxnSpPr>
              <a:cxnSpLocks/>
            </p:cNvCxnSpPr>
            <p:nvPr/>
          </p:nvCxnSpPr>
          <p:spPr>
            <a:xfrm flipV="1">
              <a:off x="4859731" y="2965653"/>
              <a:ext cx="2480228" cy="44111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Přímá spojnice 149">
              <a:extLst>
                <a:ext uri="{FF2B5EF4-FFF2-40B4-BE49-F238E27FC236}">
                  <a16:creationId xmlns:a16="http://schemas.microsoft.com/office/drawing/2014/main" id="{C75CEE85-525E-46B1-AD2E-1FEC5C292D25}"/>
                </a:ext>
              </a:extLst>
            </p:cNvPr>
            <p:cNvCxnSpPr>
              <a:cxnSpLocks/>
            </p:cNvCxnSpPr>
            <p:nvPr/>
          </p:nvCxnSpPr>
          <p:spPr>
            <a:xfrm flipV="1">
              <a:off x="7334345" y="2967324"/>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Přímá spojnice 150">
              <a:extLst>
                <a:ext uri="{FF2B5EF4-FFF2-40B4-BE49-F238E27FC236}">
                  <a16:creationId xmlns:a16="http://schemas.microsoft.com/office/drawing/2014/main" id="{2023131B-47E6-482C-B54A-5ADF862C95CB}"/>
                </a:ext>
              </a:extLst>
            </p:cNvPr>
            <p:cNvCxnSpPr>
              <a:cxnSpLocks/>
            </p:cNvCxnSpPr>
            <p:nvPr/>
          </p:nvCxnSpPr>
          <p:spPr>
            <a:xfrm flipV="1">
              <a:off x="7329443" y="3026611"/>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Přímá spojnice 151">
              <a:extLst>
                <a:ext uri="{FF2B5EF4-FFF2-40B4-BE49-F238E27FC236}">
                  <a16:creationId xmlns:a16="http://schemas.microsoft.com/office/drawing/2014/main" id="{1E855D27-79CD-4F28-BFB1-E49437FBBC10}"/>
                </a:ext>
              </a:extLst>
            </p:cNvPr>
            <p:cNvCxnSpPr>
              <a:cxnSpLocks/>
            </p:cNvCxnSpPr>
            <p:nvPr/>
          </p:nvCxnSpPr>
          <p:spPr>
            <a:xfrm flipV="1">
              <a:off x="7324660" y="3138859"/>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Přímá spojnice 152">
              <a:extLst>
                <a:ext uri="{FF2B5EF4-FFF2-40B4-BE49-F238E27FC236}">
                  <a16:creationId xmlns:a16="http://schemas.microsoft.com/office/drawing/2014/main" id="{ED1C4670-0704-4991-A683-D1FACCFFE9EF}"/>
                </a:ext>
              </a:extLst>
            </p:cNvPr>
            <p:cNvCxnSpPr>
              <a:cxnSpLocks/>
            </p:cNvCxnSpPr>
            <p:nvPr/>
          </p:nvCxnSpPr>
          <p:spPr>
            <a:xfrm flipV="1">
              <a:off x="7324659" y="3209571"/>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4" name="Skupina 153">
              <a:extLst>
                <a:ext uri="{FF2B5EF4-FFF2-40B4-BE49-F238E27FC236}">
                  <a16:creationId xmlns:a16="http://schemas.microsoft.com/office/drawing/2014/main" id="{A708D8FC-9AD8-4A89-82C3-936A4325CD40}"/>
                </a:ext>
              </a:extLst>
            </p:cNvPr>
            <p:cNvGrpSpPr/>
            <p:nvPr/>
          </p:nvGrpSpPr>
          <p:grpSpPr>
            <a:xfrm>
              <a:off x="7640765" y="2494185"/>
              <a:ext cx="720000" cy="1085196"/>
              <a:chOff x="8881807" y="1767048"/>
              <a:chExt cx="720000" cy="1085196"/>
            </a:xfrm>
          </p:grpSpPr>
          <p:sp>
            <p:nvSpPr>
              <p:cNvPr id="161" name="Částečný kruh 160">
                <a:extLst>
                  <a:ext uri="{FF2B5EF4-FFF2-40B4-BE49-F238E27FC236}">
                    <a16:creationId xmlns:a16="http://schemas.microsoft.com/office/drawing/2014/main" id="{901B5096-CF57-4E6F-837A-6CB09055D6CC}"/>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2" name="Ovál 161">
                <a:extLst>
                  <a:ext uri="{FF2B5EF4-FFF2-40B4-BE49-F238E27FC236}">
                    <a16:creationId xmlns:a16="http://schemas.microsoft.com/office/drawing/2014/main" id="{B6F6A298-598E-4686-9391-2182040DDF07}"/>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ál 162">
                <a:extLst>
                  <a:ext uri="{FF2B5EF4-FFF2-40B4-BE49-F238E27FC236}">
                    <a16:creationId xmlns:a16="http://schemas.microsoft.com/office/drawing/2014/main" id="{DCF09317-EBFB-44D4-BBB2-21DD5C7C952A}"/>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blouk 163">
                <a:extLst>
                  <a:ext uri="{FF2B5EF4-FFF2-40B4-BE49-F238E27FC236}">
                    <a16:creationId xmlns:a16="http://schemas.microsoft.com/office/drawing/2014/main" id="{20B8993C-0168-4BA6-BB4B-B558708F2DFF}"/>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5" name="Oblouk 164">
                <a:extLst>
                  <a:ext uri="{FF2B5EF4-FFF2-40B4-BE49-F238E27FC236}">
                    <a16:creationId xmlns:a16="http://schemas.microsoft.com/office/drawing/2014/main" id="{C33D4450-886A-490E-A973-7B9CF060300D}"/>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155" name="Grafický objekt 154" descr="List">
              <a:extLst>
                <a:ext uri="{FF2B5EF4-FFF2-40B4-BE49-F238E27FC236}">
                  <a16:creationId xmlns:a16="http://schemas.microsoft.com/office/drawing/2014/main" id="{B466646C-E25C-473F-8479-51F5F708FC6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53752" y="2982830"/>
              <a:ext cx="189735" cy="189735"/>
            </a:xfrm>
            <a:prstGeom prst="rect">
              <a:avLst/>
            </a:prstGeom>
          </p:spPr>
        </p:pic>
        <p:pic>
          <p:nvPicPr>
            <p:cNvPr id="156" name="Grafický objekt 155" descr="List">
              <a:extLst>
                <a:ext uri="{FF2B5EF4-FFF2-40B4-BE49-F238E27FC236}">
                  <a16:creationId xmlns:a16="http://schemas.microsoft.com/office/drawing/2014/main" id="{EE354B66-1C26-41BF-97A1-C1E1EE7C461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a:off x="6467119" y="2865854"/>
              <a:ext cx="396000" cy="396000"/>
            </a:xfrm>
            <a:prstGeom prst="rect">
              <a:avLst/>
            </a:prstGeom>
          </p:spPr>
        </p:pic>
        <p:sp>
          <p:nvSpPr>
            <p:cNvPr id="157" name="TextovéPole 156">
              <a:extLst>
                <a:ext uri="{FF2B5EF4-FFF2-40B4-BE49-F238E27FC236}">
                  <a16:creationId xmlns:a16="http://schemas.microsoft.com/office/drawing/2014/main" id="{ABC2AF0C-29D4-46E4-895D-F0550DCACDA1}"/>
                </a:ext>
              </a:extLst>
            </p:cNvPr>
            <p:cNvSpPr txBox="1"/>
            <p:nvPr/>
          </p:nvSpPr>
          <p:spPr>
            <a:xfrm flipH="1">
              <a:off x="6730217" y="3726935"/>
              <a:ext cx="593624" cy="276999"/>
            </a:xfrm>
            <a:prstGeom prst="rect">
              <a:avLst/>
            </a:prstGeom>
            <a:noFill/>
          </p:spPr>
          <p:txBody>
            <a:bodyPr wrap="none" rtlCol="0">
              <a:spAutoFit/>
            </a:bodyPr>
            <a:lstStyle/>
            <a:p>
              <a:r>
                <a:rPr lang="en-GB" sz="1200" i="1"/>
                <a:t>f</a:t>
              </a:r>
              <a:r>
                <a:rPr lang="en-GB" sz="1200" i="1" baseline="-25000"/>
                <a:t>Eyepiece</a:t>
              </a:r>
            </a:p>
          </p:txBody>
        </p:sp>
        <p:pic>
          <p:nvPicPr>
            <p:cNvPr id="158" name="Grafický objekt 157" descr="List">
              <a:extLst>
                <a:ext uri="{FF2B5EF4-FFF2-40B4-BE49-F238E27FC236}">
                  <a16:creationId xmlns:a16="http://schemas.microsoft.com/office/drawing/2014/main" id="{C5FA5DB3-0457-43E7-992E-CE09956AEEB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a:off x="7862057" y="2794361"/>
              <a:ext cx="612000" cy="612000"/>
            </a:xfrm>
            <a:prstGeom prst="rect">
              <a:avLst/>
            </a:prstGeom>
          </p:spPr>
        </p:pic>
      </p:grpSp>
      <p:grpSp>
        <p:nvGrpSpPr>
          <p:cNvPr id="169" name="Skupina 168">
            <a:extLst>
              <a:ext uri="{FF2B5EF4-FFF2-40B4-BE49-F238E27FC236}">
                <a16:creationId xmlns:a16="http://schemas.microsoft.com/office/drawing/2014/main" id="{D792255D-221F-4070-82E1-577E04754556}"/>
              </a:ext>
            </a:extLst>
          </p:cNvPr>
          <p:cNvGrpSpPr/>
          <p:nvPr/>
        </p:nvGrpSpPr>
        <p:grpSpPr>
          <a:xfrm>
            <a:off x="2602285" y="5167355"/>
            <a:ext cx="6307735" cy="1446639"/>
            <a:chOff x="2386827" y="4890552"/>
            <a:chExt cx="6307735" cy="1446639"/>
          </a:xfrm>
        </p:grpSpPr>
        <p:sp>
          <p:nvSpPr>
            <p:cNvPr id="170" name="Eingebuchteter Richtungspfeil 191">
              <a:extLst>
                <a:ext uri="{FF2B5EF4-FFF2-40B4-BE49-F238E27FC236}">
                  <a16:creationId xmlns:a16="http://schemas.microsoft.com/office/drawing/2014/main" id="{883D81CE-71FF-46F4-829F-036DE2539CDE}"/>
                </a:ext>
              </a:extLst>
            </p:cNvPr>
            <p:cNvSpPr/>
            <p:nvPr/>
          </p:nvSpPr>
          <p:spPr>
            <a:xfrm>
              <a:off x="2386827" y="4890553"/>
              <a:ext cx="6027190" cy="1446638"/>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Mirrors are good not only for looking at your reflection but also for  reflecting incoming light and </a:t>
              </a:r>
              <a:r>
                <a:rPr lang="en-GB" sz="1600" dirty="0" err="1">
                  <a:solidFill>
                    <a:schemeClr val="bg1"/>
                  </a:solidFill>
                </a:rPr>
                <a:t>chnaging</a:t>
              </a:r>
              <a:r>
                <a:rPr lang="en-GB" sz="1600" dirty="0">
                  <a:solidFill>
                    <a:schemeClr val="bg1"/>
                  </a:solidFill>
                </a:rPr>
                <a:t> the direction of the rays. This way you can bend the optical axis to have a more compact microscope. It has no effect on the magnification, but it inverts the image along one axis. </a:t>
              </a:r>
            </a:p>
          </p:txBody>
        </p:sp>
        <p:sp>
          <p:nvSpPr>
            <p:cNvPr id="171" name="Rechteck 192">
              <a:extLst>
                <a:ext uri="{FF2B5EF4-FFF2-40B4-BE49-F238E27FC236}">
                  <a16:creationId xmlns:a16="http://schemas.microsoft.com/office/drawing/2014/main" id="{C4B7CABF-25C9-4C78-AD8F-40D0F6975CF3}"/>
                </a:ext>
              </a:extLst>
            </p:cNvPr>
            <p:cNvSpPr/>
            <p:nvPr/>
          </p:nvSpPr>
          <p:spPr>
            <a:xfrm>
              <a:off x="7708162" y="4890552"/>
              <a:ext cx="986400" cy="1446637"/>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2" name="Skupina 171">
              <a:extLst>
                <a:ext uri="{FF2B5EF4-FFF2-40B4-BE49-F238E27FC236}">
                  <a16:creationId xmlns:a16="http://schemas.microsoft.com/office/drawing/2014/main" id="{BB2CBDE8-E4D6-4D50-A42B-42EF1879C5F9}"/>
                </a:ext>
              </a:extLst>
            </p:cNvPr>
            <p:cNvGrpSpPr/>
            <p:nvPr/>
          </p:nvGrpSpPr>
          <p:grpSpPr>
            <a:xfrm>
              <a:off x="7936285" y="5352596"/>
              <a:ext cx="530155" cy="530155"/>
              <a:chOff x="8576436" y="5360887"/>
              <a:chExt cx="530155" cy="530155"/>
            </a:xfrm>
          </p:grpSpPr>
          <p:sp>
            <p:nvSpPr>
              <p:cNvPr id="173" name="Oval 189">
                <a:extLst>
                  <a:ext uri="{FF2B5EF4-FFF2-40B4-BE49-F238E27FC236}">
                    <a16:creationId xmlns:a16="http://schemas.microsoft.com/office/drawing/2014/main" id="{5B17E1A6-4D81-41DA-A95D-C4775F0B7754}"/>
                  </a:ext>
                </a:extLst>
              </p:cNvPr>
              <p:cNvSpPr>
                <a:spLocks noChangeAspect="1"/>
              </p:cNvSpPr>
              <p:nvPr/>
            </p:nvSpPr>
            <p:spPr>
              <a:xfrm>
                <a:off x="8576436" y="536088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4" name="Grafik 190" descr="Ausrufezeichen">
                <a:extLst>
                  <a:ext uri="{FF2B5EF4-FFF2-40B4-BE49-F238E27FC236}">
                    <a16:creationId xmlns:a16="http://schemas.microsoft.com/office/drawing/2014/main" id="{4ED73FF2-A83D-4EEC-AC0E-AB07E9C974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58394" y="5449050"/>
                <a:ext cx="366238" cy="366238"/>
              </a:xfrm>
              <a:prstGeom prst="rect">
                <a:avLst/>
              </a:prstGeom>
            </p:spPr>
          </p:pic>
        </p:grpSp>
      </p:grpSp>
      <p:grpSp>
        <p:nvGrpSpPr>
          <p:cNvPr id="200" name="Skupina 199">
            <a:extLst>
              <a:ext uri="{FF2B5EF4-FFF2-40B4-BE49-F238E27FC236}">
                <a16:creationId xmlns:a16="http://schemas.microsoft.com/office/drawing/2014/main" id="{59F459C0-DE10-4E22-9E81-E0CCA5473DD4}"/>
              </a:ext>
            </a:extLst>
          </p:cNvPr>
          <p:cNvGrpSpPr/>
          <p:nvPr/>
        </p:nvGrpSpPr>
        <p:grpSpPr>
          <a:xfrm>
            <a:off x="599037" y="4635470"/>
            <a:ext cx="2037940" cy="1128516"/>
            <a:chOff x="683506" y="4645043"/>
            <a:chExt cx="2037940" cy="1128516"/>
          </a:xfrm>
        </p:grpSpPr>
        <p:cxnSp>
          <p:nvCxnSpPr>
            <p:cNvPr id="194" name="Přímá spojnice 193">
              <a:extLst>
                <a:ext uri="{FF2B5EF4-FFF2-40B4-BE49-F238E27FC236}">
                  <a16:creationId xmlns:a16="http://schemas.microsoft.com/office/drawing/2014/main" id="{4BC8CEB0-B869-4834-A2F2-52170ECD83D2}"/>
                </a:ext>
              </a:extLst>
            </p:cNvPr>
            <p:cNvCxnSpPr>
              <a:cxnSpLocks/>
            </p:cNvCxnSpPr>
            <p:nvPr/>
          </p:nvCxnSpPr>
          <p:spPr>
            <a:xfrm flipH="1">
              <a:off x="788042" y="5476240"/>
              <a:ext cx="857415"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97" name="Přímá spojnice 196">
              <a:extLst>
                <a:ext uri="{FF2B5EF4-FFF2-40B4-BE49-F238E27FC236}">
                  <a16:creationId xmlns:a16="http://schemas.microsoft.com/office/drawing/2014/main" id="{D22584AA-FB4E-4E69-9B73-2DBBE89516D9}"/>
                </a:ext>
              </a:extLst>
            </p:cNvPr>
            <p:cNvCxnSpPr>
              <a:cxnSpLocks/>
            </p:cNvCxnSpPr>
            <p:nvPr/>
          </p:nvCxnSpPr>
          <p:spPr>
            <a:xfrm flipV="1">
              <a:off x="1651393" y="4645043"/>
              <a:ext cx="8712" cy="820215"/>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sp>
          <p:nvSpPr>
            <p:cNvPr id="175" name="Obdélník: se zakulacenými rohy 174">
              <a:extLst>
                <a:ext uri="{FF2B5EF4-FFF2-40B4-BE49-F238E27FC236}">
                  <a16:creationId xmlns:a16="http://schemas.microsoft.com/office/drawing/2014/main" id="{B54AB852-BD3A-45B7-8A4B-8869D0C8ACB3}"/>
                </a:ext>
              </a:extLst>
            </p:cNvPr>
            <p:cNvSpPr/>
            <p:nvPr/>
          </p:nvSpPr>
          <p:spPr>
            <a:xfrm rot="19008999">
              <a:off x="683506" y="5474805"/>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Obdélník: se zakulacenými rohy 175">
              <a:extLst>
                <a:ext uri="{FF2B5EF4-FFF2-40B4-BE49-F238E27FC236}">
                  <a16:creationId xmlns:a16="http://schemas.microsoft.com/office/drawing/2014/main" id="{F55186A6-6F56-4CC6-AB5D-6D81C418F3E1}"/>
                </a:ext>
              </a:extLst>
            </p:cNvPr>
            <p:cNvSpPr/>
            <p:nvPr/>
          </p:nvSpPr>
          <p:spPr>
            <a:xfrm rot="19008999">
              <a:off x="1119575" y="5448709"/>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7" name="Přímá spojnice 176">
              <a:extLst>
                <a:ext uri="{FF2B5EF4-FFF2-40B4-BE49-F238E27FC236}">
                  <a16:creationId xmlns:a16="http://schemas.microsoft.com/office/drawing/2014/main" id="{DEADAAAB-A585-406E-B5BA-1455A79C13BA}"/>
                </a:ext>
              </a:extLst>
            </p:cNvPr>
            <p:cNvCxnSpPr>
              <a:cxnSpLocks/>
            </p:cNvCxnSpPr>
            <p:nvPr/>
          </p:nvCxnSpPr>
          <p:spPr>
            <a:xfrm>
              <a:off x="788042" y="5651272"/>
              <a:ext cx="65711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Přímá spojnice 177">
              <a:extLst>
                <a:ext uri="{FF2B5EF4-FFF2-40B4-BE49-F238E27FC236}">
                  <a16:creationId xmlns:a16="http://schemas.microsoft.com/office/drawing/2014/main" id="{7A569AF8-F41F-47F9-97AD-1EDD4513E11B}"/>
                </a:ext>
              </a:extLst>
            </p:cNvPr>
            <p:cNvCxnSpPr>
              <a:cxnSpLocks/>
            </p:cNvCxnSpPr>
            <p:nvPr/>
          </p:nvCxnSpPr>
          <p:spPr>
            <a:xfrm>
              <a:off x="788042" y="5270955"/>
              <a:ext cx="1075475" cy="804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Přímá spojnice 178">
              <a:extLst>
                <a:ext uri="{FF2B5EF4-FFF2-40B4-BE49-F238E27FC236}">
                  <a16:creationId xmlns:a16="http://schemas.microsoft.com/office/drawing/2014/main" id="{3F5974B9-73EB-4E59-A10E-CB164FE619DF}"/>
                </a:ext>
              </a:extLst>
            </p:cNvPr>
            <p:cNvCxnSpPr>
              <a:cxnSpLocks/>
            </p:cNvCxnSpPr>
            <p:nvPr/>
          </p:nvCxnSpPr>
          <p:spPr>
            <a:xfrm flipH="1">
              <a:off x="1438302" y="4645043"/>
              <a:ext cx="12581" cy="10242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Přímá spojnice 180">
              <a:extLst>
                <a:ext uri="{FF2B5EF4-FFF2-40B4-BE49-F238E27FC236}">
                  <a16:creationId xmlns:a16="http://schemas.microsoft.com/office/drawing/2014/main" id="{1ACABFAB-AF6D-40E5-9BEB-48841DC84195}"/>
                </a:ext>
              </a:extLst>
            </p:cNvPr>
            <p:cNvCxnSpPr>
              <a:cxnSpLocks/>
            </p:cNvCxnSpPr>
            <p:nvPr/>
          </p:nvCxnSpPr>
          <p:spPr>
            <a:xfrm>
              <a:off x="1863517" y="4645043"/>
              <a:ext cx="1" cy="64036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1" name="TextovéPole 190">
              <a:extLst>
                <a:ext uri="{FF2B5EF4-FFF2-40B4-BE49-F238E27FC236}">
                  <a16:creationId xmlns:a16="http://schemas.microsoft.com/office/drawing/2014/main" id="{06A3C4BA-770D-4277-AF10-C068AEFA98EC}"/>
                </a:ext>
              </a:extLst>
            </p:cNvPr>
            <p:cNvSpPr txBox="1"/>
            <p:nvPr/>
          </p:nvSpPr>
          <p:spPr>
            <a:xfrm>
              <a:off x="814071" y="5127228"/>
              <a:ext cx="452368" cy="646331"/>
            </a:xfrm>
            <a:prstGeom prst="rect">
              <a:avLst/>
            </a:prstGeom>
            <a:noFill/>
          </p:spPr>
          <p:txBody>
            <a:bodyPr wrap="none" rtlCol="0">
              <a:spAutoFit/>
            </a:bodyPr>
            <a:lstStyle/>
            <a:p>
              <a:r>
                <a:rPr lang="en-GB" sz="3600">
                  <a:solidFill>
                    <a:srgbClr val="00A07A"/>
                  </a:solidFill>
                </a:rPr>
                <a:t>A</a:t>
              </a:r>
            </a:p>
          </p:txBody>
        </p:sp>
        <p:sp>
          <p:nvSpPr>
            <p:cNvPr id="192" name="TextovéPole 191">
              <a:extLst>
                <a:ext uri="{FF2B5EF4-FFF2-40B4-BE49-F238E27FC236}">
                  <a16:creationId xmlns:a16="http://schemas.microsoft.com/office/drawing/2014/main" id="{1DB471E4-A6EF-4766-9F61-A9A367CB8095}"/>
                </a:ext>
              </a:extLst>
            </p:cNvPr>
            <p:cNvSpPr txBox="1"/>
            <p:nvPr/>
          </p:nvSpPr>
          <p:spPr>
            <a:xfrm rot="5400000">
              <a:off x="1442464" y="4617196"/>
              <a:ext cx="452368" cy="646331"/>
            </a:xfrm>
            <a:prstGeom prst="rect">
              <a:avLst/>
            </a:prstGeom>
            <a:noFill/>
          </p:spPr>
          <p:txBody>
            <a:bodyPr wrap="none" rtlCol="0">
              <a:spAutoFit/>
            </a:bodyPr>
            <a:lstStyle/>
            <a:p>
              <a:r>
                <a:rPr lang="en-GB" sz="3600">
                  <a:solidFill>
                    <a:srgbClr val="00A07A"/>
                  </a:solidFill>
                </a:rPr>
                <a:t>A</a:t>
              </a:r>
            </a:p>
          </p:txBody>
        </p:sp>
      </p:grpSp>
    </p:spTree>
    <p:extLst>
      <p:ext uri="{BB962C8B-B14F-4D97-AF65-F5344CB8AC3E}">
        <p14:creationId xmlns:p14="http://schemas.microsoft.com/office/powerpoint/2010/main" val="729286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ovnoramenný trojúhelník 208">
            <a:extLst>
              <a:ext uri="{FF2B5EF4-FFF2-40B4-BE49-F238E27FC236}">
                <a16:creationId xmlns:a16="http://schemas.microsoft.com/office/drawing/2014/main" id="{86EB6840-E71C-4381-9E2F-136430503B9E}"/>
              </a:ext>
            </a:extLst>
          </p:cNvPr>
          <p:cNvSpPr/>
          <p:nvPr/>
        </p:nvSpPr>
        <p:spPr>
          <a:xfrm rot="16200000" flipV="1">
            <a:off x="5969815" y="1742175"/>
            <a:ext cx="298348" cy="5060269"/>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4" name="TextovéPole 93">
            <a:extLst>
              <a:ext uri="{FF2B5EF4-FFF2-40B4-BE49-F238E27FC236}">
                <a16:creationId xmlns:a16="http://schemas.microsoft.com/office/drawing/2014/main" id="{17E0AF7C-125C-42F1-AE0C-122B6967AF98}"/>
              </a:ext>
            </a:extLst>
          </p:cNvPr>
          <p:cNvSpPr txBox="1"/>
          <p:nvPr/>
        </p:nvSpPr>
        <p:spPr>
          <a:xfrm>
            <a:off x="1420746" y="430236"/>
            <a:ext cx="6971973" cy="646331"/>
          </a:xfrm>
          <a:prstGeom prst="rect">
            <a:avLst/>
          </a:prstGeom>
          <a:noFill/>
        </p:spPr>
        <p:txBody>
          <a:bodyPr wrap="none" rtlCol="0">
            <a:spAutoFit/>
          </a:bodyPr>
          <a:lstStyle/>
          <a:p>
            <a:r>
              <a:rPr lang="en-GB" sz="3600" dirty="0"/>
              <a:t>Light microscope with „finite optics“</a:t>
            </a:r>
          </a:p>
        </p:txBody>
      </p:sp>
      <p:sp>
        <p:nvSpPr>
          <p:cNvPr id="208" name="TextovéPole 207">
            <a:extLst>
              <a:ext uri="{FF2B5EF4-FFF2-40B4-BE49-F238E27FC236}">
                <a16:creationId xmlns:a16="http://schemas.microsoft.com/office/drawing/2014/main" id="{AC61EB30-2B1A-4724-921E-7123A35F4112}"/>
              </a:ext>
            </a:extLst>
          </p:cNvPr>
          <p:cNvSpPr txBox="1"/>
          <p:nvPr/>
        </p:nvSpPr>
        <p:spPr>
          <a:xfrm>
            <a:off x="650370" y="1259473"/>
            <a:ext cx="6397950" cy="338554"/>
          </a:xfrm>
          <a:prstGeom prst="rect">
            <a:avLst/>
          </a:prstGeom>
          <a:noFill/>
        </p:spPr>
        <p:txBody>
          <a:bodyPr wrap="square" rtlCol="0">
            <a:spAutoFit/>
          </a:bodyPr>
          <a:lstStyle/>
          <a:p>
            <a:r>
              <a:rPr lang="en-GB" sz="1600" dirty="0"/>
              <a:t>Place the cube as shown in the scheme and look into the eyepiece</a:t>
            </a:r>
          </a:p>
        </p:txBody>
      </p:sp>
      <p:sp>
        <p:nvSpPr>
          <p:cNvPr id="182" name="Šipka: dvojitá 181">
            <a:extLst>
              <a:ext uri="{FF2B5EF4-FFF2-40B4-BE49-F238E27FC236}">
                <a16:creationId xmlns:a16="http://schemas.microsoft.com/office/drawing/2014/main" id="{90564716-24FE-450A-9311-E71FB341546F}"/>
              </a:ext>
            </a:extLst>
          </p:cNvPr>
          <p:cNvSpPr/>
          <p:nvPr/>
        </p:nvSpPr>
        <p:spPr>
          <a:xfrm>
            <a:off x="4491577" y="5404882"/>
            <a:ext cx="5032434"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You can focus the microscope by rotating the little wheel of the objective cube. For moving over longer range, shift the objective in the rail in its insert. </a:t>
            </a:r>
          </a:p>
        </p:txBody>
      </p:sp>
      <p:grpSp>
        <p:nvGrpSpPr>
          <p:cNvPr id="183" name="Skupina 182">
            <a:extLst>
              <a:ext uri="{FF2B5EF4-FFF2-40B4-BE49-F238E27FC236}">
                <a16:creationId xmlns:a16="http://schemas.microsoft.com/office/drawing/2014/main" id="{703F0053-2A72-4D0B-8762-FFE320FAD328}"/>
              </a:ext>
            </a:extLst>
          </p:cNvPr>
          <p:cNvGrpSpPr/>
          <p:nvPr/>
        </p:nvGrpSpPr>
        <p:grpSpPr>
          <a:xfrm>
            <a:off x="468729" y="5393105"/>
            <a:ext cx="4321028" cy="986400"/>
            <a:chOff x="630009" y="4863136"/>
            <a:chExt cx="4321028" cy="986400"/>
          </a:xfrm>
        </p:grpSpPr>
        <p:sp>
          <p:nvSpPr>
            <p:cNvPr id="184" name="Richtungspfeil 184">
              <a:extLst>
                <a:ext uri="{FF2B5EF4-FFF2-40B4-BE49-F238E27FC236}">
                  <a16:creationId xmlns:a16="http://schemas.microsoft.com/office/drawing/2014/main" id="{A8F1542E-1CBB-4747-9718-75498F3BFDBA}"/>
                </a:ext>
              </a:extLst>
            </p:cNvPr>
            <p:cNvSpPr/>
            <p:nvPr/>
          </p:nvSpPr>
          <p:spPr>
            <a:xfrm>
              <a:off x="1616408" y="4863136"/>
              <a:ext cx="3334629"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Do you see the image just as in the previous experiment? Can you find the intermediate image with a piece of paper? </a:t>
              </a:r>
            </a:p>
          </p:txBody>
        </p:sp>
        <p:sp>
          <p:nvSpPr>
            <p:cNvPr id="185" name="Rechteck 185">
              <a:extLst>
                <a:ext uri="{FF2B5EF4-FFF2-40B4-BE49-F238E27FC236}">
                  <a16:creationId xmlns:a16="http://schemas.microsoft.com/office/drawing/2014/main" id="{F7AFCA5F-9EA4-4239-9FD2-BCDDD800F8DD}"/>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86" name="Grafik 186" descr="Marke Fragezeichen">
              <a:extLst>
                <a:ext uri="{FF2B5EF4-FFF2-40B4-BE49-F238E27FC236}">
                  <a16:creationId xmlns:a16="http://schemas.microsoft.com/office/drawing/2014/main" id="{E70F8D64-6664-4AA6-BD06-3F1CF72949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87" name="TextovéPole 186">
            <a:extLst>
              <a:ext uri="{FF2B5EF4-FFF2-40B4-BE49-F238E27FC236}">
                <a16:creationId xmlns:a16="http://schemas.microsoft.com/office/drawing/2014/main" id="{EF545058-CA5B-4FCB-9A72-E8665C727018}"/>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88" name="TextovéPole 187">
            <a:extLst>
              <a:ext uri="{FF2B5EF4-FFF2-40B4-BE49-F238E27FC236}">
                <a16:creationId xmlns:a16="http://schemas.microsoft.com/office/drawing/2014/main" id="{ACCCB918-0497-404D-A056-A2E0D4C01A2D}"/>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89" name="TextovéPole 188">
            <a:extLst>
              <a:ext uri="{FF2B5EF4-FFF2-40B4-BE49-F238E27FC236}">
                <a16:creationId xmlns:a16="http://schemas.microsoft.com/office/drawing/2014/main" id="{E9809F5F-ABDF-4632-A4B0-DE8585041A89}"/>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90" name="TextovéPole 189">
            <a:extLst>
              <a:ext uri="{FF2B5EF4-FFF2-40B4-BE49-F238E27FC236}">
                <a16:creationId xmlns:a16="http://schemas.microsoft.com/office/drawing/2014/main" id="{AFD3422B-890D-4766-9FA4-486C950EE6ED}"/>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91" name="TextovéPole 190">
            <a:extLst>
              <a:ext uri="{FF2B5EF4-FFF2-40B4-BE49-F238E27FC236}">
                <a16:creationId xmlns:a16="http://schemas.microsoft.com/office/drawing/2014/main" id="{A72CD67C-27D0-42DA-B3B2-32C942B5B770}"/>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92" name="TextovéPole 191">
            <a:extLst>
              <a:ext uri="{FF2B5EF4-FFF2-40B4-BE49-F238E27FC236}">
                <a16:creationId xmlns:a16="http://schemas.microsoft.com/office/drawing/2014/main" id="{A6624A1C-4279-49D0-8877-9F1A362D209B}"/>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93" name="TextovéPole 192">
            <a:extLst>
              <a:ext uri="{FF2B5EF4-FFF2-40B4-BE49-F238E27FC236}">
                <a16:creationId xmlns:a16="http://schemas.microsoft.com/office/drawing/2014/main" id="{2A8A8A58-D732-4DE6-92B5-9252BEE44FF8}"/>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94" name="TextovéPole 193">
            <a:extLst>
              <a:ext uri="{FF2B5EF4-FFF2-40B4-BE49-F238E27FC236}">
                <a16:creationId xmlns:a16="http://schemas.microsoft.com/office/drawing/2014/main" id="{4A5D5179-403D-40DD-8229-0639FF59B620}"/>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grpSp>
        <p:nvGrpSpPr>
          <p:cNvPr id="93" name="Skupina 92">
            <a:extLst>
              <a:ext uri="{FF2B5EF4-FFF2-40B4-BE49-F238E27FC236}">
                <a16:creationId xmlns:a16="http://schemas.microsoft.com/office/drawing/2014/main" id="{657AA432-B421-432A-B5D9-2D2E85A937BE}"/>
              </a:ext>
            </a:extLst>
          </p:cNvPr>
          <p:cNvGrpSpPr/>
          <p:nvPr/>
        </p:nvGrpSpPr>
        <p:grpSpPr>
          <a:xfrm>
            <a:off x="380194" y="378012"/>
            <a:ext cx="9131788" cy="5012852"/>
            <a:chOff x="380194" y="378012"/>
            <a:chExt cx="9131788" cy="5012852"/>
          </a:xfrm>
        </p:grpSpPr>
        <p:sp>
          <p:nvSpPr>
            <p:cNvPr id="167" name="Obdélník 166">
              <a:extLst>
                <a:ext uri="{FF2B5EF4-FFF2-40B4-BE49-F238E27FC236}">
                  <a16:creationId xmlns:a16="http://schemas.microsoft.com/office/drawing/2014/main" id="{45F82670-1480-4C15-94F0-FD98425AC5AB}"/>
                </a:ext>
              </a:extLst>
            </p:cNvPr>
            <p:cNvSpPr/>
            <p:nvPr/>
          </p:nvSpPr>
          <p:spPr>
            <a:xfrm>
              <a:off x="8321812" y="1412506"/>
              <a:ext cx="257683" cy="85216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Rovnoramenný trojúhelník 217">
              <a:extLst>
                <a:ext uri="{FF2B5EF4-FFF2-40B4-BE49-F238E27FC236}">
                  <a16:creationId xmlns:a16="http://schemas.microsoft.com/office/drawing/2014/main" id="{9DD218B7-2CD4-47C3-AD17-2B66905E15AD}"/>
                </a:ext>
              </a:extLst>
            </p:cNvPr>
            <p:cNvSpPr/>
            <p:nvPr/>
          </p:nvSpPr>
          <p:spPr>
            <a:xfrm flipV="1">
              <a:off x="8342337" y="2496007"/>
              <a:ext cx="224632" cy="1935864"/>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Rovnoramenný trojúhelník 209">
              <a:extLst>
                <a:ext uri="{FF2B5EF4-FFF2-40B4-BE49-F238E27FC236}">
                  <a16:creationId xmlns:a16="http://schemas.microsoft.com/office/drawing/2014/main" id="{B44261BE-99BC-4995-8957-8C446BAB9EE5}"/>
                </a:ext>
              </a:extLst>
            </p:cNvPr>
            <p:cNvSpPr/>
            <p:nvPr/>
          </p:nvSpPr>
          <p:spPr>
            <a:xfrm rot="16200000">
              <a:off x="2010634" y="3945791"/>
              <a:ext cx="377900" cy="691383"/>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7" name="Přímá spojnice 146">
              <a:extLst>
                <a:ext uri="{FF2B5EF4-FFF2-40B4-BE49-F238E27FC236}">
                  <a16:creationId xmlns:a16="http://schemas.microsoft.com/office/drawing/2014/main" id="{9B35E10F-4329-4DAB-BBFD-31239B2885C3}"/>
                </a:ext>
              </a:extLst>
            </p:cNvPr>
            <p:cNvCxnSpPr>
              <a:cxnSpLocks/>
            </p:cNvCxnSpPr>
            <p:nvPr/>
          </p:nvCxnSpPr>
          <p:spPr>
            <a:xfrm flipV="1">
              <a:off x="8053797" y="3927763"/>
              <a:ext cx="657171" cy="612723"/>
            </a:xfrm>
            <a:prstGeom prst="line">
              <a:avLst/>
            </a:prstGeom>
            <a:ln w="28575">
              <a:solidFill>
                <a:srgbClr val="00A07A"/>
              </a:solidFill>
              <a:prstDash val="dash"/>
            </a:ln>
          </p:spPr>
          <p:style>
            <a:lnRef idx="1">
              <a:schemeClr val="accent1"/>
            </a:lnRef>
            <a:fillRef idx="0">
              <a:schemeClr val="accent1"/>
            </a:fillRef>
            <a:effectRef idx="0">
              <a:schemeClr val="accent1"/>
            </a:effectRef>
            <a:fontRef idx="minor">
              <a:schemeClr val="tx1"/>
            </a:fontRef>
          </p:style>
        </p:cxnSp>
        <p:sp>
          <p:nvSpPr>
            <p:cNvPr id="148" name="TextovéPole 147">
              <a:extLst>
                <a:ext uri="{FF2B5EF4-FFF2-40B4-BE49-F238E27FC236}">
                  <a16:creationId xmlns:a16="http://schemas.microsoft.com/office/drawing/2014/main" id="{6FCFA793-A5B9-4CB0-8758-9494EE99693D}"/>
                </a:ext>
              </a:extLst>
            </p:cNvPr>
            <p:cNvSpPr txBox="1"/>
            <p:nvPr/>
          </p:nvSpPr>
          <p:spPr>
            <a:xfrm>
              <a:off x="7644943" y="3492758"/>
              <a:ext cx="1474877" cy="584775"/>
            </a:xfrm>
            <a:prstGeom prst="rect">
              <a:avLst/>
            </a:prstGeom>
            <a:noFill/>
          </p:spPr>
          <p:txBody>
            <a:bodyPr wrap="square" rtlCol="0">
              <a:spAutoFit/>
            </a:bodyPr>
            <a:lstStyle/>
            <a:p>
              <a:r>
                <a:rPr lang="en-GB" sz="1600">
                  <a:solidFill>
                    <a:srgbClr val="00A07A"/>
                  </a:solidFill>
                </a:rPr>
                <a:t>Intermediate image</a:t>
              </a:r>
            </a:p>
          </p:txBody>
        </p:sp>
        <p:sp>
          <p:nvSpPr>
            <p:cNvPr id="153" name="Obdélník: se zakulacenými rohy 152">
              <a:extLst>
                <a:ext uri="{FF2B5EF4-FFF2-40B4-BE49-F238E27FC236}">
                  <a16:creationId xmlns:a16="http://schemas.microsoft.com/office/drawing/2014/main" id="{02A5F82E-8B6B-465D-9256-40D4E59C1E2D}"/>
                </a:ext>
              </a:extLst>
            </p:cNvPr>
            <p:cNvSpPr/>
            <p:nvPr/>
          </p:nvSpPr>
          <p:spPr>
            <a:xfrm rot="16200000">
              <a:off x="7593012" y="339701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4" name="Skupina 153">
              <a:extLst>
                <a:ext uri="{FF2B5EF4-FFF2-40B4-BE49-F238E27FC236}">
                  <a16:creationId xmlns:a16="http://schemas.microsoft.com/office/drawing/2014/main" id="{6A2715E1-2CD7-4E69-966B-E03AB8015764}"/>
                </a:ext>
              </a:extLst>
            </p:cNvPr>
            <p:cNvGrpSpPr/>
            <p:nvPr/>
          </p:nvGrpSpPr>
          <p:grpSpPr>
            <a:xfrm rot="16200000">
              <a:off x="8434729" y="3278047"/>
              <a:ext cx="116566" cy="2037940"/>
              <a:chOff x="2162055" y="4388639"/>
              <a:chExt cx="116566" cy="2037940"/>
            </a:xfrm>
          </p:grpSpPr>
          <p:sp>
            <p:nvSpPr>
              <p:cNvPr id="156" name="Obdélník: se zakulacenými rohy 155">
                <a:extLst>
                  <a:ext uri="{FF2B5EF4-FFF2-40B4-BE49-F238E27FC236}">
                    <a16:creationId xmlns:a16="http://schemas.microsoft.com/office/drawing/2014/main" id="{E20A1579-6642-40D6-91B6-8B630C12AB6C}"/>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bdélník: se zakulacenými rohy 156">
                <a:extLst>
                  <a:ext uri="{FF2B5EF4-FFF2-40B4-BE49-F238E27FC236}">
                    <a16:creationId xmlns:a16="http://schemas.microsoft.com/office/drawing/2014/main" id="{AA741552-F119-4569-8D87-82E327947461}"/>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5" name="TextovéPole 154">
              <a:extLst>
                <a:ext uri="{FF2B5EF4-FFF2-40B4-BE49-F238E27FC236}">
                  <a16:creationId xmlns:a16="http://schemas.microsoft.com/office/drawing/2014/main" id="{2EE150FA-192E-455D-85B6-63EFEBFE2E32}"/>
                </a:ext>
              </a:extLst>
            </p:cNvPr>
            <p:cNvSpPr txBox="1"/>
            <p:nvPr/>
          </p:nvSpPr>
          <p:spPr>
            <a:xfrm>
              <a:off x="8118335" y="4861619"/>
              <a:ext cx="727956" cy="338554"/>
            </a:xfrm>
            <a:prstGeom prst="rect">
              <a:avLst/>
            </a:prstGeom>
            <a:noFill/>
          </p:spPr>
          <p:txBody>
            <a:bodyPr wrap="none" rtlCol="0">
              <a:spAutoFit/>
            </a:bodyPr>
            <a:lstStyle/>
            <a:p>
              <a:r>
                <a:rPr lang="en-GB" sz="1600"/>
                <a:t>Mirror</a:t>
              </a:r>
            </a:p>
          </p:txBody>
        </p:sp>
        <p:sp>
          <p:nvSpPr>
            <p:cNvPr id="145" name="Obdélník: se zakulacenými rohy 144">
              <a:extLst>
                <a:ext uri="{FF2B5EF4-FFF2-40B4-BE49-F238E27FC236}">
                  <a16:creationId xmlns:a16="http://schemas.microsoft.com/office/drawing/2014/main" id="{B621A18D-792E-4283-B064-CAA469A927ED}"/>
                </a:ext>
              </a:extLst>
            </p:cNvPr>
            <p:cNvSpPr/>
            <p:nvPr/>
          </p:nvSpPr>
          <p:spPr>
            <a:xfrm>
              <a:off x="5789217" y="3407744"/>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TextovéPole 194">
              <a:extLst>
                <a:ext uri="{FF2B5EF4-FFF2-40B4-BE49-F238E27FC236}">
                  <a16:creationId xmlns:a16="http://schemas.microsoft.com/office/drawing/2014/main" id="{8F7E60EA-ED01-4287-97DF-42DA28E4CE97}"/>
                </a:ext>
              </a:extLst>
            </p:cNvPr>
            <p:cNvSpPr txBox="1"/>
            <p:nvPr/>
          </p:nvSpPr>
          <p:spPr>
            <a:xfrm>
              <a:off x="6376566" y="4871089"/>
              <a:ext cx="844205" cy="338554"/>
            </a:xfrm>
            <a:prstGeom prst="rect">
              <a:avLst/>
            </a:prstGeom>
            <a:noFill/>
          </p:spPr>
          <p:txBody>
            <a:bodyPr wrap="none" rtlCol="0">
              <a:spAutoFit/>
            </a:bodyPr>
            <a:lstStyle/>
            <a:p>
              <a:r>
                <a:rPr lang="en-GB" sz="1600"/>
                <a:t>(empty)</a:t>
              </a:r>
            </a:p>
          </p:txBody>
        </p:sp>
        <p:sp>
          <p:nvSpPr>
            <p:cNvPr id="220" name="Obdélník: se zakulacenými rohy 219">
              <a:extLst>
                <a:ext uri="{FF2B5EF4-FFF2-40B4-BE49-F238E27FC236}">
                  <a16:creationId xmlns:a16="http://schemas.microsoft.com/office/drawing/2014/main" id="{286BF1DF-35E3-473E-B5D8-C70879F872B9}"/>
                </a:ext>
              </a:extLst>
            </p:cNvPr>
            <p:cNvSpPr/>
            <p:nvPr/>
          </p:nvSpPr>
          <p:spPr>
            <a:xfrm>
              <a:off x="3987652" y="3402176"/>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TextovéPole 195">
              <a:extLst>
                <a:ext uri="{FF2B5EF4-FFF2-40B4-BE49-F238E27FC236}">
                  <a16:creationId xmlns:a16="http://schemas.microsoft.com/office/drawing/2014/main" id="{6D3688F9-5ED8-4B42-ABF5-790230DB1B02}"/>
                </a:ext>
              </a:extLst>
            </p:cNvPr>
            <p:cNvSpPr txBox="1"/>
            <p:nvPr/>
          </p:nvSpPr>
          <p:spPr>
            <a:xfrm>
              <a:off x="4569784" y="4863623"/>
              <a:ext cx="844205" cy="338554"/>
            </a:xfrm>
            <a:prstGeom prst="rect">
              <a:avLst/>
            </a:prstGeom>
            <a:noFill/>
          </p:spPr>
          <p:txBody>
            <a:bodyPr wrap="none" rtlCol="0">
              <a:spAutoFit/>
            </a:bodyPr>
            <a:lstStyle/>
            <a:p>
              <a:r>
                <a:rPr lang="en-GB" sz="1600"/>
                <a:t>(empty)</a:t>
              </a:r>
            </a:p>
          </p:txBody>
        </p:sp>
        <p:grpSp>
          <p:nvGrpSpPr>
            <p:cNvPr id="4" name="Skupina 3">
              <a:extLst>
                <a:ext uri="{FF2B5EF4-FFF2-40B4-BE49-F238E27FC236}">
                  <a16:creationId xmlns:a16="http://schemas.microsoft.com/office/drawing/2014/main" id="{28253253-D40B-495A-BF01-0F5FC88CCF93}"/>
                </a:ext>
              </a:extLst>
            </p:cNvPr>
            <p:cNvGrpSpPr/>
            <p:nvPr/>
          </p:nvGrpSpPr>
          <p:grpSpPr>
            <a:xfrm>
              <a:off x="2184794" y="2347097"/>
              <a:ext cx="1800000" cy="2849920"/>
              <a:chOff x="2233530" y="2024407"/>
              <a:chExt cx="1800000" cy="2849920"/>
            </a:xfrm>
          </p:grpSpPr>
          <p:sp>
            <p:nvSpPr>
              <p:cNvPr id="108" name="Šipka: obousměrná svislá 107">
                <a:extLst>
                  <a:ext uri="{FF2B5EF4-FFF2-40B4-BE49-F238E27FC236}">
                    <a16:creationId xmlns:a16="http://schemas.microsoft.com/office/drawing/2014/main" id="{98B3F9A2-B3DE-4197-9A0D-8D525042D19D}"/>
                  </a:ext>
                </a:extLst>
              </p:cNvPr>
              <p:cNvSpPr/>
              <p:nvPr/>
            </p:nvSpPr>
            <p:spPr>
              <a:xfrm rot="16200000">
                <a:off x="3205572" y="4262606"/>
                <a:ext cx="91098" cy="659934"/>
              </a:xfrm>
              <a:prstGeom prst="upDown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1" name="Skupina 110">
                <a:extLst>
                  <a:ext uri="{FF2B5EF4-FFF2-40B4-BE49-F238E27FC236}">
                    <a16:creationId xmlns:a16="http://schemas.microsoft.com/office/drawing/2014/main" id="{F63509E8-B100-4A42-8066-D1BAF24A476E}"/>
                  </a:ext>
                </a:extLst>
              </p:cNvPr>
              <p:cNvGrpSpPr/>
              <p:nvPr/>
            </p:nvGrpSpPr>
            <p:grpSpPr>
              <a:xfrm rot="21026071">
                <a:off x="2300917" y="2024407"/>
                <a:ext cx="907518" cy="993378"/>
                <a:chOff x="4083093" y="1263677"/>
                <a:chExt cx="1167540" cy="993378"/>
              </a:xfrm>
            </p:grpSpPr>
            <p:sp>
              <p:nvSpPr>
                <p:cNvPr id="112" name="Šipka: kruhová 111">
                  <a:extLst>
                    <a:ext uri="{FF2B5EF4-FFF2-40B4-BE49-F238E27FC236}">
                      <a16:creationId xmlns:a16="http://schemas.microsoft.com/office/drawing/2014/main" id="{F991AAE2-5B10-4972-B31D-6C7865DEC817}"/>
                    </a:ext>
                  </a:extLst>
                </p:cNvPr>
                <p:cNvSpPr/>
                <p:nvPr/>
              </p:nvSpPr>
              <p:spPr>
                <a:xfrm>
                  <a:off x="4102502" y="1263677"/>
                  <a:ext cx="1148131"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3" name="Šipka: kruhová 112">
                  <a:extLst>
                    <a:ext uri="{FF2B5EF4-FFF2-40B4-BE49-F238E27FC236}">
                      <a16:creationId xmlns:a16="http://schemas.microsoft.com/office/drawing/2014/main" id="{A9D020C4-1504-44BB-8CB5-56BF58A00170}"/>
                    </a:ext>
                  </a:extLst>
                </p:cNvPr>
                <p:cNvSpPr/>
                <p:nvPr/>
              </p:nvSpPr>
              <p:spPr>
                <a:xfrm rot="20756262" flipH="1">
                  <a:off x="4083093" y="1268028"/>
                  <a:ext cx="1148131"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28" name="Obdélník: se zakulacenými rohy 227">
                <a:extLst>
                  <a:ext uri="{FF2B5EF4-FFF2-40B4-BE49-F238E27FC236}">
                    <a16:creationId xmlns:a16="http://schemas.microsoft.com/office/drawing/2014/main" id="{E7DA9E78-9B7D-4C99-8576-A732243D3DFD}"/>
                  </a:ext>
                </a:extLst>
              </p:cNvPr>
              <p:cNvSpPr/>
              <p:nvPr/>
            </p:nvSpPr>
            <p:spPr>
              <a:xfrm rot="16200000">
                <a:off x="2233530" y="307432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Obdélník: s odříznutými horními rohy 228">
                <a:extLst>
                  <a:ext uri="{FF2B5EF4-FFF2-40B4-BE49-F238E27FC236}">
                    <a16:creationId xmlns:a16="http://schemas.microsoft.com/office/drawing/2014/main" id="{1764F62D-9A36-4C29-959E-829ABA168676}"/>
                  </a:ext>
                </a:extLst>
              </p:cNvPr>
              <p:cNvSpPr/>
              <p:nvPr/>
            </p:nvSpPr>
            <p:spPr>
              <a:xfrm rot="16200000">
                <a:off x="2661475" y="3457845"/>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Částečný kruh 229">
                <a:extLst>
                  <a:ext uri="{FF2B5EF4-FFF2-40B4-BE49-F238E27FC236}">
                    <a16:creationId xmlns:a16="http://schemas.microsoft.com/office/drawing/2014/main" id="{81372E7A-9EE2-49E1-BDE1-CF3037AFF7D5}"/>
                  </a:ext>
                </a:extLst>
              </p:cNvPr>
              <p:cNvSpPr/>
              <p:nvPr/>
            </p:nvSpPr>
            <p:spPr>
              <a:xfrm rot="16200000">
                <a:off x="2400511" y="3771986"/>
                <a:ext cx="388966" cy="404683"/>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1" name="Obdélník 230">
                <a:extLst>
                  <a:ext uri="{FF2B5EF4-FFF2-40B4-BE49-F238E27FC236}">
                    <a16:creationId xmlns:a16="http://schemas.microsoft.com/office/drawing/2014/main" id="{7E6A1DB7-7DAB-4C6B-810C-2C8AAE8EBF8D}"/>
                  </a:ext>
                </a:extLst>
              </p:cNvPr>
              <p:cNvSpPr/>
              <p:nvPr/>
            </p:nvSpPr>
            <p:spPr>
              <a:xfrm rot="16200000">
                <a:off x="2447504" y="3951468"/>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2" name="Skupina 231">
                <a:extLst>
                  <a:ext uri="{FF2B5EF4-FFF2-40B4-BE49-F238E27FC236}">
                    <a16:creationId xmlns:a16="http://schemas.microsoft.com/office/drawing/2014/main" id="{CFE17B0F-6973-47A0-8421-6B68F9024F22}"/>
                  </a:ext>
                </a:extLst>
              </p:cNvPr>
              <p:cNvGrpSpPr/>
              <p:nvPr/>
            </p:nvGrpSpPr>
            <p:grpSpPr>
              <a:xfrm rot="16200000">
                <a:off x="2750004" y="2212322"/>
                <a:ext cx="915355" cy="1201810"/>
                <a:chOff x="3587645" y="2973230"/>
                <a:chExt cx="915355" cy="1201810"/>
              </a:xfrm>
            </p:grpSpPr>
            <p:sp>
              <p:nvSpPr>
                <p:cNvPr id="238" name="Obdélník 237">
                  <a:extLst>
                    <a:ext uri="{FF2B5EF4-FFF2-40B4-BE49-F238E27FC236}">
                      <a16:creationId xmlns:a16="http://schemas.microsoft.com/office/drawing/2014/main" id="{C445464B-4F25-4289-8D9B-526598231CDF}"/>
                    </a:ext>
                  </a:extLst>
                </p:cNvPr>
                <p:cNvSpPr/>
                <p:nvPr/>
              </p:nvSpPr>
              <p:spPr>
                <a:xfrm>
                  <a:off x="3991322" y="3118372"/>
                  <a:ext cx="105818" cy="1056668"/>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Hvězda: dvaatřiceticípá 238">
                  <a:extLst>
                    <a:ext uri="{FF2B5EF4-FFF2-40B4-BE49-F238E27FC236}">
                      <a16:creationId xmlns:a16="http://schemas.microsoft.com/office/drawing/2014/main" id="{4F985A48-C7A2-424E-94C5-FB3C0FD74D9D}"/>
                    </a:ext>
                  </a:extLst>
                </p:cNvPr>
                <p:cNvSpPr/>
                <p:nvPr/>
              </p:nvSpPr>
              <p:spPr>
                <a:xfrm>
                  <a:off x="3587645" y="2973230"/>
                  <a:ext cx="915355" cy="302184"/>
                </a:xfrm>
                <a:prstGeom prst="star32">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4" name="TextovéPole 233">
                <a:extLst>
                  <a:ext uri="{FF2B5EF4-FFF2-40B4-BE49-F238E27FC236}">
                    <a16:creationId xmlns:a16="http://schemas.microsoft.com/office/drawing/2014/main" id="{08E8FAEA-DA7C-4C89-9598-9453E8AE06B3}"/>
                  </a:ext>
                </a:extLst>
              </p:cNvPr>
              <p:cNvSpPr txBox="1"/>
              <p:nvPr/>
            </p:nvSpPr>
            <p:spPr>
              <a:xfrm rot="16200000">
                <a:off x="2868347" y="3800388"/>
                <a:ext cx="417102" cy="369332"/>
              </a:xfrm>
              <a:prstGeom prst="rect">
                <a:avLst/>
              </a:prstGeom>
              <a:noFill/>
            </p:spPr>
            <p:txBody>
              <a:bodyPr wrap="none" rtlCol="0">
                <a:spAutoFit/>
              </a:bodyPr>
              <a:lstStyle/>
              <a:p>
                <a:r>
                  <a:rPr lang="en-GB">
                    <a:solidFill>
                      <a:schemeClr val="bg1"/>
                    </a:solidFill>
                  </a:rPr>
                  <a:t>4×</a:t>
                </a:r>
              </a:p>
            </p:txBody>
          </p:sp>
          <p:sp>
            <p:nvSpPr>
              <p:cNvPr id="235" name="Obdélník 234">
                <a:extLst>
                  <a:ext uri="{FF2B5EF4-FFF2-40B4-BE49-F238E27FC236}">
                    <a16:creationId xmlns:a16="http://schemas.microsoft.com/office/drawing/2014/main" id="{C4064C5C-D190-4495-9DB7-9673A28B6F1D}"/>
                  </a:ext>
                </a:extLst>
              </p:cNvPr>
              <p:cNvSpPr/>
              <p:nvPr/>
            </p:nvSpPr>
            <p:spPr>
              <a:xfrm rot="16200000">
                <a:off x="3006738" y="3823191"/>
                <a:ext cx="950044" cy="301831"/>
              </a:xfrm>
              <a:prstGeom prst="rect">
                <a:avLst/>
              </a:prstGeom>
              <a:pattFill prst="dkHorz">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Obdélník: se zakulacenými rohy 235">
                <a:extLst>
                  <a:ext uri="{FF2B5EF4-FFF2-40B4-BE49-F238E27FC236}">
                    <a16:creationId xmlns:a16="http://schemas.microsoft.com/office/drawing/2014/main" id="{114196AC-0E62-4050-BDC0-65F213385FE8}"/>
                  </a:ext>
                </a:extLst>
              </p:cNvPr>
              <p:cNvSpPr/>
              <p:nvPr/>
            </p:nvSpPr>
            <p:spPr>
              <a:xfrm rot="15878302" flipH="1">
                <a:off x="2784882" y="3352375"/>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Obdélník: se zakulacenými rohy 236">
                <a:extLst>
                  <a:ext uri="{FF2B5EF4-FFF2-40B4-BE49-F238E27FC236}">
                    <a16:creationId xmlns:a16="http://schemas.microsoft.com/office/drawing/2014/main" id="{83B4FBBB-F6EE-4ED2-B0AA-0F48B359D470}"/>
                  </a:ext>
                </a:extLst>
              </p:cNvPr>
              <p:cNvSpPr/>
              <p:nvPr/>
            </p:nvSpPr>
            <p:spPr>
              <a:xfrm rot="15878302" flipH="1">
                <a:off x="2624381" y="3352041"/>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TextovéPole 232">
                <a:extLst>
                  <a:ext uri="{FF2B5EF4-FFF2-40B4-BE49-F238E27FC236}">
                    <a16:creationId xmlns:a16="http://schemas.microsoft.com/office/drawing/2014/main" id="{0C2D1043-9DDE-475A-B8EC-15BFFB273A37}"/>
                  </a:ext>
                </a:extLst>
              </p:cNvPr>
              <p:cNvSpPr txBox="1"/>
              <p:nvPr/>
            </p:nvSpPr>
            <p:spPr>
              <a:xfrm rot="16200000">
                <a:off x="3277814" y="3863009"/>
                <a:ext cx="976165" cy="338554"/>
              </a:xfrm>
              <a:prstGeom prst="rect">
                <a:avLst/>
              </a:prstGeom>
              <a:noFill/>
            </p:spPr>
            <p:txBody>
              <a:bodyPr wrap="none" rtlCol="0">
                <a:spAutoFit/>
              </a:bodyPr>
              <a:lstStyle/>
              <a:p>
                <a:r>
                  <a:rPr lang="en-GB" sz="1600"/>
                  <a:t>Objective</a:t>
                </a:r>
              </a:p>
            </p:txBody>
          </p:sp>
        </p:grpSp>
        <p:grpSp>
          <p:nvGrpSpPr>
            <p:cNvPr id="199" name="Skupina 198">
              <a:extLst>
                <a:ext uri="{FF2B5EF4-FFF2-40B4-BE49-F238E27FC236}">
                  <a16:creationId xmlns:a16="http://schemas.microsoft.com/office/drawing/2014/main" id="{563B5B20-132B-4A24-9E28-AFFC2D27AC5C}"/>
                </a:ext>
              </a:extLst>
            </p:cNvPr>
            <p:cNvGrpSpPr/>
            <p:nvPr/>
          </p:nvGrpSpPr>
          <p:grpSpPr>
            <a:xfrm rot="5400000">
              <a:off x="7596526" y="1390446"/>
              <a:ext cx="1800000" cy="1800000"/>
              <a:chOff x="1422308" y="4064597"/>
              <a:chExt cx="1800000" cy="1800000"/>
            </a:xfrm>
          </p:grpSpPr>
          <p:sp>
            <p:nvSpPr>
              <p:cNvPr id="200" name="Obdélník: se zakulacenými rohy 199">
                <a:extLst>
                  <a:ext uri="{FF2B5EF4-FFF2-40B4-BE49-F238E27FC236}">
                    <a16:creationId xmlns:a16="http://schemas.microsoft.com/office/drawing/2014/main" id="{A8D2D5C4-CE36-486C-83FA-54363BCC52B6}"/>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Částečný kruh 200">
                <a:extLst>
                  <a:ext uri="{FF2B5EF4-FFF2-40B4-BE49-F238E27FC236}">
                    <a16:creationId xmlns:a16="http://schemas.microsoft.com/office/drawing/2014/main" id="{FC050A79-2434-4761-9CB8-BB88D614A24E}"/>
                  </a:ext>
                </a:extLst>
              </p:cNvPr>
              <p:cNvSpPr/>
              <p:nvPr/>
            </p:nvSpPr>
            <p:spPr>
              <a:xfrm>
                <a:off x="2265519"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2" name="TextovéPole 201">
                <a:extLst>
                  <a:ext uri="{FF2B5EF4-FFF2-40B4-BE49-F238E27FC236}">
                    <a16:creationId xmlns:a16="http://schemas.microsoft.com/office/drawing/2014/main" id="{FDF748C2-B9F0-449A-B609-6892D3189D73}"/>
                  </a:ext>
                </a:extLst>
              </p:cNvPr>
              <p:cNvSpPr txBox="1"/>
              <p:nvPr/>
            </p:nvSpPr>
            <p:spPr>
              <a:xfrm rot="16200000">
                <a:off x="1085304" y="4919174"/>
                <a:ext cx="1261436" cy="584775"/>
              </a:xfrm>
              <a:prstGeom prst="rect">
                <a:avLst/>
              </a:prstGeom>
              <a:noFill/>
            </p:spPr>
            <p:txBody>
              <a:bodyPr wrap="none" rtlCol="0">
                <a:spAutoFit/>
              </a:bodyPr>
              <a:lstStyle/>
              <a:p>
                <a:r>
                  <a:rPr lang="en-GB" sz="1600"/>
                  <a:t>Convex lens  </a:t>
                </a:r>
              </a:p>
              <a:p>
                <a:r>
                  <a:rPr lang="en-GB" sz="1600"/>
                  <a:t>40 mm</a:t>
                </a:r>
              </a:p>
            </p:txBody>
          </p:sp>
        </p:grpSp>
        <p:sp>
          <p:nvSpPr>
            <p:cNvPr id="170" name="TextovéPole 169">
              <a:extLst>
                <a:ext uri="{FF2B5EF4-FFF2-40B4-BE49-F238E27FC236}">
                  <a16:creationId xmlns:a16="http://schemas.microsoft.com/office/drawing/2014/main" id="{8BB4DCDE-C358-4077-B8AF-C0425CDD0AFC}"/>
                </a:ext>
              </a:extLst>
            </p:cNvPr>
            <p:cNvSpPr txBox="1"/>
            <p:nvPr/>
          </p:nvSpPr>
          <p:spPr>
            <a:xfrm>
              <a:off x="6640711" y="1976547"/>
              <a:ext cx="920035" cy="338554"/>
            </a:xfrm>
            <a:prstGeom prst="rect">
              <a:avLst/>
            </a:prstGeom>
            <a:noFill/>
          </p:spPr>
          <p:txBody>
            <a:bodyPr wrap="square" rtlCol="0">
              <a:spAutoFit/>
            </a:bodyPr>
            <a:lstStyle/>
            <a:p>
              <a:r>
                <a:rPr lang="en-GB" sz="1600"/>
                <a:t>Eyepiece</a:t>
              </a:r>
            </a:p>
          </p:txBody>
        </p:sp>
        <p:sp>
          <p:nvSpPr>
            <p:cNvPr id="172" name="TextovéPole 171">
              <a:extLst>
                <a:ext uri="{FF2B5EF4-FFF2-40B4-BE49-F238E27FC236}">
                  <a16:creationId xmlns:a16="http://schemas.microsoft.com/office/drawing/2014/main" id="{5D0F4C19-5AA5-4800-A474-3D5A43E96795}"/>
                </a:ext>
              </a:extLst>
            </p:cNvPr>
            <p:cNvSpPr txBox="1"/>
            <p:nvPr/>
          </p:nvSpPr>
          <p:spPr>
            <a:xfrm>
              <a:off x="396534" y="3397016"/>
              <a:ext cx="1227900" cy="338554"/>
            </a:xfrm>
            <a:prstGeom prst="rect">
              <a:avLst/>
            </a:prstGeom>
            <a:noFill/>
          </p:spPr>
          <p:txBody>
            <a:bodyPr wrap="none" rtlCol="0">
              <a:spAutoFit/>
            </a:bodyPr>
            <a:lstStyle/>
            <a:p>
              <a:r>
                <a:rPr lang="en-GB" sz="1600"/>
                <a:t>Illumination</a:t>
              </a:r>
            </a:p>
          </p:txBody>
        </p:sp>
        <p:sp>
          <p:nvSpPr>
            <p:cNvPr id="173" name="Šipka: nahoru 172">
              <a:extLst>
                <a:ext uri="{FF2B5EF4-FFF2-40B4-BE49-F238E27FC236}">
                  <a16:creationId xmlns:a16="http://schemas.microsoft.com/office/drawing/2014/main" id="{4A3C9F7C-AC15-4D29-A72E-1C9FD374F4A1}"/>
                </a:ext>
              </a:extLst>
            </p:cNvPr>
            <p:cNvSpPr/>
            <p:nvPr/>
          </p:nvSpPr>
          <p:spPr>
            <a:xfrm rot="16200000" flipV="1">
              <a:off x="1031997" y="4317276"/>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Šipka: nahoru 173">
              <a:extLst>
                <a:ext uri="{FF2B5EF4-FFF2-40B4-BE49-F238E27FC236}">
                  <a16:creationId xmlns:a16="http://schemas.microsoft.com/office/drawing/2014/main" id="{3CF1C3D1-99D4-4DA4-BEF5-3CC61E20D1C2}"/>
                </a:ext>
              </a:extLst>
            </p:cNvPr>
            <p:cNvSpPr/>
            <p:nvPr/>
          </p:nvSpPr>
          <p:spPr>
            <a:xfrm rot="16200000" flipV="1">
              <a:off x="1036233" y="3926812"/>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Obdélník: se zakulacenými rohy 174">
              <a:extLst>
                <a:ext uri="{FF2B5EF4-FFF2-40B4-BE49-F238E27FC236}">
                  <a16:creationId xmlns:a16="http://schemas.microsoft.com/office/drawing/2014/main" id="{9A274936-B622-4030-B514-F0935DAF8806}"/>
                </a:ext>
              </a:extLst>
            </p:cNvPr>
            <p:cNvSpPr/>
            <p:nvPr/>
          </p:nvSpPr>
          <p:spPr>
            <a:xfrm>
              <a:off x="1833946" y="3667017"/>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Obdélník: se zakulacenými rohy 175">
              <a:extLst>
                <a:ext uri="{FF2B5EF4-FFF2-40B4-BE49-F238E27FC236}">
                  <a16:creationId xmlns:a16="http://schemas.microsoft.com/office/drawing/2014/main" id="{4D02497E-C649-4760-B4BD-929D6A5D0577}"/>
                </a:ext>
              </a:extLst>
            </p:cNvPr>
            <p:cNvSpPr/>
            <p:nvPr/>
          </p:nvSpPr>
          <p:spPr>
            <a:xfrm>
              <a:off x="381937" y="339701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TextovéPole 176">
              <a:extLst>
                <a:ext uri="{FF2B5EF4-FFF2-40B4-BE49-F238E27FC236}">
                  <a16:creationId xmlns:a16="http://schemas.microsoft.com/office/drawing/2014/main" id="{676923ED-72D3-4E43-AE21-8AD8EEEBF7C2}"/>
                </a:ext>
              </a:extLst>
            </p:cNvPr>
            <p:cNvSpPr txBox="1"/>
            <p:nvPr/>
          </p:nvSpPr>
          <p:spPr>
            <a:xfrm>
              <a:off x="913714" y="4868380"/>
              <a:ext cx="736099" cy="338554"/>
            </a:xfrm>
            <a:prstGeom prst="rect">
              <a:avLst/>
            </a:prstGeom>
            <a:noFill/>
          </p:spPr>
          <p:txBody>
            <a:bodyPr wrap="none" rtlCol="0">
              <a:spAutoFit/>
            </a:bodyPr>
            <a:lstStyle/>
            <a:p>
              <a:r>
                <a:rPr lang="en-GB" sz="1600"/>
                <a:t>Object</a:t>
              </a:r>
            </a:p>
          </p:txBody>
        </p:sp>
        <p:pic>
          <p:nvPicPr>
            <p:cNvPr id="178" name="Grafický objekt 177" descr="List">
              <a:extLst>
                <a:ext uri="{FF2B5EF4-FFF2-40B4-BE49-F238E27FC236}">
                  <a16:creationId xmlns:a16="http://schemas.microsoft.com/office/drawing/2014/main" id="{35EA1A3E-7CC5-4D25-9AFD-6B0DEF0A6A6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780936" y="4224243"/>
              <a:ext cx="189735" cy="189735"/>
            </a:xfrm>
            <a:prstGeom prst="rect">
              <a:avLst/>
            </a:prstGeom>
          </p:spPr>
        </p:pic>
        <p:grpSp>
          <p:nvGrpSpPr>
            <p:cNvPr id="158" name="Skupina 157">
              <a:extLst>
                <a:ext uri="{FF2B5EF4-FFF2-40B4-BE49-F238E27FC236}">
                  <a16:creationId xmlns:a16="http://schemas.microsoft.com/office/drawing/2014/main" id="{75FFDD22-AF71-4561-B4DB-7F148DA4A493}"/>
                </a:ext>
              </a:extLst>
            </p:cNvPr>
            <p:cNvGrpSpPr/>
            <p:nvPr/>
          </p:nvGrpSpPr>
          <p:grpSpPr>
            <a:xfrm rot="16200000">
              <a:off x="8043548" y="462978"/>
              <a:ext cx="720000" cy="1085196"/>
              <a:chOff x="8881807" y="1767048"/>
              <a:chExt cx="720000" cy="1085196"/>
            </a:xfrm>
          </p:grpSpPr>
          <p:sp>
            <p:nvSpPr>
              <p:cNvPr id="159" name="Částečný kruh 158">
                <a:extLst>
                  <a:ext uri="{FF2B5EF4-FFF2-40B4-BE49-F238E27FC236}">
                    <a16:creationId xmlns:a16="http://schemas.microsoft.com/office/drawing/2014/main" id="{54114AAF-24E7-46DE-AE7C-26064E236ED6}"/>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0" name="Ovál 159">
                <a:extLst>
                  <a:ext uri="{FF2B5EF4-FFF2-40B4-BE49-F238E27FC236}">
                    <a16:creationId xmlns:a16="http://schemas.microsoft.com/office/drawing/2014/main" id="{6F89645B-D846-4432-8C72-6B2FC5945861}"/>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Ovál 160">
                <a:extLst>
                  <a:ext uri="{FF2B5EF4-FFF2-40B4-BE49-F238E27FC236}">
                    <a16:creationId xmlns:a16="http://schemas.microsoft.com/office/drawing/2014/main" id="{47484550-9EAB-4B0F-9FBC-FCC2FDA96F05}"/>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blouk 161">
                <a:extLst>
                  <a:ext uri="{FF2B5EF4-FFF2-40B4-BE49-F238E27FC236}">
                    <a16:creationId xmlns:a16="http://schemas.microsoft.com/office/drawing/2014/main" id="{D6F39BE6-03E3-4262-AD36-905A783B2085}"/>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3" name="Oblouk 162">
                <a:extLst>
                  <a:ext uri="{FF2B5EF4-FFF2-40B4-BE49-F238E27FC236}">
                    <a16:creationId xmlns:a16="http://schemas.microsoft.com/office/drawing/2014/main" id="{7609A0A7-445F-419A-AA7A-794EE68CF347}"/>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65" name="Šipka: kruhová 164">
              <a:extLst>
                <a:ext uri="{FF2B5EF4-FFF2-40B4-BE49-F238E27FC236}">
                  <a16:creationId xmlns:a16="http://schemas.microsoft.com/office/drawing/2014/main" id="{B84902C3-5E8F-41DE-A74A-58E3E9FB2415}"/>
                </a:ext>
              </a:extLst>
            </p:cNvPr>
            <p:cNvSpPr/>
            <p:nvPr/>
          </p:nvSpPr>
          <p:spPr>
            <a:xfrm flipH="1">
              <a:off x="4310186" y="2043170"/>
              <a:ext cx="359667" cy="49511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6" name="Šipka: nahoru 165">
              <a:extLst>
                <a:ext uri="{FF2B5EF4-FFF2-40B4-BE49-F238E27FC236}">
                  <a16:creationId xmlns:a16="http://schemas.microsoft.com/office/drawing/2014/main" id="{F3E4AB28-C204-47DC-BCC2-2D79D82F0942}"/>
                </a:ext>
              </a:extLst>
            </p:cNvPr>
            <p:cNvSpPr/>
            <p:nvPr/>
          </p:nvSpPr>
          <p:spPr>
            <a:xfrm>
              <a:off x="5173634" y="2017439"/>
              <a:ext cx="298586" cy="383627"/>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Šipka: kruhová 167">
              <a:extLst>
                <a:ext uri="{FF2B5EF4-FFF2-40B4-BE49-F238E27FC236}">
                  <a16:creationId xmlns:a16="http://schemas.microsoft.com/office/drawing/2014/main" id="{EA7163E6-3AAA-423D-92BE-518E428D53F7}"/>
                </a:ext>
              </a:extLst>
            </p:cNvPr>
            <p:cNvSpPr/>
            <p:nvPr/>
          </p:nvSpPr>
          <p:spPr>
            <a:xfrm flipH="1" flipV="1">
              <a:off x="4331627" y="2554899"/>
              <a:ext cx="359667" cy="49511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9" name="Šipka: nahoru 168">
              <a:extLst>
                <a:ext uri="{FF2B5EF4-FFF2-40B4-BE49-F238E27FC236}">
                  <a16:creationId xmlns:a16="http://schemas.microsoft.com/office/drawing/2014/main" id="{4D9A93D0-196E-4107-8E3B-F26E5EA4E326}"/>
                </a:ext>
              </a:extLst>
            </p:cNvPr>
            <p:cNvSpPr/>
            <p:nvPr/>
          </p:nvSpPr>
          <p:spPr>
            <a:xfrm flipV="1">
              <a:off x="5173634" y="2693975"/>
              <a:ext cx="298586" cy="383627"/>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Obdélník: se zakulacenými rohy 178">
              <a:extLst>
                <a:ext uri="{FF2B5EF4-FFF2-40B4-BE49-F238E27FC236}">
                  <a16:creationId xmlns:a16="http://schemas.microsoft.com/office/drawing/2014/main" id="{21260D59-93FF-4DCC-B5BD-77EDCE558A2C}"/>
                </a:ext>
              </a:extLst>
            </p:cNvPr>
            <p:cNvSpPr/>
            <p:nvPr/>
          </p:nvSpPr>
          <p:spPr>
            <a:xfrm>
              <a:off x="4191742" y="1855531"/>
              <a:ext cx="1467077" cy="1387102"/>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Rovná se 179">
              <a:extLst>
                <a:ext uri="{FF2B5EF4-FFF2-40B4-BE49-F238E27FC236}">
                  <a16:creationId xmlns:a16="http://schemas.microsoft.com/office/drawing/2014/main" id="{2737A233-0666-40E8-BCFF-403030C2DF48}"/>
                </a:ext>
              </a:extLst>
            </p:cNvPr>
            <p:cNvSpPr/>
            <p:nvPr/>
          </p:nvSpPr>
          <p:spPr>
            <a:xfrm>
              <a:off x="4773857" y="2135521"/>
              <a:ext cx="295772" cy="166713"/>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1" name="Rovná se 180">
              <a:extLst>
                <a:ext uri="{FF2B5EF4-FFF2-40B4-BE49-F238E27FC236}">
                  <a16:creationId xmlns:a16="http://schemas.microsoft.com/office/drawing/2014/main" id="{BBBB6D3F-FCA3-40D5-B32F-C6D5D04E15A2}"/>
                </a:ext>
              </a:extLst>
            </p:cNvPr>
            <p:cNvSpPr/>
            <p:nvPr/>
          </p:nvSpPr>
          <p:spPr>
            <a:xfrm>
              <a:off x="4779781" y="2803711"/>
              <a:ext cx="295772" cy="166713"/>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97" name="Grafický objekt 196" descr="List">
              <a:extLst>
                <a:ext uri="{FF2B5EF4-FFF2-40B4-BE49-F238E27FC236}">
                  <a16:creationId xmlns:a16="http://schemas.microsoft.com/office/drawing/2014/main" id="{8D24D1E8-2362-4171-8F25-8F20209D20A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8066963" y="378012"/>
              <a:ext cx="821845" cy="821845"/>
            </a:xfrm>
            <a:prstGeom prst="rect">
              <a:avLst/>
            </a:prstGeom>
          </p:spPr>
        </p:pic>
        <p:sp>
          <p:nvSpPr>
            <p:cNvPr id="171" name="Obdélník: se zakulacenými rohy 170">
              <a:extLst>
                <a:ext uri="{FF2B5EF4-FFF2-40B4-BE49-F238E27FC236}">
                  <a16:creationId xmlns:a16="http://schemas.microsoft.com/office/drawing/2014/main" id="{C0338D11-B823-406E-8436-C4B5E452DFE5}"/>
                </a:ext>
              </a:extLst>
            </p:cNvPr>
            <p:cNvSpPr/>
            <p:nvPr/>
          </p:nvSpPr>
          <p:spPr>
            <a:xfrm>
              <a:off x="380194" y="5210864"/>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bdélník: se zakulacenými rohy 197">
              <a:extLst>
                <a:ext uri="{FF2B5EF4-FFF2-40B4-BE49-F238E27FC236}">
                  <a16:creationId xmlns:a16="http://schemas.microsoft.com/office/drawing/2014/main" id="{D6C68F40-FBF4-4A4F-BBA6-AF8B8761370C}"/>
                </a:ext>
              </a:extLst>
            </p:cNvPr>
            <p:cNvSpPr/>
            <p:nvPr/>
          </p:nvSpPr>
          <p:spPr>
            <a:xfrm>
              <a:off x="2183715" y="5210864"/>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Obdélník: se zakulacenými rohy 202">
              <a:extLst>
                <a:ext uri="{FF2B5EF4-FFF2-40B4-BE49-F238E27FC236}">
                  <a16:creationId xmlns:a16="http://schemas.microsoft.com/office/drawing/2014/main" id="{8D54FD8C-5969-45ED-85F3-8A180A33C987}"/>
                </a:ext>
              </a:extLst>
            </p:cNvPr>
            <p:cNvSpPr/>
            <p:nvPr/>
          </p:nvSpPr>
          <p:spPr>
            <a:xfrm>
              <a:off x="3987236" y="5210864"/>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Obdélník: se zakulacenými rohy 203">
              <a:extLst>
                <a:ext uri="{FF2B5EF4-FFF2-40B4-BE49-F238E27FC236}">
                  <a16:creationId xmlns:a16="http://schemas.microsoft.com/office/drawing/2014/main" id="{E52C253D-9F5D-43E2-82F9-61B6717A590F}"/>
                </a:ext>
              </a:extLst>
            </p:cNvPr>
            <p:cNvSpPr/>
            <p:nvPr/>
          </p:nvSpPr>
          <p:spPr>
            <a:xfrm>
              <a:off x="5790757" y="5210864"/>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Obdélník: se zakulacenými rohy 204">
              <a:extLst>
                <a:ext uri="{FF2B5EF4-FFF2-40B4-BE49-F238E27FC236}">
                  <a16:creationId xmlns:a16="http://schemas.microsoft.com/office/drawing/2014/main" id="{F0A1B040-7B7A-4B57-AE2A-108728BD1460}"/>
                </a:ext>
              </a:extLst>
            </p:cNvPr>
            <p:cNvSpPr/>
            <p:nvPr/>
          </p:nvSpPr>
          <p:spPr>
            <a:xfrm>
              <a:off x="7593012" y="5210864"/>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Obdélník: se zakulacenými rohy 205">
              <a:extLst>
                <a:ext uri="{FF2B5EF4-FFF2-40B4-BE49-F238E27FC236}">
                  <a16:creationId xmlns:a16="http://schemas.microsoft.com/office/drawing/2014/main" id="{F0E66337-2BD1-4BB5-A061-4090814C0667}"/>
                </a:ext>
              </a:extLst>
            </p:cNvPr>
            <p:cNvSpPr/>
            <p:nvPr/>
          </p:nvSpPr>
          <p:spPr>
            <a:xfrm>
              <a:off x="7590407" y="3200631"/>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7" name="Šipka: dvojitá 206">
            <a:extLst>
              <a:ext uri="{FF2B5EF4-FFF2-40B4-BE49-F238E27FC236}">
                <a16:creationId xmlns:a16="http://schemas.microsoft.com/office/drawing/2014/main" id="{584BC662-5CE2-418C-ACD5-2821712F0A55}"/>
              </a:ext>
            </a:extLst>
          </p:cNvPr>
          <p:cNvSpPr/>
          <p:nvPr/>
        </p:nvSpPr>
        <p:spPr>
          <a:xfrm>
            <a:off x="277632" y="1664305"/>
            <a:ext cx="4020780" cy="655038"/>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Build the microscope in layers and look into the eyepiece from above</a:t>
            </a:r>
          </a:p>
        </p:txBody>
      </p:sp>
    </p:spTree>
    <p:extLst>
      <p:ext uri="{BB962C8B-B14F-4D97-AF65-F5344CB8AC3E}">
        <p14:creationId xmlns:p14="http://schemas.microsoft.com/office/powerpoint/2010/main" val="2334720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94" name="Skupina 93">
            <a:extLst>
              <a:ext uri="{FF2B5EF4-FFF2-40B4-BE49-F238E27FC236}">
                <a16:creationId xmlns:a16="http://schemas.microsoft.com/office/drawing/2014/main" id="{BE889F57-0C2A-4A89-8F0D-613B05114F51}"/>
              </a:ext>
            </a:extLst>
          </p:cNvPr>
          <p:cNvGrpSpPr/>
          <p:nvPr/>
        </p:nvGrpSpPr>
        <p:grpSpPr>
          <a:xfrm>
            <a:off x="1508740" y="1021928"/>
            <a:ext cx="7051074" cy="1768232"/>
            <a:chOff x="1508740" y="1021928"/>
            <a:chExt cx="7051074" cy="1768232"/>
          </a:xfrm>
        </p:grpSpPr>
        <p:cxnSp>
          <p:nvCxnSpPr>
            <p:cNvPr id="142" name="Přímá spojnice 141">
              <a:extLst>
                <a:ext uri="{FF2B5EF4-FFF2-40B4-BE49-F238E27FC236}">
                  <a16:creationId xmlns:a16="http://schemas.microsoft.com/office/drawing/2014/main" id="{E3EC46BA-2150-44A0-82B9-2480FE44BC73}"/>
                </a:ext>
              </a:extLst>
            </p:cNvPr>
            <p:cNvCxnSpPr>
              <a:cxnSpLocks/>
            </p:cNvCxnSpPr>
            <p:nvPr/>
          </p:nvCxnSpPr>
          <p:spPr>
            <a:xfrm flipH="1">
              <a:off x="1933363" y="146396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49C99A84-CCCC-4DA2-BA03-86DE4BD1CF45}"/>
                </a:ext>
              </a:extLst>
            </p:cNvPr>
            <p:cNvCxnSpPr>
              <a:cxnSpLocks/>
            </p:cNvCxnSpPr>
            <p:nvPr/>
          </p:nvCxnSpPr>
          <p:spPr>
            <a:xfrm flipH="1" flipV="1">
              <a:off x="1508740" y="1895416"/>
              <a:ext cx="6215082" cy="9686"/>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4" name="Přímá spojnice se šipkou 113">
              <a:extLst>
                <a:ext uri="{FF2B5EF4-FFF2-40B4-BE49-F238E27FC236}">
                  <a16:creationId xmlns:a16="http://schemas.microsoft.com/office/drawing/2014/main" id="{2B42F384-1FC8-444C-9426-0B250D6AE678}"/>
                </a:ext>
              </a:extLst>
            </p:cNvPr>
            <p:cNvCxnSpPr/>
            <p:nvPr/>
          </p:nvCxnSpPr>
          <p:spPr>
            <a:xfrm>
              <a:off x="2499447" y="1282359"/>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TextovéPole 115">
              <a:extLst>
                <a:ext uri="{FF2B5EF4-FFF2-40B4-BE49-F238E27FC236}">
                  <a16:creationId xmlns:a16="http://schemas.microsoft.com/office/drawing/2014/main" id="{F650FCC7-7E24-474D-806F-8D428E61DCB6}"/>
                </a:ext>
              </a:extLst>
            </p:cNvPr>
            <p:cNvSpPr txBox="1"/>
            <p:nvPr/>
          </p:nvSpPr>
          <p:spPr>
            <a:xfrm flipH="1">
              <a:off x="2134915" y="1025518"/>
              <a:ext cx="777905" cy="276999"/>
            </a:xfrm>
            <a:prstGeom prst="rect">
              <a:avLst/>
            </a:prstGeom>
            <a:noFill/>
          </p:spPr>
          <p:txBody>
            <a:bodyPr wrap="none" rtlCol="0">
              <a:spAutoFit/>
            </a:bodyPr>
            <a:lstStyle/>
            <a:p>
              <a:r>
                <a:rPr lang="en-GB" sz="1200"/>
                <a:t>Objective</a:t>
              </a:r>
            </a:p>
          </p:txBody>
        </p:sp>
        <p:sp>
          <p:nvSpPr>
            <p:cNvPr id="117" name="TextovéPole 116">
              <a:extLst>
                <a:ext uri="{FF2B5EF4-FFF2-40B4-BE49-F238E27FC236}">
                  <a16:creationId xmlns:a16="http://schemas.microsoft.com/office/drawing/2014/main" id="{B372BA0F-64E9-4808-A3B4-4BB1B89326EE}"/>
                </a:ext>
              </a:extLst>
            </p:cNvPr>
            <p:cNvSpPr txBox="1"/>
            <p:nvPr/>
          </p:nvSpPr>
          <p:spPr>
            <a:xfrm flipH="1">
              <a:off x="7095656" y="1021928"/>
              <a:ext cx="735458" cy="276999"/>
            </a:xfrm>
            <a:prstGeom prst="rect">
              <a:avLst/>
            </a:prstGeom>
            <a:noFill/>
          </p:spPr>
          <p:txBody>
            <a:bodyPr wrap="none" rtlCol="0">
              <a:spAutoFit/>
            </a:bodyPr>
            <a:lstStyle/>
            <a:p>
              <a:r>
                <a:rPr lang="en-GB" sz="1200"/>
                <a:t>Eyepiece</a:t>
              </a:r>
            </a:p>
          </p:txBody>
        </p:sp>
        <p:cxnSp>
          <p:nvCxnSpPr>
            <p:cNvPr id="118" name="Přímá spojnice 117">
              <a:extLst>
                <a:ext uri="{FF2B5EF4-FFF2-40B4-BE49-F238E27FC236}">
                  <a16:creationId xmlns:a16="http://schemas.microsoft.com/office/drawing/2014/main" id="{077EA076-BBFF-4C6B-A740-723B7F096874}"/>
                </a:ext>
              </a:extLst>
            </p:cNvPr>
            <p:cNvCxnSpPr>
              <a:cxnSpLocks/>
            </p:cNvCxnSpPr>
            <p:nvPr/>
          </p:nvCxnSpPr>
          <p:spPr>
            <a:xfrm flipH="1">
              <a:off x="1830139" y="1482831"/>
              <a:ext cx="669709" cy="42227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76FEB5B1-F450-4E04-920A-26DE101E4D4C}"/>
                </a:ext>
              </a:extLst>
            </p:cNvPr>
            <p:cNvCxnSpPr>
              <a:cxnSpLocks/>
            </p:cNvCxnSpPr>
            <p:nvPr/>
          </p:nvCxnSpPr>
          <p:spPr>
            <a:xfrm flipH="1">
              <a:off x="1830138" y="1770762"/>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B105E950-0811-4C01-BA2B-A6F96EF63941}"/>
                </a:ext>
              </a:extLst>
            </p:cNvPr>
            <p:cNvCxnSpPr>
              <a:cxnSpLocks/>
            </p:cNvCxnSpPr>
            <p:nvPr/>
          </p:nvCxnSpPr>
          <p:spPr>
            <a:xfrm flipH="1" flipV="1">
              <a:off x="1830138" y="1905101"/>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F5E7BD44-6AEF-4508-A686-43E7C51383AA}"/>
                </a:ext>
              </a:extLst>
            </p:cNvPr>
            <p:cNvCxnSpPr>
              <a:cxnSpLocks/>
            </p:cNvCxnSpPr>
            <p:nvPr/>
          </p:nvCxnSpPr>
          <p:spPr>
            <a:xfrm flipH="1" flipV="1">
              <a:off x="1830138" y="1905102"/>
              <a:ext cx="678279" cy="47921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153DDC06-91FB-42C1-8060-0046BD43B805}"/>
                </a:ext>
              </a:extLst>
            </p:cNvPr>
            <p:cNvCxnSpPr>
              <a:cxnSpLocks/>
            </p:cNvCxnSpPr>
            <p:nvPr/>
          </p:nvCxnSpPr>
          <p:spPr>
            <a:xfrm flipH="1">
              <a:off x="1830138" y="146396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F50B86BD-448C-4552-B3E2-56E10337CD01}"/>
                </a:ext>
              </a:extLst>
            </p:cNvPr>
            <p:cNvCxnSpPr>
              <a:cxnSpLocks/>
            </p:cNvCxnSpPr>
            <p:nvPr/>
          </p:nvCxnSpPr>
          <p:spPr>
            <a:xfrm flipH="1">
              <a:off x="6316575" y="146396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24" name="TextovéPole 123">
              <a:extLst>
                <a:ext uri="{FF2B5EF4-FFF2-40B4-BE49-F238E27FC236}">
                  <a16:creationId xmlns:a16="http://schemas.microsoft.com/office/drawing/2014/main" id="{BD8C66AA-D01F-44C6-A0DF-C58A7D1A06C3}"/>
                </a:ext>
              </a:extLst>
            </p:cNvPr>
            <p:cNvSpPr txBox="1"/>
            <p:nvPr/>
          </p:nvSpPr>
          <p:spPr>
            <a:xfrm flipH="1">
              <a:off x="5827543" y="1210259"/>
              <a:ext cx="1411540" cy="276999"/>
            </a:xfrm>
            <a:prstGeom prst="rect">
              <a:avLst/>
            </a:prstGeom>
            <a:noFill/>
          </p:spPr>
          <p:txBody>
            <a:bodyPr wrap="none" rtlCol="0">
              <a:spAutoFit/>
            </a:bodyPr>
            <a:lstStyle/>
            <a:p>
              <a:r>
                <a:rPr lang="en-GB" sz="1200"/>
                <a:t>Intermediate image</a:t>
              </a:r>
            </a:p>
          </p:txBody>
        </p:sp>
        <p:sp>
          <p:nvSpPr>
            <p:cNvPr id="125" name="TextovéPole 124">
              <a:extLst>
                <a:ext uri="{FF2B5EF4-FFF2-40B4-BE49-F238E27FC236}">
                  <a16:creationId xmlns:a16="http://schemas.microsoft.com/office/drawing/2014/main" id="{9C8D181A-1173-432E-8FBE-13503DF5254C}"/>
                </a:ext>
              </a:extLst>
            </p:cNvPr>
            <p:cNvSpPr txBox="1"/>
            <p:nvPr/>
          </p:nvSpPr>
          <p:spPr>
            <a:xfrm flipH="1">
              <a:off x="1522438" y="1187378"/>
              <a:ext cx="598241" cy="276999"/>
            </a:xfrm>
            <a:prstGeom prst="rect">
              <a:avLst/>
            </a:prstGeom>
            <a:noFill/>
          </p:spPr>
          <p:txBody>
            <a:bodyPr wrap="none" rtlCol="0">
              <a:spAutoFit/>
            </a:bodyPr>
            <a:lstStyle/>
            <a:p>
              <a:r>
                <a:rPr lang="en-GB" sz="1200"/>
                <a:t>Object</a:t>
              </a:r>
            </a:p>
          </p:txBody>
        </p:sp>
        <p:cxnSp>
          <p:nvCxnSpPr>
            <p:cNvPr id="126" name="Přímá spojnice se šipkou 125">
              <a:extLst>
                <a:ext uri="{FF2B5EF4-FFF2-40B4-BE49-F238E27FC236}">
                  <a16:creationId xmlns:a16="http://schemas.microsoft.com/office/drawing/2014/main" id="{A6A0A326-F339-477F-B881-749BEF6774C0}"/>
                </a:ext>
              </a:extLst>
            </p:cNvPr>
            <p:cNvCxnSpPr/>
            <p:nvPr/>
          </p:nvCxnSpPr>
          <p:spPr>
            <a:xfrm flipH="1">
              <a:off x="7402679" y="1275101"/>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Levá složená závorka 126">
              <a:extLst>
                <a:ext uri="{FF2B5EF4-FFF2-40B4-BE49-F238E27FC236}">
                  <a16:creationId xmlns:a16="http://schemas.microsoft.com/office/drawing/2014/main" id="{4C58B119-C7F1-4024-AD08-E17800D810F1}"/>
                </a:ext>
              </a:extLst>
            </p:cNvPr>
            <p:cNvSpPr/>
            <p:nvPr/>
          </p:nvSpPr>
          <p:spPr>
            <a:xfrm rot="16200000">
              <a:off x="2107090" y="2077893"/>
              <a:ext cx="212683" cy="562764"/>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8" name="TextovéPole 127">
              <a:extLst>
                <a:ext uri="{FF2B5EF4-FFF2-40B4-BE49-F238E27FC236}">
                  <a16:creationId xmlns:a16="http://schemas.microsoft.com/office/drawing/2014/main" id="{099ACCBD-0363-4DC5-9D8A-1895B3499155}"/>
                </a:ext>
              </a:extLst>
            </p:cNvPr>
            <p:cNvSpPr txBox="1"/>
            <p:nvPr/>
          </p:nvSpPr>
          <p:spPr>
            <a:xfrm flipH="1">
              <a:off x="1910574" y="2513161"/>
              <a:ext cx="622286" cy="276999"/>
            </a:xfrm>
            <a:prstGeom prst="rect">
              <a:avLst/>
            </a:prstGeom>
            <a:noFill/>
          </p:spPr>
          <p:txBody>
            <a:bodyPr wrap="none" rtlCol="0">
              <a:spAutoFit/>
            </a:bodyPr>
            <a:lstStyle/>
            <a:p>
              <a:r>
                <a:rPr lang="en-GB" sz="1200" i="1"/>
                <a:t>f</a:t>
              </a:r>
              <a:r>
                <a:rPr lang="en-GB" sz="1200" i="1" baseline="-25000"/>
                <a:t>Objective</a:t>
              </a:r>
            </a:p>
          </p:txBody>
        </p:sp>
        <p:sp>
          <p:nvSpPr>
            <p:cNvPr id="129" name="Levá složená závorka 128">
              <a:extLst>
                <a:ext uri="{FF2B5EF4-FFF2-40B4-BE49-F238E27FC236}">
                  <a16:creationId xmlns:a16="http://schemas.microsoft.com/office/drawing/2014/main" id="{0F99948F-C3CB-4F19-A08D-A79DE129916F}"/>
                </a:ext>
              </a:extLst>
            </p:cNvPr>
            <p:cNvSpPr/>
            <p:nvPr/>
          </p:nvSpPr>
          <p:spPr>
            <a:xfrm rot="16200000">
              <a:off x="6755621" y="1824492"/>
              <a:ext cx="212683" cy="1090772"/>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0" name="Přímá spojnice 129">
              <a:extLst>
                <a:ext uri="{FF2B5EF4-FFF2-40B4-BE49-F238E27FC236}">
                  <a16:creationId xmlns:a16="http://schemas.microsoft.com/office/drawing/2014/main" id="{C4844DA9-AB1C-40C1-9FBD-FFE04D9F4699}"/>
                </a:ext>
              </a:extLst>
            </p:cNvPr>
            <p:cNvCxnSpPr>
              <a:cxnSpLocks/>
            </p:cNvCxnSpPr>
            <p:nvPr/>
          </p:nvCxnSpPr>
          <p:spPr>
            <a:xfrm>
              <a:off x="2501168" y="1480342"/>
              <a:ext cx="4913751" cy="55071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4BED9A24-8EBC-46D5-96A1-BB544AB5DCEF}"/>
                </a:ext>
              </a:extLst>
            </p:cNvPr>
            <p:cNvCxnSpPr>
              <a:cxnSpLocks/>
            </p:cNvCxnSpPr>
            <p:nvPr/>
          </p:nvCxnSpPr>
          <p:spPr>
            <a:xfrm>
              <a:off x="2494103" y="1769843"/>
              <a:ext cx="4917407" cy="18651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F55F50C8-67D3-400C-B8F4-526B96E65506}"/>
                </a:ext>
              </a:extLst>
            </p:cNvPr>
            <p:cNvCxnSpPr>
              <a:cxnSpLocks/>
            </p:cNvCxnSpPr>
            <p:nvPr/>
          </p:nvCxnSpPr>
          <p:spPr>
            <a:xfrm flipV="1">
              <a:off x="2500768" y="1846323"/>
              <a:ext cx="4905936" cy="20727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Přímá spojnice 132">
              <a:extLst>
                <a:ext uri="{FF2B5EF4-FFF2-40B4-BE49-F238E27FC236}">
                  <a16:creationId xmlns:a16="http://schemas.microsoft.com/office/drawing/2014/main" id="{8C36440B-66FF-4E96-BDE4-B81F3826A750}"/>
                </a:ext>
              </a:extLst>
            </p:cNvPr>
            <p:cNvCxnSpPr>
              <a:cxnSpLocks/>
            </p:cNvCxnSpPr>
            <p:nvPr/>
          </p:nvCxnSpPr>
          <p:spPr>
            <a:xfrm flipV="1">
              <a:off x="2494503" y="1783764"/>
              <a:ext cx="4920416" cy="59932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Přímá spojnice 133">
              <a:extLst>
                <a:ext uri="{FF2B5EF4-FFF2-40B4-BE49-F238E27FC236}">
                  <a16:creationId xmlns:a16="http://schemas.microsoft.com/office/drawing/2014/main" id="{0E92B98B-91BE-48AA-8442-23D72685A365}"/>
                </a:ext>
              </a:extLst>
            </p:cNvPr>
            <p:cNvCxnSpPr>
              <a:cxnSpLocks/>
            </p:cNvCxnSpPr>
            <p:nvPr/>
          </p:nvCxnSpPr>
          <p:spPr>
            <a:xfrm flipV="1">
              <a:off x="7409305" y="1785433"/>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Přímá spojnice 134">
              <a:extLst>
                <a:ext uri="{FF2B5EF4-FFF2-40B4-BE49-F238E27FC236}">
                  <a16:creationId xmlns:a16="http://schemas.microsoft.com/office/drawing/2014/main" id="{6F9D6179-560E-4547-8853-86A49A047148}"/>
                </a:ext>
              </a:extLst>
            </p:cNvPr>
            <p:cNvCxnSpPr>
              <a:cxnSpLocks/>
            </p:cNvCxnSpPr>
            <p:nvPr/>
          </p:nvCxnSpPr>
          <p:spPr>
            <a:xfrm flipV="1">
              <a:off x="7404403" y="1844720"/>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Přímá spojnice 135">
              <a:extLst>
                <a:ext uri="{FF2B5EF4-FFF2-40B4-BE49-F238E27FC236}">
                  <a16:creationId xmlns:a16="http://schemas.microsoft.com/office/drawing/2014/main" id="{FA2FA539-1A29-4FDC-9F6F-3C251424F2E0}"/>
                </a:ext>
              </a:extLst>
            </p:cNvPr>
            <p:cNvCxnSpPr>
              <a:cxnSpLocks/>
            </p:cNvCxnSpPr>
            <p:nvPr/>
          </p:nvCxnSpPr>
          <p:spPr>
            <a:xfrm flipV="1">
              <a:off x="7399620" y="1956968"/>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Přímá spojnice 136">
              <a:extLst>
                <a:ext uri="{FF2B5EF4-FFF2-40B4-BE49-F238E27FC236}">
                  <a16:creationId xmlns:a16="http://schemas.microsoft.com/office/drawing/2014/main" id="{93F6A768-CEAD-4860-A0AC-6B37C620B270}"/>
                </a:ext>
              </a:extLst>
            </p:cNvPr>
            <p:cNvCxnSpPr>
              <a:cxnSpLocks/>
              <a:endCxn id="145" idx="3"/>
            </p:cNvCxnSpPr>
            <p:nvPr/>
          </p:nvCxnSpPr>
          <p:spPr>
            <a:xfrm flipV="1">
              <a:off x="7399619" y="2029775"/>
              <a:ext cx="339432" cy="225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38" name="Skupina 137">
              <a:extLst>
                <a:ext uri="{FF2B5EF4-FFF2-40B4-BE49-F238E27FC236}">
                  <a16:creationId xmlns:a16="http://schemas.microsoft.com/office/drawing/2014/main" id="{8C01D788-F5A3-49C8-9E27-57A5F6EE9752}"/>
                </a:ext>
              </a:extLst>
            </p:cNvPr>
            <p:cNvGrpSpPr/>
            <p:nvPr/>
          </p:nvGrpSpPr>
          <p:grpSpPr>
            <a:xfrm>
              <a:off x="7715725" y="1312294"/>
              <a:ext cx="720000" cy="1085196"/>
              <a:chOff x="8881807" y="1767048"/>
              <a:chExt cx="720000" cy="1085196"/>
            </a:xfrm>
          </p:grpSpPr>
          <p:sp>
            <p:nvSpPr>
              <p:cNvPr id="144" name="Částečný kruh 143">
                <a:extLst>
                  <a:ext uri="{FF2B5EF4-FFF2-40B4-BE49-F238E27FC236}">
                    <a16:creationId xmlns:a16="http://schemas.microsoft.com/office/drawing/2014/main" id="{B62F3B86-4893-45A9-B11F-A1CBB9B81060}"/>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5" name="Ovál 144">
                <a:extLst>
                  <a:ext uri="{FF2B5EF4-FFF2-40B4-BE49-F238E27FC236}">
                    <a16:creationId xmlns:a16="http://schemas.microsoft.com/office/drawing/2014/main" id="{7E8F2E6B-AF57-4A6A-A9F4-A5889AFF77A3}"/>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ál 145">
                <a:extLst>
                  <a:ext uri="{FF2B5EF4-FFF2-40B4-BE49-F238E27FC236}">
                    <a16:creationId xmlns:a16="http://schemas.microsoft.com/office/drawing/2014/main" id="{2E209026-A830-4A8A-9C1B-AF526ADB590F}"/>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blouk 146">
                <a:extLst>
                  <a:ext uri="{FF2B5EF4-FFF2-40B4-BE49-F238E27FC236}">
                    <a16:creationId xmlns:a16="http://schemas.microsoft.com/office/drawing/2014/main" id="{71396EC3-ECAD-4530-A720-A5B08E93C65A}"/>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8" name="Oblouk 147">
                <a:extLst>
                  <a:ext uri="{FF2B5EF4-FFF2-40B4-BE49-F238E27FC236}">
                    <a16:creationId xmlns:a16="http://schemas.microsoft.com/office/drawing/2014/main" id="{D9B667C0-7E0B-4844-ADBA-E18852BDD0E0}"/>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139" name="Grafický objekt 138" descr="List">
              <a:extLst>
                <a:ext uri="{FF2B5EF4-FFF2-40B4-BE49-F238E27FC236}">
                  <a16:creationId xmlns:a16="http://schemas.microsoft.com/office/drawing/2014/main" id="{9E3EA82E-4C67-4C18-BA2A-2A72CEC9C8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712" y="1800939"/>
              <a:ext cx="189735" cy="189735"/>
            </a:xfrm>
            <a:prstGeom prst="rect">
              <a:avLst/>
            </a:prstGeom>
          </p:spPr>
        </p:pic>
        <p:pic>
          <p:nvPicPr>
            <p:cNvPr id="140" name="Grafický objekt 139" descr="List">
              <a:extLst>
                <a:ext uri="{FF2B5EF4-FFF2-40B4-BE49-F238E27FC236}">
                  <a16:creationId xmlns:a16="http://schemas.microsoft.com/office/drawing/2014/main" id="{BCFA18A5-A309-4DA3-9CFF-D9BE3524431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6118575" y="1699693"/>
              <a:ext cx="396000" cy="396000"/>
            </a:xfrm>
            <a:prstGeom prst="rect">
              <a:avLst/>
            </a:prstGeom>
          </p:spPr>
        </p:pic>
        <p:sp>
          <p:nvSpPr>
            <p:cNvPr id="141" name="TextovéPole 140">
              <a:extLst>
                <a:ext uri="{FF2B5EF4-FFF2-40B4-BE49-F238E27FC236}">
                  <a16:creationId xmlns:a16="http://schemas.microsoft.com/office/drawing/2014/main" id="{567CFD67-EDED-42B9-AAEE-0AD7E7C38EAB}"/>
                </a:ext>
              </a:extLst>
            </p:cNvPr>
            <p:cNvSpPr txBox="1"/>
            <p:nvPr/>
          </p:nvSpPr>
          <p:spPr>
            <a:xfrm flipH="1">
              <a:off x="6588576" y="2509653"/>
              <a:ext cx="593624" cy="276999"/>
            </a:xfrm>
            <a:prstGeom prst="rect">
              <a:avLst/>
            </a:prstGeom>
            <a:noFill/>
          </p:spPr>
          <p:txBody>
            <a:bodyPr wrap="none" rtlCol="0">
              <a:spAutoFit/>
            </a:bodyPr>
            <a:lstStyle/>
            <a:p>
              <a:r>
                <a:rPr lang="en-GB" sz="1200" i="1"/>
                <a:t>f</a:t>
              </a:r>
              <a:r>
                <a:rPr lang="en-GB" sz="1200" i="1" baseline="-25000"/>
                <a:t>Eyepiece</a:t>
              </a:r>
            </a:p>
          </p:txBody>
        </p:sp>
        <p:sp>
          <p:nvSpPr>
            <p:cNvPr id="143" name="TextovéPole 142">
              <a:extLst>
                <a:ext uri="{FF2B5EF4-FFF2-40B4-BE49-F238E27FC236}">
                  <a16:creationId xmlns:a16="http://schemas.microsoft.com/office/drawing/2014/main" id="{3FEACEDF-3BF9-4093-87D0-A2FE85A4A87C}"/>
                </a:ext>
              </a:extLst>
            </p:cNvPr>
            <p:cNvSpPr txBox="1"/>
            <p:nvPr/>
          </p:nvSpPr>
          <p:spPr>
            <a:xfrm flipH="1">
              <a:off x="2981132" y="2509484"/>
              <a:ext cx="2669898" cy="276999"/>
            </a:xfrm>
            <a:prstGeom prst="rect">
              <a:avLst/>
            </a:prstGeom>
            <a:noFill/>
          </p:spPr>
          <p:txBody>
            <a:bodyPr wrap="none" rtlCol="0">
              <a:spAutoFit/>
            </a:bodyPr>
            <a:lstStyle/>
            <a:p>
              <a:r>
                <a:rPr lang="en-GB" sz="1200"/>
                <a:t>Tube length, as defined by the objective</a:t>
              </a:r>
            </a:p>
          </p:txBody>
        </p:sp>
        <p:sp>
          <p:nvSpPr>
            <p:cNvPr id="115" name="Levá složená závorka 114">
              <a:extLst>
                <a:ext uri="{FF2B5EF4-FFF2-40B4-BE49-F238E27FC236}">
                  <a16:creationId xmlns:a16="http://schemas.microsoft.com/office/drawing/2014/main" id="{00CC0E3E-3C98-472B-A96B-1072EB3DC186}"/>
                </a:ext>
              </a:extLst>
            </p:cNvPr>
            <p:cNvSpPr/>
            <p:nvPr/>
          </p:nvSpPr>
          <p:spPr>
            <a:xfrm rot="16200000">
              <a:off x="4299495" y="440888"/>
              <a:ext cx="212400" cy="3821761"/>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12" name="Grafický objekt 111" descr="List">
              <a:extLst>
                <a:ext uri="{FF2B5EF4-FFF2-40B4-BE49-F238E27FC236}">
                  <a16:creationId xmlns:a16="http://schemas.microsoft.com/office/drawing/2014/main" id="{7D69307C-60E7-4F9F-9F02-FBAC2A7BEEA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7947814" y="1588174"/>
              <a:ext cx="612000" cy="612000"/>
            </a:xfrm>
            <a:prstGeom prst="rect">
              <a:avLst/>
            </a:prstGeom>
          </p:spPr>
        </p:pic>
      </p:grpSp>
      <p:sp>
        <p:nvSpPr>
          <p:cNvPr id="201" name="Obdélník 200">
            <a:extLst>
              <a:ext uri="{FF2B5EF4-FFF2-40B4-BE49-F238E27FC236}">
                <a16:creationId xmlns:a16="http://schemas.microsoft.com/office/drawing/2014/main" id="{750A0274-CBAE-4369-9EEB-30088C0A066F}"/>
              </a:ext>
            </a:extLst>
          </p:cNvPr>
          <p:cNvSpPr/>
          <p:nvPr/>
        </p:nvSpPr>
        <p:spPr>
          <a:xfrm>
            <a:off x="372638" y="3085880"/>
            <a:ext cx="9074600" cy="1077218"/>
          </a:xfrm>
          <a:prstGeom prst="rect">
            <a:avLst/>
          </a:prstGeom>
        </p:spPr>
        <p:txBody>
          <a:bodyPr wrap="square">
            <a:spAutoFit/>
          </a:bodyPr>
          <a:lstStyle/>
          <a:p>
            <a:r>
              <a:rPr lang="en-GB" sz="1600" dirty="0">
                <a:solidFill>
                  <a:srgbClr val="222222"/>
                </a:solidFill>
              </a:rPr>
              <a:t>The objectives of older or smaller microscopes are so-called finite-corrected objectives. They behave as a lens with a very short focal length and create an image in a given distance. This distance is called the tube length and it is written on the objective. Our objective has tube length of 160 mm. There we can find a real image, which is further magnified by the eyepiece. </a:t>
            </a:r>
            <a:endParaRPr lang="en-GB" sz="1600" dirty="0"/>
          </a:p>
        </p:txBody>
      </p:sp>
      <p:sp>
        <p:nvSpPr>
          <p:cNvPr id="205" name="TextovéPole 204">
            <a:extLst>
              <a:ext uri="{FF2B5EF4-FFF2-40B4-BE49-F238E27FC236}">
                <a16:creationId xmlns:a16="http://schemas.microsoft.com/office/drawing/2014/main" id="{2417DE2C-72EE-486A-B4C2-D4D13DE99A7B}"/>
              </a:ext>
            </a:extLst>
          </p:cNvPr>
          <p:cNvSpPr txBox="1"/>
          <p:nvPr/>
        </p:nvSpPr>
        <p:spPr>
          <a:xfrm>
            <a:off x="1431261" y="324791"/>
            <a:ext cx="7879208" cy="646331"/>
          </a:xfrm>
          <a:prstGeom prst="rect">
            <a:avLst/>
          </a:prstGeom>
          <a:noFill/>
        </p:spPr>
        <p:txBody>
          <a:bodyPr wrap="none" rtlCol="0">
            <a:spAutoFit/>
          </a:bodyPr>
          <a:lstStyle/>
          <a:p>
            <a:r>
              <a:rPr lang="en-GB" sz="3600" dirty="0"/>
              <a:t>„Finite-corrected“ versus „Infinity“ optics</a:t>
            </a:r>
          </a:p>
        </p:txBody>
      </p:sp>
      <p:pic>
        <p:nvPicPr>
          <p:cNvPr id="150" name="Grafik 193" descr="Präsentation mit Checkliste">
            <a:extLst>
              <a:ext uri="{FF2B5EF4-FFF2-40B4-BE49-F238E27FC236}">
                <a16:creationId xmlns:a16="http://schemas.microsoft.com/office/drawing/2014/main" id="{7524592A-523D-4F37-B992-AB2DC6E252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607" y="207011"/>
            <a:ext cx="680400" cy="680400"/>
          </a:xfrm>
          <a:prstGeom prst="rect">
            <a:avLst/>
          </a:prstGeom>
        </p:spPr>
      </p:pic>
      <p:sp>
        <p:nvSpPr>
          <p:cNvPr id="151" name="Obdélník 150">
            <a:extLst>
              <a:ext uri="{FF2B5EF4-FFF2-40B4-BE49-F238E27FC236}">
                <a16:creationId xmlns:a16="http://schemas.microsoft.com/office/drawing/2014/main" id="{4D7516D9-0C4B-4DFD-A1D5-1016C85F77A9}"/>
              </a:ext>
            </a:extLst>
          </p:cNvPr>
          <p:cNvSpPr/>
          <p:nvPr/>
        </p:nvSpPr>
        <p:spPr>
          <a:xfrm>
            <a:off x="402884" y="4635786"/>
            <a:ext cx="4554784" cy="1569660"/>
          </a:xfrm>
          <a:prstGeom prst="rect">
            <a:avLst/>
          </a:prstGeom>
        </p:spPr>
        <p:txBody>
          <a:bodyPr wrap="square">
            <a:spAutoFit/>
          </a:bodyPr>
          <a:lstStyle/>
          <a:p>
            <a:r>
              <a:rPr lang="en-GB" sz="1600" dirty="0"/>
              <a:t>Microscopes allow for focusing the object either by moving the sample or the objective. Here we move the objective using a simple mechanism. Rotation of the wheel moves the objective up and down. Additionally, the objective can be moved over a large distance by shifting in the insert</a:t>
            </a:r>
          </a:p>
        </p:txBody>
      </p:sp>
      <p:grpSp>
        <p:nvGrpSpPr>
          <p:cNvPr id="93" name="Skupina 92">
            <a:extLst>
              <a:ext uri="{FF2B5EF4-FFF2-40B4-BE49-F238E27FC236}">
                <a16:creationId xmlns:a16="http://schemas.microsoft.com/office/drawing/2014/main" id="{DF1BEF2A-21BA-4098-BA03-FFBBE0B1E9A6}"/>
              </a:ext>
            </a:extLst>
          </p:cNvPr>
          <p:cNvGrpSpPr/>
          <p:nvPr/>
        </p:nvGrpSpPr>
        <p:grpSpPr>
          <a:xfrm>
            <a:off x="5431095" y="4374310"/>
            <a:ext cx="3131291" cy="1952665"/>
            <a:chOff x="5431095" y="4374310"/>
            <a:chExt cx="3131291" cy="1952665"/>
          </a:xfrm>
        </p:grpSpPr>
        <p:grpSp>
          <p:nvGrpSpPr>
            <p:cNvPr id="157" name="Skupina 156">
              <a:extLst>
                <a:ext uri="{FF2B5EF4-FFF2-40B4-BE49-F238E27FC236}">
                  <a16:creationId xmlns:a16="http://schemas.microsoft.com/office/drawing/2014/main" id="{CCAAAFBA-5A21-422D-B911-AD6E7D3BEDA6}"/>
                </a:ext>
              </a:extLst>
            </p:cNvPr>
            <p:cNvGrpSpPr/>
            <p:nvPr/>
          </p:nvGrpSpPr>
          <p:grpSpPr>
            <a:xfrm>
              <a:off x="7266142" y="5125165"/>
              <a:ext cx="915355" cy="1201810"/>
              <a:chOff x="3587645" y="2973230"/>
              <a:chExt cx="915355" cy="1201810"/>
            </a:xfrm>
          </p:grpSpPr>
          <p:sp>
            <p:nvSpPr>
              <p:cNvPr id="163" name="Obdélník 162">
                <a:extLst>
                  <a:ext uri="{FF2B5EF4-FFF2-40B4-BE49-F238E27FC236}">
                    <a16:creationId xmlns:a16="http://schemas.microsoft.com/office/drawing/2014/main" id="{7C9F28D1-1341-483B-AB03-4AFD34D75112}"/>
                  </a:ext>
                </a:extLst>
              </p:cNvPr>
              <p:cNvSpPr/>
              <p:nvPr/>
            </p:nvSpPr>
            <p:spPr>
              <a:xfrm>
                <a:off x="3991322" y="3118372"/>
                <a:ext cx="105818" cy="1056668"/>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Hvězda: dvaatřiceticípá 163">
                <a:extLst>
                  <a:ext uri="{FF2B5EF4-FFF2-40B4-BE49-F238E27FC236}">
                    <a16:creationId xmlns:a16="http://schemas.microsoft.com/office/drawing/2014/main" id="{4591B4CD-F6CA-49A6-872B-397BB7985575}"/>
                  </a:ext>
                </a:extLst>
              </p:cNvPr>
              <p:cNvSpPr/>
              <p:nvPr/>
            </p:nvSpPr>
            <p:spPr>
              <a:xfrm>
                <a:off x="3587645" y="2973230"/>
                <a:ext cx="915355" cy="302184"/>
              </a:xfrm>
              <a:prstGeom prst="star32">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Skupina 3">
              <a:extLst>
                <a:ext uri="{FF2B5EF4-FFF2-40B4-BE49-F238E27FC236}">
                  <a16:creationId xmlns:a16="http://schemas.microsoft.com/office/drawing/2014/main" id="{E326679E-3C89-4F8C-88EC-6ACE41468747}"/>
                </a:ext>
              </a:extLst>
            </p:cNvPr>
            <p:cNvGrpSpPr/>
            <p:nvPr/>
          </p:nvGrpSpPr>
          <p:grpSpPr>
            <a:xfrm>
              <a:off x="5431095" y="4374310"/>
              <a:ext cx="950044" cy="1240023"/>
              <a:chOff x="5364443" y="4212510"/>
              <a:chExt cx="950044" cy="1240023"/>
            </a:xfrm>
          </p:grpSpPr>
          <p:sp>
            <p:nvSpPr>
              <p:cNvPr id="154" name="Obdélník: s odříznutými horními rohy 153">
                <a:extLst>
                  <a:ext uri="{FF2B5EF4-FFF2-40B4-BE49-F238E27FC236}">
                    <a16:creationId xmlns:a16="http://schemas.microsoft.com/office/drawing/2014/main" id="{A334D38E-2E25-45F4-927B-EDC26A275836}"/>
                  </a:ext>
                </a:extLst>
              </p:cNvPr>
              <p:cNvSpPr/>
              <p:nvPr/>
            </p:nvSpPr>
            <p:spPr>
              <a:xfrm>
                <a:off x="5389244" y="4414851"/>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Částečný kruh 154">
                <a:extLst>
                  <a:ext uri="{FF2B5EF4-FFF2-40B4-BE49-F238E27FC236}">
                    <a16:creationId xmlns:a16="http://schemas.microsoft.com/office/drawing/2014/main" id="{F0047F55-2AB9-426C-A52E-82E5DE090297}"/>
                  </a:ext>
                </a:extLst>
              </p:cNvPr>
              <p:cNvSpPr/>
              <p:nvPr/>
            </p:nvSpPr>
            <p:spPr>
              <a:xfrm>
                <a:off x="5644761" y="4212510"/>
                <a:ext cx="388966" cy="404683"/>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6" name="Obdélník 155">
                <a:extLst>
                  <a:ext uri="{FF2B5EF4-FFF2-40B4-BE49-F238E27FC236}">
                    <a16:creationId xmlns:a16="http://schemas.microsoft.com/office/drawing/2014/main" id="{BFABF7A1-9BF3-434C-83DF-538732C1DEEC}"/>
                  </a:ext>
                </a:extLst>
              </p:cNvPr>
              <p:cNvSpPr/>
              <p:nvPr/>
            </p:nvSpPr>
            <p:spPr>
              <a:xfrm>
                <a:off x="5389244" y="4694502"/>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TextovéPole 158">
                <a:extLst>
                  <a:ext uri="{FF2B5EF4-FFF2-40B4-BE49-F238E27FC236}">
                    <a16:creationId xmlns:a16="http://schemas.microsoft.com/office/drawing/2014/main" id="{EF2EAE4C-E15C-4335-942C-1195932B9DC5}"/>
                  </a:ext>
                </a:extLst>
              </p:cNvPr>
              <p:cNvSpPr txBox="1"/>
              <p:nvPr/>
            </p:nvSpPr>
            <p:spPr>
              <a:xfrm>
                <a:off x="5629584" y="4723407"/>
                <a:ext cx="417102" cy="369332"/>
              </a:xfrm>
              <a:prstGeom prst="rect">
                <a:avLst/>
              </a:prstGeom>
              <a:noFill/>
            </p:spPr>
            <p:txBody>
              <a:bodyPr wrap="none" rtlCol="0">
                <a:spAutoFit/>
              </a:bodyPr>
              <a:lstStyle/>
              <a:p>
                <a:r>
                  <a:rPr lang="en-GB">
                    <a:solidFill>
                      <a:schemeClr val="bg1"/>
                    </a:solidFill>
                  </a:rPr>
                  <a:t>4×</a:t>
                </a:r>
              </a:p>
            </p:txBody>
          </p:sp>
          <p:sp>
            <p:nvSpPr>
              <p:cNvPr id="160" name="Obdélník 159">
                <a:extLst>
                  <a:ext uri="{FF2B5EF4-FFF2-40B4-BE49-F238E27FC236}">
                    <a16:creationId xmlns:a16="http://schemas.microsoft.com/office/drawing/2014/main" id="{A0F08EC2-3B7C-4FEC-8E4A-3E76AB74EB67}"/>
                  </a:ext>
                </a:extLst>
              </p:cNvPr>
              <p:cNvSpPr/>
              <p:nvPr/>
            </p:nvSpPr>
            <p:spPr>
              <a:xfrm>
                <a:off x="5364443" y="5150702"/>
                <a:ext cx="950044" cy="301831"/>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9" name="Obdélník: se zakulacenými rohy 148">
              <a:extLst>
                <a:ext uri="{FF2B5EF4-FFF2-40B4-BE49-F238E27FC236}">
                  <a16:creationId xmlns:a16="http://schemas.microsoft.com/office/drawing/2014/main" id="{AFB455B0-FFB5-408B-ADE8-D05A09C2D8FB}"/>
                </a:ext>
              </a:extLst>
            </p:cNvPr>
            <p:cNvSpPr/>
            <p:nvPr/>
          </p:nvSpPr>
          <p:spPr>
            <a:xfrm rot="16200000" flipH="1">
              <a:off x="5884695" y="5565125"/>
              <a:ext cx="126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Obdélník: se zakulacenými rohy 160">
              <a:extLst>
                <a:ext uri="{FF2B5EF4-FFF2-40B4-BE49-F238E27FC236}">
                  <a16:creationId xmlns:a16="http://schemas.microsoft.com/office/drawing/2014/main" id="{45E1D0CC-A539-4A61-874B-CA296988B63A}"/>
                </a:ext>
              </a:extLst>
            </p:cNvPr>
            <p:cNvSpPr/>
            <p:nvPr/>
          </p:nvSpPr>
          <p:spPr>
            <a:xfrm rot="21278302" flipH="1">
              <a:off x="6419436" y="5978036"/>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bdélník: se zakulacenými rohy 161">
              <a:extLst>
                <a:ext uri="{FF2B5EF4-FFF2-40B4-BE49-F238E27FC236}">
                  <a16:creationId xmlns:a16="http://schemas.microsoft.com/office/drawing/2014/main" id="{E1943D27-2B25-4EB0-86BF-5A826C50A9A3}"/>
                </a:ext>
              </a:extLst>
            </p:cNvPr>
            <p:cNvSpPr/>
            <p:nvPr/>
          </p:nvSpPr>
          <p:spPr>
            <a:xfrm rot="21278302" flipH="1">
              <a:off x="6419770" y="5817535"/>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bdélník 165">
              <a:extLst>
                <a:ext uri="{FF2B5EF4-FFF2-40B4-BE49-F238E27FC236}">
                  <a16:creationId xmlns:a16="http://schemas.microsoft.com/office/drawing/2014/main" id="{D02EDBA5-36E6-4AC4-ABD5-B8E3BCB79C66}"/>
                </a:ext>
              </a:extLst>
            </p:cNvPr>
            <p:cNvSpPr/>
            <p:nvPr/>
          </p:nvSpPr>
          <p:spPr>
            <a:xfrm rot="5400000">
              <a:off x="6388593" y="5625598"/>
              <a:ext cx="76954" cy="184982"/>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bdélník 168">
              <a:extLst>
                <a:ext uri="{FF2B5EF4-FFF2-40B4-BE49-F238E27FC236}">
                  <a16:creationId xmlns:a16="http://schemas.microsoft.com/office/drawing/2014/main" id="{178C6510-395D-4A63-8531-37D80D50210D}"/>
                </a:ext>
              </a:extLst>
            </p:cNvPr>
            <p:cNvSpPr/>
            <p:nvPr/>
          </p:nvSpPr>
          <p:spPr>
            <a:xfrm>
              <a:off x="5431813" y="5616840"/>
              <a:ext cx="950044" cy="2246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Šipka: obousměrná svislá 169">
              <a:extLst>
                <a:ext uri="{FF2B5EF4-FFF2-40B4-BE49-F238E27FC236}">
                  <a16:creationId xmlns:a16="http://schemas.microsoft.com/office/drawing/2014/main" id="{4D086306-9331-432A-91A5-E347D73DBF4F}"/>
                </a:ext>
              </a:extLst>
            </p:cNvPr>
            <p:cNvSpPr/>
            <p:nvPr/>
          </p:nvSpPr>
          <p:spPr>
            <a:xfrm>
              <a:off x="6587561" y="4985186"/>
              <a:ext cx="135403" cy="1255174"/>
            </a:xfrm>
            <a:prstGeom prst="upDown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Šipka: obousměrná svislá 170">
              <a:extLst>
                <a:ext uri="{FF2B5EF4-FFF2-40B4-BE49-F238E27FC236}">
                  <a16:creationId xmlns:a16="http://schemas.microsoft.com/office/drawing/2014/main" id="{21E53772-6A84-4076-9BD9-C0B3EF9050B8}"/>
                </a:ext>
              </a:extLst>
            </p:cNvPr>
            <p:cNvSpPr/>
            <p:nvPr/>
          </p:nvSpPr>
          <p:spPr>
            <a:xfrm>
              <a:off x="6243958" y="5864753"/>
              <a:ext cx="158929" cy="303463"/>
            </a:xfrm>
            <a:prstGeom prst="upDown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2" name="Skupina 91">
              <a:extLst>
                <a:ext uri="{FF2B5EF4-FFF2-40B4-BE49-F238E27FC236}">
                  <a16:creationId xmlns:a16="http://schemas.microsoft.com/office/drawing/2014/main" id="{F31B488A-10A9-45AA-87C7-13E2C7C3E31B}"/>
                </a:ext>
              </a:extLst>
            </p:cNvPr>
            <p:cNvGrpSpPr/>
            <p:nvPr/>
          </p:nvGrpSpPr>
          <p:grpSpPr>
            <a:xfrm rot="5400000">
              <a:off x="7611181" y="4797319"/>
              <a:ext cx="906586" cy="995824"/>
              <a:chOff x="2252647" y="2345874"/>
              <a:chExt cx="906586" cy="995824"/>
            </a:xfrm>
          </p:grpSpPr>
          <p:sp>
            <p:nvSpPr>
              <p:cNvPr id="173" name="Šipka: kruhová 172">
                <a:extLst>
                  <a:ext uri="{FF2B5EF4-FFF2-40B4-BE49-F238E27FC236}">
                    <a16:creationId xmlns:a16="http://schemas.microsoft.com/office/drawing/2014/main" id="{40E9DDB3-46AE-4203-A8EB-26B3FF5D2C43}"/>
                  </a:ext>
                </a:extLst>
              </p:cNvPr>
              <p:cNvSpPr/>
              <p:nvPr/>
            </p:nvSpPr>
            <p:spPr>
              <a:xfrm rot="21026071">
                <a:off x="2266801" y="2345874"/>
                <a:ext cx="892432"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4" name="Šipka: kruhová 173">
                <a:extLst>
                  <a:ext uri="{FF2B5EF4-FFF2-40B4-BE49-F238E27FC236}">
                    <a16:creationId xmlns:a16="http://schemas.microsoft.com/office/drawing/2014/main" id="{9667400D-2954-4224-8EA3-FA27B3A810D4}"/>
                  </a:ext>
                </a:extLst>
              </p:cNvPr>
              <p:cNvSpPr/>
              <p:nvPr/>
            </p:nvSpPr>
            <p:spPr>
              <a:xfrm rot="20182333" flipH="1">
                <a:off x="2252647" y="2352671"/>
                <a:ext cx="892432"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Tree>
    <p:extLst>
      <p:ext uri="{BB962C8B-B14F-4D97-AF65-F5344CB8AC3E}">
        <p14:creationId xmlns:p14="http://schemas.microsoft.com/office/powerpoint/2010/main" val="3050001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BA6CA9BB-AEDF-4B3B-AE93-EAA7B16F5165}"/>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1766C7CC-174E-4094-8725-4313A790915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4" name="Skupina 3">
            <a:extLst>
              <a:ext uri="{FF2B5EF4-FFF2-40B4-BE49-F238E27FC236}">
                <a16:creationId xmlns:a16="http://schemas.microsoft.com/office/drawing/2014/main" id="{EE4A75D4-6EA9-4225-9B9A-B8C7876537B2}"/>
              </a:ext>
            </a:extLst>
          </p:cNvPr>
          <p:cNvGrpSpPr/>
          <p:nvPr/>
        </p:nvGrpSpPr>
        <p:grpSpPr>
          <a:xfrm rot="10800000" flipH="1">
            <a:off x="1953668" y="128031"/>
            <a:ext cx="7771153" cy="271990"/>
            <a:chOff x="3768436" y="4981059"/>
            <a:chExt cx="7199999" cy="252000"/>
          </a:xfrm>
        </p:grpSpPr>
        <p:grpSp>
          <p:nvGrpSpPr>
            <p:cNvPr id="5" name="Skupina 4">
              <a:extLst>
                <a:ext uri="{FF2B5EF4-FFF2-40B4-BE49-F238E27FC236}">
                  <a16:creationId xmlns:a16="http://schemas.microsoft.com/office/drawing/2014/main" id="{C0744B6D-9481-4F16-925D-BA2D32D463C8}"/>
                </a:ext>
              </a:extLst>
            </p:cNvPr>
            <p:cNvGrpSpPr/>
            <p:nvPr/>
          </p:nvGrpSpPr>
          <p:grpSpPr>
            <a:xfrm>
              <a:off x="3768436" y="4981059"/>
              <a:ext cx="3600000" cy="252000"/>
              <a:chOff x="1773382" y="3868737"/>
              <a:chExt cx="3577586" cy="252000"/>
            </a:xfrm>
          </p:grpSpPr>
          <p:grpSp>
            <p:nvGrpSpPr>
              <p:cNvPr id="49" name="Skupina 48">
                <a:extLst>
                  <a:ext uri="{FF2B5EF4-FFF2-40B4-BE49-F238E27FC236}">
                    <a16:creationId xmlns:a16="http://schemas.microsoft.com/office/drawing/2014/main" id="{238EDBAC-1867-4AE7-8FA2-C4C7827B04A4}"/>
                  </a:ext>
                </a:extLst>
              </p:cNvPr>
              <p:cNvGrpSpPr/>
              <p:nvPr/>
            </p:nvGrpSpPr>
            <p:grpSpPr>
              <a:xfrm>
                <a:off x="1773382" y="3868737"/>
                <a:ext cx="1792086" cy="252000"/>
                <a:chOff x="1773382" y="3868737"/>
                <a:chExt cx="1792086" cy="252000"/>
              </a:xfrm>
            </p:grpSpPr>
            <p:grpSp>
              <p:nvGrpSpPr>
                <p:cNvPr id="71" name="Skupina 70">
                  <a:extLst>
                    <a:ext uri="{FF2B5EF4-FFF2-40B4-BE49-F238E27FC236}">
                      <a16:creationId xmlns:a16="http://schemas.microsoft.com/office/drawing/2014/main" id="{F2B8FD17-E6AC-44AC-9A04-D2E190B288E9}"/>
                    </a:ext>
                  </a:extLst>
                </p:cNvPr>
                <p:cNvGrpSpPr/>
                <p:nvPr/>
              </p:nvGrpSpPr>
              <p:grpSpPr>
                <a:xfrm>
                  <a:off x="1773382" y="3868737"/>
                  <a:ext cx="360000" cy="252000"/>
                  <a:chOff x="1777340" y="3837070"/>
                  <a:chExt cx="360000" cy="252000"/>
                </a:xfrm>
              </p:grpSpPr>
              <p:cxnSp>
                <p:nvCxnSpPr>
                  <p:cNvPr id="88" name="Přímá spojnice 87">
                    <a:extLst>
                      <a:ext uri="{FF2B5EF4-FFF2-40B4-BE49-F238E27FC236}">
                        <a16:creationId xmlns:a16="http://schemas.microsoft.com/office/drawing/2014/main" id="{A598F720-663F-462B-A254-E3D68A9F79F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78AE92DE-CCF3-49CF-A04E-A6BC2C07128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F154CB6F-9A1D-4C58-A7E6-36EF6B5B743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69A59573-6938-4007-A4A5-A8292350581A}"/>
                    </a:ext>
                  </a:extLst>
                </p:cNvPr>
                <p:cNvGrpSpPr/>
                <p:nvPr/>
              </p:nvGrpSpPr>
              <p:grpSpPr>
                <a:xfrm>
                  <a:off x="2133382" y="3868737"/>
                  <a:ext cx="360000" cy="252000"/>
                  <a:chOff x="1777340" y="3837070"/>
                  <a:chExt cx="360000" cy="252000"/>
                </a:xfrm>
              </p:grpSpPr>
              <p:cxnSp>
                <p:nvCxnSpPr>
                  <p:cNvPr id="85" name="Přímá spojnice 84">
                    <a:extLst>
                      <a:ext uri="{FF2B5EF4-FFF2-40B4-BE49-F238E27FC236}">
                        <a16:creationId xmlns:a16="http://schemas.microsoft.com/office/drawing/2014/main" id="{B2EA2314-C614-480F-97B3-14ACED836C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9014E4F5-5505-45D7-B386-6B50D0C7E58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AB336DD8-288A-4D9D-86AA-649F68F1FA6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3D918FA6-3FBF-4B78-856B-0102D28E3FCF}"/>
                    </a:ext>
                  </a:extLst>
                </p:cNvPr>
                <p:cNvGrpSpPr/>
                <p:nvPr/>
              </p:nvGrpSpPr>
              <p:grpSpPr>
                <a:xfrm>
                  <a:off x="3205468" y="3868737"/>
                  <a:ext cx="360000" cy="252000"/>
                  <a:chOff x="1777340" y="3837070"/>
                  <a:chExt cx="360000" cy="252000"/>
                </a:xfrm>
              </p:grpSpPr>
              <p:cxnSp>
                <p:nvCxnSpPr>
                  <p:cNvPr id="82" name="Přímá spojnice 81">
                    <a:extLst>
                      <a:ext uri="{FF2B5EF4-FFF2-40B4-BE49-F238E27FC236}">
                        <a16:creationId xmlns:a16="http://schemas.microsoft.com/office/drawing/2014/main" id="{DCFB9ADC-8E41-4BFF-B98E-6844144285E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3020DA0D-1D5C-4BE5-B4A6-A495E624BB3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D4C2D84C-4EFB-49B4-9A1A-07E4C825A3E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A6F1E6A0-A81F-45AA-9C57-F6F0EB88698F}"/>
                    </a:ext>
                  </a:extLst>
                </p:cNvPr>
                <p:cNvGrpSpPr/>
                <p:nvPr/>
              </p:nvGrpSpPr>
              <p:grpSpPr>
                <a:xfrm>
                  <a:off x="2845468" y="3868737"/>
                  <a:ext cx="360000" cy="252000"/>
                  <a:chOff x="1777340" y="3837070"/>
                  <a:chExt cx="360000" cy="252000"/>
                </a:xfrm>
              </p:grpSpPr>
              <p:cxnSp>
                <p:nvCxnSpPr>
                  <p:cNvPr id="79" name="Přímá spojnice 78">
                    <a:extLst>
                      <a:ext uri="{FF2B5EF4-FFF2-40B4-BE49-F238E27FC236}">
                        <a16:creationId xmlns:a16="http://schemas.microsoft.com/office/drawing/2014/main" id="{AA1902DA-F3F0-4C84-97C2-BAB16358901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0537EA49-D731-44FE-BDB4-1732455B7B8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AC6D23D7-6743-4B30-8087-41D743314A2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EE3BA61A-1730-471A-9147-CA4299F5AD50}"/>
                    </a:ext>
                  </a:extLst>
                </p:cNvPr>
                <p:cNvGrpSpPr/>
                <p:nvPr/>
              </p:nvGrpSpPr>
              <p:grpSpPr>
                <a:xfrm>
                  <a:off x="2491405" y="3868737"/>
                  <a:ext cx="360000" cy="252000"/>
                  <a:chOff x="1777340" y="3837070"/>
                  <a:chExt cx="360000" cy="252000"/>
                </a:xfrm>
              </p:grpSpPr>
              <p:cxnSp>
                <p:nvCxnSpPr>
                  <p:cNvPr id="76" name="Přímá spojnice 75">
                    <a:extLst>
                      <a:ext uri="{FF2B5EF4-FFF2-40B4-BE49-F238E27FC236}">
                        <a16:creationId xmlns:a16="http://schemas.microsoft.com/office/drawing/2014/main" id="{C644B4D6-9AC8-4A87-BC82-FA8094651C0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8B30F1F4-E512-4A68-A11B-C5772D43033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0466F3D9-2A1D-4207-8D85-A84A30C2334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0" name="Skupina 49">
                <a:extLst>
                  <a:ext uri="{FF2B5EF4-FFF2-40B4-BE49-F238E27FC236}">
                    <a16:creationId xmlns:a16="http://schemas.microsoft.com/office/drawing/2014/main" id="{12EB5274-5D53-4A7C-B127-65E6FB801165}"/>
                  </a:ext>
                </a:extLst>
              </p:cNvPr>
              <p:cNvGrpSpPr/>
              <p:nvPr/>
            </p:nvGrpSpPr>
            <p:grpSpPr>
              <a:xfrm>
                <a:off x="3558882" y="3868737"/>
                <a:ext cx="1792086" cy="252000"/>
                <a:chOff x="1773382" y="3868737"/>
                <a:chExt cx="1792086" cy="252000"/>
              </a:xfrm>
            </p:grpSpPr>
            <p:grpSp>
              <p:nvGrpSpPr>
                <p:cNvPr id="51" name="Skupina 50">
                  <a:extLst>
                    <a:ext uri="{FF2B5EF4-FFF2-40B4-BE49-F238E27FC236}">
                      <a16:creationId xmlns:a16="http://schemas.microsoft.com/office/drawing/2014/main" id="{BBA62BF8-B1E6-4241-B452-7CE318B8BB9B}"/>
                    </a:ext>
                  </a:extLst>
                </p:cNvPr>
                <p:cNvGrpSpPr/>
                <p:nvPr/>
              </p:nvGrpSpPr>
              <p:grpSpPr>
                <a:xfrm>
                  <a:off x="1773382" y="3868737"/>
                  <a:ext cx="360000" cy="252000"/>
                  <a:chOff x="1777340" y="3837070"/>
                  <a:chExt cx="360000" cy="252000"/>
                </a:xfrm>
              </p:grpSpPr>
              <p:cxnSp>
                <p:nvCxnSpPr>
                  <p:cNvPr id="68" name="Přímá spojnice 67">
                    <a:extLst>
                      <a:ext uri="{FF2B5EF4-FFF2-40B4-BE49-F238E27FC236}">
                        <a16:creationId xmlns:a16="http://schemas.microsoft.com/office/drawing/2014/main" id="{725892A8-8A24-42C7-8CC9-C5DB8DF0B3D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104234A7-73B5-4824-9815-5A428B60151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43857DA5-FECE-4944-999A-2B556E7D128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F3C99012-4A02-4C29-BBE4-B4A7D1B9CDD8}"/>
                    </a:ext>
                  </a:extLst>
                </p:cNvPr>
                <p:cNvGrpSpPr/>
                <p:nvPr/>
              </p:nvGrpSpPr>
              <p:grpSpPr>
                <a:xfrm>
                  <a:off x="2133382" y="3868737"/>
                  <a:ext cx="360000" cy="252000"/>
                  <a:chOff x="1777340" y="3837070"/>
                  <a:chExt cx="360000" cy="252000"/>
                </a:xfrm>
              </p:grpSpPr>
              <p:cxnSp>
                <p:nvCxnSpPr>
                  <p:cNvPr id="65" name="Přímá spojnice 64">
                    <a:extLst>
                      <a:ext uri="{FF2B5EF4-FFF2-40B4-BE49-F238E27FC236}">
                        <a16:creationId xmlns:a16="http://schemas.microsoft.com/office/drawing/2014/main" id="{3C7AA479-D4F8-49A5-A466-0121608C2F6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F97003BA-4556-4763-9808-70C267B40F5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160BC6E2-FDFD-4193-A1F8-51548F6CCD9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2387EDCD-2E13-4961-98A4-F35CAE322AAB}"/>
                    </a:ext>
                  </a:extLst>
                </p:cNvPr>
                <p:cNvGrpSpPr/>
                <p:nvPr/>
              </p:nvGrpSpPr>
              <p:grpSpPr>
                <a:xfrm>
                  <a:off x="3205468" y="3868737"/>
                  <a:ext cx="360000" cy="252000"/>
                  <a:chOff x="1777340" y="3837070"/>
                  <a:chExt cx="360000" cy="252000"/>
                </a:xfrm>
              </p:grpSpPr>
              <p:cxnSp>
                <p:nvCxnSpPr>
                  <p:cNvPr id="62" name="Přímá spojnice 61">
                    <a:extLst>
                      <a:ext uri="{FF2B5EF4-FFF2-40B4-BE49-F238E27FC236}">
                        <a16:creationId xmlns:a16="http://schemas.microsoft.com/office/drawing/2014/main" id="{1426835E-51DD-4DCE-93CC-54BFB237D50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641083A1-E636-41F3-922B-52299F931EB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4C4116EB-07E6-4B3B-9D4C-CD6D98E0E4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092FF451-5E71-4793-B3C9-647B0E350D0A}"/>
                    </a:ext>
                  </a:extLst>
                </p:cNvPr>
                <p:cNvGrpSpPr/>
                <p:nvPr/>
              </p:nvGrpSpPr>
              <p:grpSpPr>
                <a:xfrm>
                  <a:off x="2845468" y="3868737"/>
                  <a:ext cx="360000" cy="252000"/>
                  <a:chOff x="1777340" y="3837070"/>
                  <a:chExt cx="360000" cy="252000"/>
                </a:xfrm>
              </p:grpSpPr>
              <p:cxnSp>
                <p:nvCxnSpPr>
                  <p:cNvPr id="59" name="Přímá spojnice 58">
                    <a:extLst>
                      <a:ext uri="{FF2B5EF4-FFF2-40B4-BE49-F238E27FC236}">
                        <a16:creationId xmlns:a16="http://schemas.microsoft.com/office/drawing/2014/main" id="{3BC8AA22-5AD5-434C-880B-B9C38CCA78F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8CC4B926-04F9-4829-9D27-A974109F6BD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100270F-3C69-486C-8E43-CC80ED5B272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EAABD1A8-45F6-4ED6-BF54-EB8316D4D74D}"/>
                    </a:ext>
                  </a:extLst>
                </p:cNvPr>
                <p:cNvGrpSpPr/>
                <p:nvPr/>
              </p:nvGrpSpPr>
              <p:grpSpPr>
                <a:xfrm>
                  <a:off x="2491405" y="3868737"/>
                  <a:ext cx="360000" cy="252000"/>
                  <a:chOff x="1777340" y="3837070"/>
                  <a:chExt cx="360000" cy="252000"/>
                </a:xfrm>
              </p:grpSpPr>
              <p:cxnSp>
                <p:nvCxnSpPr>
                  <p:cNvPr id="56" name="Přímá spojnice 55">
                    <a:extLst>
                      <a:ext uri="{FF2B5EF4-FFF2-40B4-BE49-F238E27FC236}">
                        <a16:creationId xmlns:a16="http://schemas.microsoft.com/office/drawing/2014/main" id="{CCDE2C13-9443-4948-B5E8-6D0DD5A1F96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9C342266-AA99-4D06-A545-F45831121AE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04BE2C1B-5B04-45BA-9681-315719FE300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6" name="Skupina 5">
              <a:extLst>
                <a:ext uri="{FF2B5EF4-FFF2-40B4-BE49-F238E27FC236}">
                  <a16:creationId xmlns:a16="http://schemas.microsoft.com/office/drawing/2014/main" id="{88D42004-2B34-4568-B05F-BADFCE172958}"/>
                </a:ext>
              </a:extLst>
            </p:cNvPr>
            <p:cNvGrpSpPr/>
            <p:nvPr/>
          </p:nvGrpSpPr>
          <p:grpSpPr>
            <a:xfrm>
              <a:off x="7368435" y="4981059"/>
              <a:ext cx="3600000" cy="252000"/>
              <a:chOff x="1773382" y="3868737"/>
              <a:chExt cx="3577586" cy="252000"/>
            </a:xfrm>
          </p:grpSpPr>
          <p:grpSp>
            <p:nvGrpSpPr>
              <p:cNvPr id="7" name="Skupina 6">
                <a:extLst>
                  <a:ext uri="{FF2B5EF4-FFF2-40B4-BE49-F238E27FC236}">
                    <a16:creationId xmlns:a16="http://schemas.microsoft.com/office/drawing/2014/main" id="{511D134D-0E63-41AE-AC36-84EA5DF9C29B}"/>
                  </a:ext>
                </a:extLst>
              </p:cNvPr>
              <p:cNvGrpSpPr/>
              <p:nvPr/>
            </p:nvGrpSpPr>
            <p:grpSpPr>
              <a:xfrm>
                <a:off x="1773382" y="3868737"/>
                <a:ext cx="1792086" cy="252000"/>
                <a:chOff x="1773382" y="3868737"/>
                <a:chExt cx="1792086" cy="252000"/>
              </a:xfrm>
            </p:grpSpPr>
            <p:grpSp>
              <p:nvGrpSpPr>
                <p:cNvPr id="29" name="Skupina 28">
                  <a:extLst>
                    <a:ext uri="{FF2B5EF4-FFF2-40B4-BE49-F238E27FC236}">
                      <a16:creationId xmlns:a16="http://schemas.microsoft.com/office/drawing/2014/main" id="{85BBA84F-2EF9-479F-942F-96167F1FACF6}"/>
                    </a:ext>
                  </a:extLst>
                </p:cNvPr>
                <p:cNvGrpSpPr/>
                <p:nvPr/>
              </p:nvGrpSpPr>
              <p:grpSpPr>
                <a:xfrm>
                  <a:off x="1773382" y="3868737"/>
                  <a:ext cx="360000" cy="252000"/>
                  <a:chOff x="1777340" y="3837070"/>
                  <a:chExt cx="360000" cy="252000"/>
                </a:xfrm>
              </p:grpSpPr>
              <p:cxnSp>
                <p:nvCxnSpPr>
                  <p:cNvPr id="46" name="Přímá spojnice 45">
                    <a:extLst>
                      <a:ext uri="{FF2B5EF4-FFF2-40B4-BE49-F238E27FC236}">
                        <a16:creationId xmlns:a16="http://schemas.microsoft.com/office/drawing/2014/main" id="{E781245C-20A4-4052-B4AA-0A33442EE8F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D590B240-9859-47F2-93CE-536BD075504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464C9A1E-5791-4D21-8704-1BC539E73C1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5D01620C-EC8C-4CDA-9B8A-4105291497BC}"/>
                    </a:ext>
                  </a:extLst>
                </p:cNvPr>
                <p:cNvGrpSpPr/>
                <p:nvPr/>
              </p:nvGrpSpPr>
              <p:grpSpPr>
                <a:xfrm>
                  <a:off x="2133382" y="3868737"/>
                  <a:ext cx="360000" cy="252000"/>
                  <a:chOff x="1777340" y="3837070"/>
                  <a:chExt cx="360000" cy="252000"/>
                </a:xfrm>
              </p:grpSpPr>
              <p:cxnSp>
                <p:nvCxnSpPr>
                  <p:cNvPr id="43" name="Přímá spojnice 42">
                    <a:extLst>
                      <a:ext uri="{FF2B5EF4-FFF2-40B4-BE49-F238E27FC236}">
                        <a16:creationId xmlns:a16="http://schemas.microsoft.com/office/drawing/2014/main" id="{5D77E028-A841-45FA-9CB8-B83C1A22069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5269E7F5-868A-4A8F-A494-D46EFB80ABC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192974EC-7C8F-40AD-8CF5-6952EAE3373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29082BE7-BE7D-499A-9972-B647B2B08C69}"/>
                    </a:ext>
                  </a:extLst>
                </p:cNvPr>
                <p:cNvGrpSpPr/>
                <p:nvPr/>
              </p:nvGrpSpPr>
              <p:grpSpPr>
                <a:xfrm>
                  <a:off x="3205468" y="3868737"/>
                  <a:ext cx="360000" cy="252000"/>
                  <a:chOff x="1777340" y="3837070"/>
                  <a:chExt cx="360000" cy="252000"/>
                </a:xfrm>
              </p:grpSpPr>
              <p:cxnSp>
                <p:nvCxnSpPr>
                  <p:cNvPr id="40" name="Přímá spojnice 39">
                    <a:extLst>
                      <a:ext uri="{FF2B5EF4-FFF2-40B4-BE49-F238E27FC236}">
                        <a16:creationId xmlns:a16="http://schemas.microsoft.com/office/drawing/2014/main" id="{5A03A0FC-5EFC-450D-A495-442A1918C01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0D6CFCDA-C632-4AD5-B95D-D32A40345E2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F454587-2E58-4B1C-95B6-3A729D4E7A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1039AC1A-43E5-4DFE-95EE-6B2CAB7EF3B9}"/>
                    </a:ext>
                  </a:extLst>
                </p:cNvPr>
                <p:cNvGrpSpPr/>
                <p:nvPr/>
              </p:nvGrpSpPr>
              <p:grpSpPr>
                <a:xfrm>
                  <a:off x="2845468" y="3868737"/>
                  <a:ext cx="360000" cy="252000"/>
                  <a:chOff x="1777340" y="3837070"/>
                  <a:chExt cx="360000" cy="252000"/>
                </a:xfrm>
              </p:grpSpPr>
              <p:cxnSp>
                <p:nvCxnSpPr>
                  <p:cNvPr id="37" name="Přímá spojnice 36">
                    <a:extLst>
                      <a:ext uri="{FF2B5EF4-FFF2-40B4-BE49-F238E27FC236}">
                        <a16:creationId xmlns:a16="http://schemas.microsoft.com/office/drawing/2014/main" id="{A7B10A99-EA7E-48D6-8B1A-5C788BA159B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C798401C-E91A-4F3F-ACE6-BE0F3196B9D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B9403465-A2F5-4D07-B1CA-680AC94E100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F5869D0-DEDB-4132-8B34-CF60EF40D1EF}"/>
                    </a:ext>
                  </a:extLst>
                </p:cNvPr>
                <p:cNvGrpSpPr/>
                <p:nvPr/>
              </p:nvGrpSpPr>
              <p:grpSpPr>
                <a:xfrm>
                  <a:off x="2491405" y="3868737"/>
                  <a:ext cx="360000" cy="252000"/>
                  <a:chOff x="1777340" y="3837070"/>
                  <a:chExt cx="360000" cy="252000"/>
                </a:xfrm>
              </p:grpSpPr>
              <p:cxnSp>
                <p:nvCxnSpPr>
                  <p:cNvPr id="34" name="Přímá spojnice 33">
                    <a:extLst>
                      <a:ext uri="{FF2B5EF4-FFF2-40B4-BE49-F238E27FC236}">
                        <a16:creationId xmlns:a16="http://schemas.microsoft.com/office/drawing/2014/main" id="{C33C495E-48C3-4014-A444-59ADFE9E478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159D780B-D2A0-4E4D-B544-F7725DD5FC7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8B1B2694-1B10-44B1-B082-FC6487AE1A3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8" name="Skupina 7">
                <a:extLst>
                  <a:ext uri="{FF2B5EF4-FFF2-40B4-BE49-F238E27FC236}">
                    <a16:creationId xmlns:a16="http://schemas.microsoft.com/office/drawing/2014/main" id="{788CCE49-059E-4AD1-BB89-116E1D4D8301}"/>
                  </a:ext>
                </a:extLst>
              </p:cNvPr>
              <p:cNvGrpSpPr/>
              <p:nvPr/>
            </p:nvGrpSpPr>
            <p:grpSpPr>
              <a:xfrm>
                <a:off x="3558882" y="3868737"/>
                <a:ext cx="1792086" cy="252000"/>
                <a:chOff x="1773382" y="3868737"/>
                <a:chExt cx="1792086" cy="252000"/>
              </a:xfrm>
            </p:grpSpPr>
            <p:grpSp>
              <p:nvGrpSpPr>
                <p:cNvPr id="9" name="Skupina 8">
                  <a:extLst>
                    <a:ext uri="{FF2B5EF4-FFF2-40B4-BE49-F238E27FC236}">
                      <a16:creationId xmlns:a16="http://schemas.microsoft.com/office/drawing/2014/main" id="{A473FBA7-43CC-486D-ACFD-2730426569AF}"/>
                    </a:ext>
                  </a:extLst>
                </p:cNvPr>
                <p:cNvGrpSpPr/>
                <p:nvPr/>
              </p:nvGrpSpPr>
              <p:grpSpPr>
                <a:xfrm>
                  <a:off x="1773382" y="3868737"/>
                  <a:ext cx="360000" cy="252000"/>
                  <a:chOff x="1777340" y="3837070"/>
                  <a:chExt cx="360000" cy="252000"/>
                </a:xfrm>
              </p:grpSpPr>
              <p:cxnSp>
                <p:nvCxnSpPr>
                  <p:cNvPr id="26" name="Přímá spojnice 25">
                    <a:extLst>
                      <a:ext uri="{FF2B5EF4-FFF2-40B4-BE49-F238E27FC236}">
                        <a16:creationId xmlns:a16="http://schemas.microsoft.com/office/drawing/2014/main" id="{DF171F43-A6B0-4A67-919A-8F485151581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3B2B7D5B-B168-43C6-8B4B-C1FC65906EE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55375DD9-3EDA-42CA-A399-41986BE250D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E245DD06-F362-4D2C-81DC-FC787CC2012D}"/>
                    </a:ext>
                  </a:extLst>
                </p:cNvPr>
                <p:cNvGrpSpPr/>
                <p:nvPr/>
              </p:nvGrpSpPr>
              <p:grpSpPr>
                <a:xfrm>
                  <a:off x="2133382" y="3868737"/>
                  <a:ext cx="360000" cy="252000"/>
                  <a:chOff x="1777340" y="3837070"/>
                  <a:chExt cx="360000" cy="252000"/>
                </a:xfrm>
              </p:grpSpPr>
              <p:cxnSp>
                <p:nvCxnSpPr>
                  <p:cNvPr id="23" name="Přímá spojnice 22">
                    <a:extLst>
                      <a:ext uri="{FF2B5EF4-FFF2-40B4-BE49-F238E27FC236}">
                        <a16:creationId xmlns:a16="http://schemas.microsoft.com/office/drawing/2014/main" id="{A21C1E5D-6FCD-4C41-9CEB-1D549BB9539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A0DE9484-6C09-41EF-890B-F49EF6E5C49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1EC47959-289B-4664-ADCC-6ABC592448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FC6CFF04-FC65-4B9B-BC97-094DD3C574E0}"/>
                    </a:ext>
                  </a:extLst>
                </p:cNvPr>
                <p:cNvGrpSpPr/>
                <p:nvPr/>
              </p:nvGrpSpPr>
              <p:grpSpPr>
                <a:xfrm>
                  <a:off x="3205468" y="3868737"/>
                  <a:ext cx="360000" cy="252000"/>
                  <a:chOff x="1777340" y="3837070"/>
                  <a:chExt cx="360000" cy="252000"/>
                </a:xfrm>
              </p:grpSpPr>
              <p:cxnSp>
                <p:nvCxnSpPr>
                  <p:cNvPr id="20" name="Přímá spojnice 19">
                    <a:extLst>
                      <a:ext uri="{FF2B5EF4-FFF2-40B4-BE49-F238E27FC236}">
                        <a16:creationId xmlns:a16="http://schemas.microsoft.com/office/drawing/2014/main" id="{8C1C3D9D-75EA-4F1F-9585-8E65C409856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F44F2957-3292-41D6-845C-9B51CD1F58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5F7F9C1C-3D9B-4C55-9E08-DE31828775B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67D457C1-D7A4-41DC-880C-D54A4835A922}"/>
                    </a:ext>
                  </a:extLst>
                </p:cNvPr>
                <p:cNvGrpSpPr/>
                <p:nvPr/>
              </p:nvGrpSpPr>
              <p:grpSpPr>
                <a:xfrm>
                  <a:off x="2845468" y="3868737"/>
                  <a:ext cx="360000" cy="252000"/>
                  <a:chOff x="1777340" y="3837070"/>
                  <a:chExt cx="360000" cy="252000"/>
                </a:xfrm>
              </p:grpSpPr>
              <p:cxnSp>
                <p:nvCxnSpPr>
                  <p:cNvPr id="17" name="Přímá spojnice 16">
                    <a:extLst>
                      <a:ext uri="{FF2B5EF4-FFF2-40B4-BE49-F238E27FC236}">
                        <a16:creationId xmlns:a16="http://schemas.microsoft.com/office/drawing/2014/main" id="{5DD4DC12-263B-49E2-92DD-C6C4310D5F4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4E88969A-3A87-4752-BDAD-E864861D33F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A455E9F9-FBA5-48E4-9C4B-A4B6B3EB10B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A6B5C996-0741-4DC6-8FF8-3DA02019AFA8}"/>
                    </a:ext>
                  </a:extLst>
                </p:cNvPr>
                <p:cNvGrpSpPr/>
                <p:nvPr/>
              </p:nvGrpSpPr>
              <p:grpSpPr>
                <a:xfrm>
                  <a:off x="2491405" y="3868737"/>
                  <a:ext cx="360000" cy="252000"/>
                  <a:chOff x="1777340" y="3837070"/>
                  <a:chExt cx="360000" cy="252000"/>
                </a:xfrm>
              </p:grpSpPr>
              <p:cxnSp>
                <p:nvCxnSpPr>
                  <p:cNvPr id="14" name="Přímá spojnice 13">
                    <a:extLst>
                      <a:ext uri="{FF2B5EF4-FFF2-40B4-BE49-F238E27FC236}">
                        <a16:creationId xmlns:a16="http://schemas.microsoft.com/office/drawing/2014/main" id="{FB2961A5-4470-4562-89CC-DB6558345EE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17CEDB76-0374-4F04-A99B-3F17B11237B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F166FEE4-11B8-4464-ADEE-5E92F3E2808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1" name="Textfeld 3">
            <a:extLst>
              <a:ext uri="{FF2B5EF4-FFF2-40B4-BE49-F238E27FC236}">
                <a16:creationId xmlns:a16="http://schemas.microsoft.com/office/drawing/2014/main" id="{D3E71F82-FCE6-4101-89BB-5459484719EB}"/>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282348E7-94BA-46D7-9FE2-9E6FE1D8CB01}"/>
              </a:ext>
            </a:extLst>
          </p:cNvPr>
          <p:cNvSpPr txBox="1"/>
          <p:nvPr/>
        </p:nvSpPr>
        <p:spPr>
          <a:xfrm>
            <a:off x="1421168" y="253256"/>
            <a:ext cx="7879208" cy="646331"/>
          </a:xfrm>
          <a:prstGeom prst="rect">
            <a:avLst/>
          </a:prstGeom>
          <a:noFill/>
        </p:spPr>
        <p:txBody>
          <a:bodyPr wrap="none" rtlCol="0">
            <a:spAutoFit/>
          </a:bodyPr>
          <a:lstStyle/>
          <a:p>
            <a:r>
              <a:rPr lang="en-GB" sz="3600" dirty="0"/>
              <a:t>„Finite-corrected“ versus „Infinity“ optics</a:t>
            </a:r>
          </a:p>
        </p:txBody>
      </p:sp>
      <p:pic>
        <p:nvPicPr>
          <p:cNvPr id="93" name="Grafik 193" descr="Präsentation mit Checkliste">
            <a:extLst>
              <a:ext uri="{FF2B5EF4-FFF2-40B4-BE49-F238E27FC236}">
                <a16:creationId xmlns:a16="http://schemas.microsoft.com/office/drawing/2014/main" id="{8C2BFE54-4FF6-4AD3-BA3B-679F5A8CCC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94" name="Skupina 93">
            <a:extLst>
              <a:ext uri="{FF2B5EF4-FFF2-40B4-BE49-F238E27FC236}">
                <a16:creationId xmlns:a16="http://schemas.microsoft.com/office/drawing/2014/main" id="{0037DBE4-104C-45E2-85FE-5678ADB5306B}"/>
              </a:ext>
            </a:extLst>
          </p:cNvPr>
          <p:cNvGrpSpPr>
            <a:grpSpLocks noChangeAspect="1"/>
          </p:cNvGrpSpPr>
          <p:nvPr/>
        </p:nvGrpSpPr>
        <p:grpSpPr>
          <a:xfrm>
            <a:off x="494365" y="1231461"/>
            <a:ext cx="731209" cy="680400"/>
            <a:chOff x="3435680" y="2934154"/>
            <a:chExt cx="982683" cy="914400"/>
          </a:xfrm>
        </p:grpSpPr>
        <p:pic>
          <p:nvPicPr>
            <p:cNvPr id="95" name="Grafický objekt 94" descr="Tužka">
              <a:extLst>
                <a:ext uri="{FF2B5EF4-FFF2-40B4-BE49-F238E27FC236}">
                  <a16:creationId xmlns:a16="http://schemas.microsoft.com/office/drawing/2014/main" id="{F2CFB506-EFF7-4553-8933-5E1440117C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2880" y="3128612"/>
              <a:ext cx="525483" cy="525483"/>
            </a:xfrm>
            <a:prstGeom prst="rect">
              <a:avLst/>
            </a:prstGeom>
          </p:spPr>
        </p:pic>
        <p:pic>
          <p:nvPicPr>
            <p:cNvPr id="96" name="Grafický objekt 95" descr="Papír">
              <a:extLst>
                <a:ext uri="{FF2B5EF4-FFF2-40B4-BE49-F238E27FC236}">
                  <a16:creationId xmlns:a16="http://schemas.microsoft.com/office/drawing/2014/main" id="{02C3073B-43CE-437B-848D-2897F742C7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680" y="2934154"/>
              <a:ext cx="914400" cy="914400"/>
            </a:xfrm>
            <a:prstGeom prst="rect">
              <a:avLst/>
            </a:prstGeom>
          </p:spPr>
        </p:pic>
      </p:grpSp>
      <p:sp>
        <p:nvSpPr>
          <p:cNvPr id="97" name="TextovéPole 96">
            <a:extLst>
              <a:ext uri="{FF2B5EF4-FFF2-40B4-BE49-F238E27FC236}">
                <a16:creationId xmlns:a16="http://schemas.microsoft.com/office/drawing/2014/main" id="{D818AD20-4CED-4FB0-AE1C-795282096D39}"/>
              </a:ext>
            </a:extLst>
          </p:cNvPr>
          <p:cNvSpPr txBox="1"/>
          <p:nvPr/>
        </p:nvSpPr>
        <p:spPr>
          <a:xfrm>
            <a:off x="1273357" y="1217200"/>
            <a:ext cx="4678397" cy="584775"/>
          </a:xfrm>
          <a:prstGeom prst="rect">
            <a:avLst/>
          </a:prstGeom>
          <a:noFill/>
        </p:spPr>
        <p:txBody>
          <a:bodyPr wrap="none" rtlCol="0">
            <a:spAutoFit/>
          </a:bodyPr>
          <a:lstStyle/>
          <a:p>
            <a:r>
              <a:rPr lang="en-GB" sz="1600" dirty="0"/>
              <a:t>What is the magnification of the intermediate image? </a:t>
            </a:r>
          </a:p>
          <a:p>
            <a:r>
              <a:rPr lang="en-GB" sz="1600" dirty="0"/>
              <a:t>And what is the magnification after the eyepiece?</a:t>
            </a:r>
          </a:p>
        </p:txBody>
      </p:sp>
      <p:grpSp>
        <p:nvGrpSpPr>
          <p:cNvPr id="117" name="Skupina 116">
            <a:extLst>
              <a:ext uri="{FF2B5EF4-FFF2-40B4-BE49-F238E27FC236}">
                <a16:creationId xmlns:a16="http://schemas.microsoft.com/office/drawing/2014/main" id="{BCF88C0C-5124-4E6E-A1C3-37BE22AD147C}"/>
              </a:ext>
            </a:extLst>
          </p:cNvPr>
          <p:cNvGrpSpPr/>
          <p:nvPr/>
        </p:nvGrpSpPr>
        <p:grpSpPr>
          <a:xfrm>
            <a:off x="6907398" y="1859851"/>
            <a:ext cx="2416367" cy="604590"/>
            <a:chOff x="6907398" y="1859851"/>
            <a:chExt cx="2416367" cy="604590"/>
          </a:xfrm>
        </p:grpSpPr>
        <p:sp>
          <p:nvSpPr>
            <p:cNvPr id="99" name="TextovéPole 98">
              <a:extLst>
                <a:ext uri="{FF2B5EF4-FFF2-40B4-BE49-F238E27FC236}">
                  <a16:creationId xmlns:a16="http://schemas.microsoft.com/office/drawing/2014/main" id="{8CDD76AA-1AE1-4B0E-A211-5DE44C290081}"/>
                </a:ext>
              </a:extLst>
            </p:cNvPr>
            <p:cNvSpPr txBox="1"/>
            <p:nvPr/>
          </p:nvSpPr>
          <p:spPr>
            <a:xfrm flipH="1">
              <a:off x="7033330" y="1859851"/>
              <a:ext cx="1764907" cy="338554"/>
            </a:xfrm>
            <a:prstGeom prst="rect">
              <a:avLst/>
            </a:prstGeom>
            <a:noFill/>
          </p:spPr>
          <p:txBody>
            <a:bodyPr wrap="none" rtlCol="0">
              <a:spAutoFit/>
            </a:bodyPr>
            <a:lstStyle/>
            <a:p>
              <a:r>
                <a:rPr lang="en-GB" sz="1600"/>
                <a:t>Total magnification</a:t>
              </a:r>
            </a:p>
          </p:txBody>
        </p:sp>
        <mc:AlternateContent xmlns:mc="http://schemas.openxmlformats.org/markup-compatibility/2006">
          <mc:Choice xmlns:a14="http://schemas.microsoft.com/office/drawing/2010/main" Requires="a14">
            <p:sp>
              <p:nvSpPr>
                <p:cNvPr id="100" name="TextovéPole 99">
                  <a:extLst>
                    <a:ext uri="{FF2B5EF4-FFF2-40B4-BE49-F238E27FC236}">
                      <a16:creationId xmlns:a16="http://schemas.microsoft.com/office/drawing/2014/main" id="{94D6B972-74D0-440F-87E4-E2950AD93D10}"/>
                    </a:ext>
                  </a:extLst>
                </p:cNvPr>
                <p:cNvSpPr txBox="1"/>
                <p:nvPr/>
              </p:nvSpPr>
              <p:spPr>
                <a:xfrm>
                  <a:off x="6907398" y="2198406"/>
                  <a:ext cx="2416367" cy="266035"/>
                </a:xfrm>
                <a:prstGeom prst="rect">
                  <a:avLst/>
                </a:prstGeom>
                <a:noFill/>
              </p:spPr>
              <p:txBody>
                <a:bodyPr wrap="none" lIns="0" tIns="0" rIns="0" bIns="0" rtlCol="0">
                  <a:spAutoFit/>
                </a:bodyPr>
                <a:lstStyle/>
                <a:p>
                  <a14:m>
                    <m:oMath xmlns:m="http://schemas.openxmlformats.org/officeDocument/2006/math">
                      <m:r>
                        <a:rPr lang="en-GB" sz="1600" b="0" i="1" smtClean="0">
                          <a:latin typeface="Cambria Math" panose="02040503050406030204" pitchFamily="18" charset="0"/>
                        </a:rPr>
                        <m:t>𝑉</m:t>
                      </m:r>
                      <m:r>
                        <a:rPr lang="en-GB" sz="1600" b="0" i="1" smtClean="0">
                          <a:latin typeface="Cambria Math" panose="02040503050406030204" pitchFamily="18" charset="0"/>
                        </a:rPr>
                        <m:t>=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𝑉</m:t>
                          </m:r>
                        </m:e>
                        <m:sub>
                          <m:r>
                            <a:rPr lang="en-GB" sz="1600" b="0" i="1" smtClean="0">
                              <a:latin typeface="Cambria Math" panose="02040503050406030204" pitchFamily="18" charset="0"/>
                            </a:rPr>
                            <m:t>𝑂𝑏𝑗𝑒𝑐𝑡𝑖𝑣𝑒</m:t>
                          </m:r>
                        </m:sub>
                      </m:sSub>
                      <m:r>
                        <a:rPr lang="en-GB" sz="1600" b="0" i="1" smtClean="0">
                          <a:latin typeface="Cambria Math" panose="02040503050406030204" pitchFamily="18" charset="0"/>
                        </a:rPr>
                        <m:t>×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𝑉</m:t>
                          </m:r>
                        </m:e>
                        <m:sub>
                          <m:r>
                            <a:rPr lang="en-GB" sz="1600" b="0" i="1" smtClean="0">
                              <a:latin typeface="Cambria Math" panose="02040503050406030204" pitchFamily="18" charset="0"/>
                            </a:rPr>
                            <m:t>𝐸𝑦𝑒𝑝𝑖𝑒𝑐𝑒</m:t>
                          </m:r>
                        </m:sub>
                      </m:sSub>
                    </m:oMath>
                  </a14:m>
                  <a:r>
                    <a:rPr lang="en-GB" sz="1600"/>
                    <a:t>  </a:t>
                  </a:r>
                </a:p>
              </p:txBody>
            </p:sp>
          </mc:Choice>
          <mc:Fallback>
            <p:sp>
              <p:nvSpPr>
                <p:cNvPr id="100" name="TextovéPole 99">
                  <a:extLst>
                    <a:ext uri="{FF2B5EF4-FFF2-40B4-BE49-F238E27FC236}">
                      <a16:creationId xmlns:a16="http://schemas.microsoft.com/office/drawing/2014/main" id="{94D6B972-74D0-440F-87E4-E2950AD93D10}"/>
                    </a:ext>
                  </a:extLst>
                </p:cNvPr>
                <p:cNvSpPr txBox="1">
                  <a:spLocks noRot="1" noChangeAspect="1" noMove="1" noResize="1" noEditPoints="1" noAdjustHandles="1" noChangeArrowheads="1" noChangeShapeType="1" noTextEdit="1"/>
                </p:cNvSpPr>
                <p:nvPr/>
              </p:nvSpPr>
              <p:spPr>
                <a:xfrm>
                  <a:off x="6907398" y="2198406"/>
                  <a:ext cx="2416367" cy="266035"/>
                </a:xfrm>
                <a:prstGeom prst="rect">
                  <a:avLst/>
                </a:prstGeom>
                <a:blipFill>
                  <a:blip r:embed="rId9"/>
                  <a:stretch>
                    <a:fillRect l="-2778" b="-27907"/>
                  </a:stretch>
                </a:blipFill>
              </p:spPr>
              <p:txBody>
                <a:bodyPr/>
                <a:lstStyle/>
                <a:p>
                  <a:r>
                    <a:rPr lang="en-GB">
                      <a:noFill/>
                    </a:rPr>
                    <a:t> </a:t>
                  </a:r>
                </a:p>
              </p:txBody>
            </p:sp>
          </mc:Fallback>
        </mc:AlternateContent>
      </p:grpSp>
      <p:grpSp>
        <p:nvGrpSpPr>
          <p:cNvPr id="113" name="Skupina 112">
            <a:extLst>
              <a:ext uri="{FF2B5EF4-FFF2-40B4-BE49-F238E27FC236}">
                <a16:creationId xmlns:a16="http://schemas.microsoft.com/office/drawing/2014/main" id="{248BAD5A-1DDE-48CE-8071-82C976653E56}"/>
              </a:ext>
            </a:extLst>
          </p:cNvPr>
          <p:cNvGrpSpPr/>
          <p:nvPr/>
        </p:nvGrpSpPr>
        <p:grpSpPr>
          <a:xfrm>
            <a:off x="3495474" y="1853818"/>
            <a:ext cx="2098908" cy="881208"/>
            <a:chOff x="3495474" y="1853818"/>
            <a:chExt cx="2098908" cy="881208"/>
          </a:xfrm>
        </p:grpSpPr>
        <p:sp>
          <p:nvSpPr>
            <p:cNvPr id="102" name="TextovéPole 101">
              <a:extLst>
                <a:ext uri="{FF2B5EF4-FFF2-40B4-BE49-F238E27FC236}">
                  <a16:creationId xmlns:a16="http://schemas.microsoft.com/office/drawing/2014/main" id="{C18059AC-7260-4BBC-99F7-0F428FA88F32}"/>
                </a:ext>
              </a:extLst>
            </p:cNvPr>
            <p:cNvSpPr txBox="1"/>
            <p:nvPr/>
          </p:nvSpPr>
          <p:spPr>
            <a:xfrm flipH="1">
              <a:off x="3495474" y="1853818"/>
              <a:ext cx="2098908" cy="338554"/>
            </a:xfrm>
            <a:prstGeom prst="rect">
              <a:avLst/>
            </a:prstGeom>
            <a:noFill/>
          </p:spPr>
          <p:txBody>
            <a:bodyPr wrap="none" rtlCol="0">
              <a:spAutoFit/>
            </a:bodyPr>
            <a:lstStyle/>
            <a:p>
              <a:r>
                <a:rPr lang="en-GB" sz="1600"/>
                <a:t>Eyepiece magnification</a:t>
              </a:r>
            </a:p>
          </p:txBody>
        </p:sp>
        <mc:AlternateContent xmlns:mc="http://schemas.openxmlformats.org/markup-compatibility/2006">
          <mc:Choice xmlns:a14="http://schemas.microsoft.com/office/drawing/2010/main" Requires="a14">
            <p:sp>
              <p:nvSpPr>
                <p:cNvPr id="103" name="TextovéPole 102">
                  <a:extLst>
                    <a:ext uri="{FF2B5EF4-FFF2-40B4-BE49-F238E27FC236}">
                      <a16:creationId xmlns:a16="http://schemas.microsoft.com/office/drawing/2014/main" id="{293CD035-A8D1-4671-9E42-E1B72052799E}"/>
                    </a:ext>
                  </a:extLst>
                </p:cNvPr>
                <p:cNvSpPr txBox="1"/>
                <p:nvPr/>
              </p:nvSpPr>
              <p:spPr>
                <a:xfrm>
                  <a:off x="3816299" y="2198341"/>
                  <a:ext cx="1246110" cy="5366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𝑉</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250 </m:t>
                            </m:r>
                            <m:r>
                              <a:rPr lang="en-GB" sz="1600" b="0" i="1" smtClean="0">
                                <a:latin typeface="Cambria Math" panose="02040503050406030204" pitchFamily="18" charset="0"/>
                              </a:rPr>
                              <m:t>𝑚𝑚</m:t>
                            </m:r>
                          </m:num>
                          <m:den>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𝑓</m:t>
                                </m:r>
                              </m:e>
                              <m:sub>
                                <m:r>
                                  <a:rPr lang="en-GB" sz="1600" b="0" i="1" smtClean="0">
                                    <a:latin typeface="Cambria Math" panose="02040503050406030204" pitchFamily="18" charset="0"/>
                                  </a:rPr>
                                  <m:t>𝐸𝑦𝑒𝑝𝑖𝑒𝑐𝑒</m:t>
                                </m:r>
                              </m:sub>
                            </m:sSub>
                          </m:den>
                        </m:f>
                      </m:oMath>
                    </m:oMathPara>
                  </a14:m>
                  <a:endParaRPr lang="en-GB" sz="1600"/>
                </a:p>
              </p:txBody>
            </p:sp>
          </mc:Choice>
          <mc:Fallback>
            <p:sp>
              <p:nvSpPr>
                <p:cNvPr id="103" name="TextovéPole 102">
                  <a:extLst>
                    <a:ext uri="{FF2B5EF4-FFF2-40B4-BE49-F238E27FC236}">
                      <a16:creationId xmlns:a16="http://schemas.microsoft.com/office/drawing/2014/main" id="{293CD035-A8D1-4671-9E42-E1B72052799E}"/>
                    </a:ext>
                  </a:extLst>
                </p:cNvPr>
                <p:cNvSpPr txBox="1">
                  <a:spLocks noRot="1" noChangeAspect="1" noMove="1" noResize="1" noEditPoints="1" noAdjustHandles="1" noChangeArrowheads="1" noChangeShapeType="1" noTextEdit="1"/>
                </p:cNvSpPr>
                <p:nvPr/>
              </p:nvSpPr>
              <p:spPr>
                <a:xfrm>
                  <a:off x="3816299" y="2198341"/>
                  <a:ext cx="1246110" cy="536685"/>
                </a:xfrm>
                <a:prstGeom prst="rect">
                  <a:avLst/>
                </a:prstGeom>
                <a:blipFill>
                  <a:blip r:embed="rId10"/>
                  <a:stretch>
                    <a:fillRect/>
                  </a:stretch>
                </a:blipFill>
              </p:spPr>
              <p:txBody>
                <a:bodyPr/>
                <a:lstStyle/>
                <a:p>
                  <a:r>
                    <a:rPr lang="en-GB">
                      <a:noFill/>
                    </a:rPr>
                    <a:t> </a:t>
                  </a:r>
                </a:p>
              </p:txBody>
            </p:sp>
          </mc:Fallback>
        </mc:AlternateContent>
      </p:grpSp>
      <p:grpSp>
        <p:nvGrpSpPr>
          <p:cNvPr id="118" name="Skupina 117">
            <a:extLst>
              <a:ext uri="{FF2B5EF4-FFF2-40B4-BE49-F238E27FC236}">
                <a16:creationId xmlns:a16="http://schemas.microsoft.com/office/drawing/2014/main" id="{D4D4A4A4-8448-4D7B-AD7A-3B5EC31442AB}"/>
              </a:ext>
            </a:extLst>
          </p:cNvPr>
          <p:cNvGrpSpPr/>
          <p:nvPr/>
        </p:nvGrpSpPr>
        <p:grpSpPr>
          <a:xfrm>
            <a:off x="800073" y="1833422"/>
            <a:ext cx="2211022" cy="958225"/>
            <a:chOff x="754901" y="1857290"/>
            <a:chExt cx="2211022" cy="958225"/>
          </a:xfrm>
        </p:grpSpPr>
        <p:sp>
          <p:nvSpPr>
            <p:cNvPr id="104" name="TextovéPole 103">
              <a:extLst>
                <a:ext uri="{FF2B5EF4-FFF2-40B4-BE49-F238E27FC236}">
                  <a16:creationId xmlns:a16="http://schemas.microsoft.com/office/drawing/2014/main" id="{56641BC1-3638-4320-8CC6-3FE8F082C32E}"/>
                </a:ext>
              </a:extLst>
            </p:cNvPr>
            <p:cNvSpPr txBox="1"/>
            <p:nvPr/>
          </p:nvSpPr>
          <p:spPr>
            <a:xfrm flipH="1">
              <a:off x="810397" y="1857290"/>
              <a:ext cx="2155526" cy="338554"/>
            </a:xfrm>
            <a:prstGeom prst="rect">
              <a:avLst/>
            </a:prstGeom>
            <a:noFill/>
          </p:spPr>
          <p:txBody>
            <a:bodyPr wrap="none" rtlCol="0">
              <a:spAutoFit/>
            </a:bodyPr>
            <a:lstStyle/>
            <a:p>
              <a:r>
                <a:rPr lang="en-GB" sz="1600"/>
                <a:t>Objective magnification</a:t>
              </a:r>
            </a:p>
          </p:txBody>
        </p:sp>
        <mc:AlternateContent xmlns:mc="http://schemas.openxmlformats.org/markup-compatibility/2006">
          <mc:Choice xmlns:a14="http://schemas.microsoft.com/office/drawing/2010/main" Requires="a14">
            <p:sp>
              <p:nvSpPr>
                <p:cNvPr id="105" name="TextovéPole 104">
                  <a:extLst>
                    <a:ext uri="{FF2B5EF4-FFF2-40B4-BE49-F238E27FC236}">
                      <a16:creationId xmlns:a16="http://schemas.microsoft.com/office/drawing/2014/main" id="{829649A4-B4F4-4FFE-9AD7-F0EFD8E1E0C5}"/>
                    </a:ext>
                  </a:extLst>
                </p:cNvPr>
                <p:cNvSpPr txBox="1"/>
                <p:nvPr/>
              </p:nvSpPr>
              <p:spPr>
                <a:xfrm>
                  <a:off x="1535788" y="2202293"/>
                  <a:ext cx="5629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𝑉</m:t>
                        </m:r>
                        <m:r>
                          <a:rPr lang="en-GB" sz="1600" b="0" i="1" smtClean="0">
                            <a:latin typeface="Cambria Math" panose="02040503050406030204" pitchFamily="18" charset="0"/>
                          </a:rPr>
                          <m:t>=4</m:t>
                        </m:r>
                      </m:oMath>
                    </m:oMathPara>
                  </a14:m>
                  <a:endParaRPr lang="en-GB" sz="1600"/>
                </a:p>
              </p:txBody>
            </p:sp>
          </mc:Choice>
          <mc:Fallback>
            <p:sp>
              <p:nvSpPr>
                <p:cNvPr id="105" name="TextovéPole 104">
                  <a:extLst>
                    <a:ext uri="{FF2B5EF4-FFF2-40B4-BE49-F238E27FC236}">
                      <a16:creationId xmlns:a16="http://schemas.microsoft.com/office/drawing/2014/main" id="{829649A4-B4F4-4FFE-9AD7-F0EFD8E1E0C5}"/>
                    </a:ext>
                  </a:extLst>
                </p:cNvPr>
                <p:cNvSpPr txBox="1">
                  <a:spLocks noRot="1" noChangeAspect="1" noMove="1" noResize="1" noEditPoints="1" noAdjustHandles="1" noChangeArrowheads="1" noChangeShapeType="1" noTextEdit="1"/>
                </p:cNvSpPr>
                <p:nvPr/>
              </p:nvSpPr>
              <p:spPr>
                <a:xfrm>
                  <a:off x="1535788" y="2202293"/>
                  <a:ext cx="562975" cy="246221"/>
                </a:xfrm>
                <a:prstGeom prst="rect">
                  <a:avLst/>
                </a:prstGeom>
                <a:blipFill>
                  <a:blip r:embed="rId11"/>
                  <a:stretch>
                    <a:fillRect l="-7527" r="-7527" b="-4878"/>
                  </a:stretch>
                </a:blipFill>
              </p:spPr>
              <p:txBody>
                <a:bodyPr/>
                <a:lstStyle/>
                <a:p>
                  <a:r>
                    <a:rPr lang="en-GB">
                      <a:noFill/>
                    </a:rPr>
                    <a:t> </a:t>
                  </a:r>
                </a:p>
              </p:txBody>
            </p:sp>
          </mc:Fallback>
        </mc:AlternateContent>
        <p:sp>
          <p:nvSpPr>
            <p:cNvPr id="106" name="TextovéPole 105">
              <a:extLst>
                <a:ext uri="{FF2B5EF4-FFF2-40B4-BE49-F238E27FC236}">
                  <a16:creationId xmlns:a16="http://schemas.microsoft.com/office/drawing/2014/main" id="{29AB479B-A614-4790-A1E0-DAFC2C496310}"/>
                </a:ext>
              </a:extLst>
            </p:cNvPr>
            <p:cNvSpPr txBox="1"/>
            <p:nvPr/>
          </p:nvSpPr>
          <p:spPr>
            <a:xfrm flipH="1">
              <a:off x="754901" y="2476961"/>
              <a:ext cx="1463606" cy="338554"/>
            </a:xfrm>
            <a:prstGeom prst="rect">
              <a:avLst/>
            </a:prstGeom>
            <a:noFill/>
          </p:spPr>
          <p:txBody>
            <a:bodyPr wrap="none" rtlCol="0">
              <a:spAutoFit/>
            </a:bodyPr>
            <a:lstStyle/>
            <a:p>
              <a:r>
                <a:rPr lang="en-GB" sz="1600"/>
                <a:t>as written on it</a:t>
              </a:r>
            </a:p>
          </p:txBody>
        </p:sp>
      </p:grpSp>
      <p:grpSp>
        <p:nvGrpSpPr>
          <p:cNvPr id="107" name="Skupina 106">
            <a:extLst>
              <a:ext uri="{FF2B5EF4-FFF2-40B4-BE49-F238E27FC236}">
                <a16:creationId xmlns:a16="http://schemas.microsoft.com/office/drawing/2014/main" id="{88D45F23-50A8-4540-BC8A-529258FD221C}"/>
              </a:ext>
            </a:extLst>
          </p:cNvPr>
          <p:cNvGrpSpPr/>
          <p:nvPr/>
        </p:nvGrpSpPr>
        <p:grpSpPr>
          <a:xfrm>
            <a:off x="5614490" y="2929400"/>
            <a:ext cx="4042943" cy="1791690"/>
            <a:chOff x="4371073" y="4085263"/>
            <a:chExt cx="4042943" cy="1791690"/>
          </a:xfrm>
        </p:grpSpPr>
        <p:sp>
          <p:nvSpPr>
            <p:cNvPr id="108" name="Eingebuchteter Richtungspfeil 191">
              <a:extLst>
                <a:ext uri="{FF2B5EF4-FFF2-40B4-BE49-F238E27FC236}">
                  <a16:creationId xmlns:a16="http://schemas.microsoft.com/office/drawing/2014/main" id="{B190F8D0-E8F9-48F4-A57C-DCF4A0C9DE06}"/>
                </a:ext>
              </a:extLst>
            </p:cNvPr>
            <p:cNvSpPr/>
            <p:nvPr/>
          </p:nvSpPr>
          <p:spPr>
            <a:xfrm>
              <a:off x="4371073" y="4085264"/>
              <a:ext cx="4042943" cy="1791689"/>
            </a:xfrm>
            <a:prstGeom prst="chevron">
              <a:avLst>
                <a:gd name="adj" fmla="val 32995"/>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The image is bigger than with  the infinity microscope. The magnification of our objective  is 4× and if you calculated the magnification in the previous experiment, this does not surprise you. </a:t>
              </a:r>
            </a:p>
          </p:txBody>
        </p:sp>
        <p:sp>
          <p:nvSpPr>
            <p:cNvPr id="109" name="Rechteck 192">
              <a:extLst>
                <a:ext uri="{FF2B5EF4-FFF2-40B4-BE49-F238E27FC236}">
                  <a16:creationId xmlns:a16="http://schemas.microsoft.com/office/drawing/2014/main" id="{42D132A3-C7A5-41F5-BD59-6E764DA90514}"/>
                </a:ext>
              </a:extLst>
            </p:cNvPr>
            <p:cNvSpPr/>
            <p:nvPr/>
          </p:nvSpPr>
          <p:spPr>
            <a:xfrm>
              <a:off x="7598184" y="4085263"/>
              <a:ext cx="813157" cy="179169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0" name="Skupina 109">
              <a:extLst>
                <a:ext uri="{FF2B5EF4-FFF2-40B4-BE49-F238E27FC236}">
                  <a16:creationId xmlns:a16="http://schemas.microsoft.com/office/drawing/2014/main" id="{3FBD2815-A89B-4B0E-BB71-C03FDD605A1E}"/>
                </a:ext>
              </a:extLst>
            </p:cNvPr>
            <p:cNvGrpSpPr/>
            <p:nvPr/>
          </p:nvGrpSpPr>
          <p:grpSpPr>
            <a:xfrm>
              <a:off x="7653065" y="4730260"/>
              <a:ext cx="530155" cy="530155"/>
              <a:chOff x="8293216" y="4738551"/>
              <a:chExt cx="530155" cy="530155"/>
            </a:xfrm>
          </p:grpSpPr>
          <p:sp>
            <p:nvSpPr>
              <p:cNvPr id="111" name="Oval 189">
                <a:extLst>
                  <a:ext uri="{FF2B5EF4-FFF2-40B4-BE49-F238E27FC236}">
                    <a16:creationId xmlns:a16="http://schemas.microsoft.com/office/drawing/2014/main" id="{372D4BEE-AAD1-49C5-A98A-192EBB1054A9}"/>
                  </a:ext>
                </a:extLst>
              </p:cNvPr>
              <p:cNvSpPr>
                <a:spLocks noChangeAspect="1"/>
              </p:cNvSpPr>
              <p:nvPr/>
            </p:nvSpPr>
            <p:spPr>
              <a:xfrm>
                <a:off x="8293216" y="4738551"/>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2" name="Grafik 190" descr="Ausrufezeichen">
                <a:extLst>
                  <a:ext uri="{FF2B5EF4-FFF2-40B4-BE49-F238E27FC236}">
                    <a16:creationId xmlns:a16="http://schemas.microsoft.com/office/drawing/2014/main" id="{7189B198-03FA-48CB-A452-03CDB4A268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75174" y="4826714"/>
                <a:ext cx="366238" cy="366238"/>
              </a:xfrm>
              <a:prstGeom prst="rect">
                <a:avLst/>
              </a:prstGeom>
            </p:spPr>
          </p:pic>
        </p:grpSp>
      </p:grpSp>
      <p:grpSp>
        <p:nvGrpSpPr>
          <p:cNvPr id="120" name="Skupina 119">
            <a:extLst>
              <a:ext uri="{FF2B5EF4-FFF2-40B4-BE49-F238E27FC236}">
                <a16:creationId xmlns:a16="http://schemas.microsoft.com/office/drawing/2014/main" id="{D726F226-B2FC-44A6-87EB-6163152ABBE0}"/>
              </a:ext>
            </a:extLst>
          </p:cNvPr>
          <p:cNvGrpSpPr/>
          <p:nvPr/>
        </p:nvGrpSpPr>
        <p:grpSpPr>
          <a:xfrm>
            <a:off x="503734" y="4444293"/>
            <a:ext cx="5040000" cy="1643971"/>
            <a:chOff x="503734" y="4444293"/>
            <a:chExt cx="5040000" cy="1643971"/>
          </a:xfrm>
        </p:grpSpPr>
        <p:cxnSp>
          <p:nvCxnSpPr>
            <p:cNvPr id="192" name="Přímá spojnice 191">
              <a:extLst>
                <a:ext uri="{FF2B5EF4-FFF2-40B4-BE49-F238E27FC236}">
                  <a16:creationId xmlns:a16="http://schemas.microsoft.com/office/drawing/2014/main" id="{861768A0-48D8-4548-8B4F-22C536B7D08C}"/>
                </a:ext>
              </a:extLst>
            </p:cNvPr>
            <p:cNvCxnSpPr>
              <a:cxnSpLocks/>
            </p:cNvCxnSpPr>
            <p:nvPr/>
          </p:nvCxnSpPr>
          <p:spPr>
            <a:xfrm flipH="1">
              <a:off x="832946" y="4843878"/>
              <a:ext cx="0" cy="639815"/>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EE1408A8-8F0D-44B6-A569-6DCC39949C89}"/>
                </a:ext>
              </a:extLst>
            </p:cNvPr>
            <p:cNvCxnSpPr>
              <a:cxnSpLocks/>
            </p:cNvCxnSpPr>
            <p:nvPr/>
          </p:nvCxnSpPr>
          <p:spPr>
            <a:xfrm flipH="1" flipV="1">
              <a:off x="531079" y="5150603"/>
              <a:ext cx="4418342" cy="6886"/>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64" name="Přímá spojnice se šipkou 163">
              <a:extLst>
                <a:ext uri="{FF2B5EF4-FFF2-40B4-BE49-F238E27FC236}">
                  <a16:creationId xmlns:a16="http://schemas.microsoft.com/office/drawing/2014/main" id="{7A401090-32BA-4B0D-B0A6-7F7CE40D43E3}"/>
                </a:ext>
              </a:extLst>
            </p:cNvPr>
            <p:cNvCxnSpPr/>
            <p:nvPr/>
          </p:nvCxnSpPr>
          <p:spPr>
            <a:xfrm>
              <a:off x="1235379" y="4714777"/>
              <a:ext cx="0" cy="895741"/>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ovéPole 165">
              <a:extLst>
                <a:ext uri="{FF2B5EF4-FFF2-40B4-BE49-F238E27FC236}">
                  <a16:creationId xmlns:a16="http://schemas.microsoft.com/office/drawing/2014/main" id="{4BBF90C4-7BAB-4EC3-9FCC-6F7542F36EB1}"/>
                </a:ext>
              </a:extLst>
            </p:cNvPr>
            <p:cNvSpPr txBox="1"/>
            <p:nvPr/>
          </p:nvSpPr>
          <p:spPr>
            <a:xfrm flipH="1">
              <a:off x="893983" y="4444294"/>
              <a:ext cx="791285" cy="276999"/>
            </a:xfrm>
            <a:prstGeom prst="rect">
              <a:avLst/>
            </a:prstGeom>
            <a:noFill/>
          </p:spPr>
          <p:txBody>
            <a:bodyPr wrap="square" rtlCol="0">
              <a:spAutoFit/>
            </a:bodyPr>
            <a:lstStyle/>
            <a:p>
              <a:r>
                <a:rPr lang="en-GB" sz="1200"/>
                <a:t>Objective</a:t>
              </a:r>
            </a:p>
          </p:txBody>
        </p:sp>
        <p:sp>
          <p:nvSpPr>
            <p:cNvPr id="167" name="TextovéPole 166">
              <a:extLst>
                <a:ext uri="{FF2B5EF4-FFF2-40B4-BE49-F238E27FC236}">
                  <a16:creationId xmlns:a16="http://schemas.microsoft.com/office/drawing/2014/main" id="{C9E6AADF-5699-41DD-B9CD-4357848BDC5B}"/>
                </a:ext>
              </a:extLst>
            </p:cNvPr>
            <p:cNvSpPr txBox="1"/>
            <p:nvPr/>
          </p:nvSpPr>
          <p:spPr>
            <a:xfrm flipH="1">
              <a:off x="4409995" y="4444293"/>
              <a:ext cx="734364" cy="276999"/>
            </a:xfrm>
            <a:prstGeom prst="rect">
              <a:avLst/>
            </a:prstGeom>
            <a:noFill/>
          </p:spPr>
          <p:txBody>
            <a:bodyPr wrap="square" rtlCol="0">
              <a:spAutoFit/>
            </a:bodyPr>
            <a:lstStyle/>
            <a:p>
              <a:r>
                <a:rPr lang="en-GB" sz="1200"/>
                <a:t>Eyepiece</a:t>
              </a:r>
            </a:p>
          </p:txBody>
        </p:sp>
        <p:cxnSp>
          <p:nvCxnSpPr>
            <p:cNvPr id="168" name="Přímá spojnice 167">
              <a:extLst>
                <a:ext uri="{FF2B5EF4-FFF2-40B4-BE49-F238E27FC236}">
                  <a16:creationId xmlns:a16="http://schemas.microsoft.com/office/drawing/2014/main" id="{874E1020-5B49-4841-9750-12EBCEB974FB}"/>
                </a:ext>
              </a:extLst>
            </p:cNvPr>
            <p:cNvCxnSpPr>
              <a:cxnSpLocks/>
            </p:cNvCxnSpPr>
            <p:nvPr/>
          </p:nvCxnSpPr>
          <p:spPr>
            <a:xfrm flipH="1">
              <a:off x="759564" y="4857294"/>
              <a:ext cx="476101" cy="30019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Přímá spojnice 168">
              <a:extLst>
                <a:ext uri="{FF2B5EF4-FFF2-40B4-BE49-F238E27FC236}">
                  <a16:creationId xmlns:a16="http://schemas.microsoft.com/office/drawing/2014/main" id="{A09879FB-B86E-473E-BABA-0BC0139269B7}"/>
                </a:ext>
              </a:extLst>
            </p:cNvPr>
            <p:cNvCxnSpPr>
              <a:cxnSpLocks/>
            </p:cNvCxnSpPr>
            <p:nvPr/>
          </p:nvCxnSpPr>
          <p:spPr>
            <a:xfrm flipH="1">
              <a:off x="759563" y="5061986"/>
              <a:ext cx="484186" cy="9550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Přímá spojnice 169">
              <a:extLst>
                <a:ext uri="{FF2B5EF4-FFF2-40B4-BE49-F238E27FC236}">
                  <a16:creationId xmlns:a16="http://schemas.microsoft.com/office/drawing/2014/main" id="{9ED56A76-7F0C-42A8-9DD6-AFEC125B9665}"/>
                </a:ext>
              </a:extLst>
            </p:cNvPr>
            <p:cNvCxnSpPr>
              <a:cxnSpLocks/>
            </p:cNvCxnSpPr>
            <p:nvPr/>
          </p:nvCxnSpPr>
          <p:spPr>
            <a:xfrm flipH="1" flipV="1">
              <a:off x="759563" y="5157488"/>
              <a:ext cx="480658" cy="10995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Přímá spojnice 170">
              <a:extLst>
                <a:ext uri="{FF2B5EF4-FFF2-40B4-BE49-F238E27FC236}">
                  <a16:creationId xmlns:a16="http://schemas.microsoft.com/office/drawing/2014/main" id="{D7CB94A6-4C70-4425-BAAE-3BEA836C3442}"/>
                </a:ext>
              </a:extLst>
            </p:cNvPr>
            <p:cNvCxnSpPr>
              <a:cxnSpLocks/>
            </p:cNvCxnSpPr>
            <p:nvPr/>
          </p:nvCxnSpPr>
          <p:spPr>
            <a:xfrm flipH="1" flipV="1">
              <a:off x="759563" y="5157489"/>
              <a:ext cx="482193" cy="34067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Přímá spojnice 171">
              <a:extLst>
                <a:ext uri="{FF2B5EF4-FFF2-40B4-BE49-F238E27FC236}">
                  <a16:creationId xmlns:a16="http://schemas.microsoft.com/office/drawing/2014/main" id="{AA549149-F3F2-4537-9623-E80890AEF5E2}"/>
                </a:ext>
              </a:extLst>
            </p:cNvPr>
            <p:cNvCxnSpPr>
              <a:cxnSpLocks/>
            </p:cNvCxnSpPr>
            <p:nvPr/>
          </p:nvCxnSpPr>
          <p:spPr>
            <a:xfrm flipH="1">
              <a:off x="759563" y="4843878"/>
              <a:ext cx="0" cy="639815"/>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73" name="Přímá spojnice 172">
              <a:extLst>
                <a:ext uri="{FF2B5EF4-FFF2-40B4-BE49-F238E27FC236}">
                  <a16:creationId xmlns:a16="http://schemas.microsoft.com/office/drawing/2014/main" id="{AA66A780-62C1-4999-8DAB-ED54485EC463}"/>
                </a:ext>
              </a:extLst>
            </p:cNvPr>
            <p:cNvCxnSpPr>
              <a:cxnSpLocks/>
            </p:cNvCxnSpPr>
            <p:nvPr/>
          </p:nvCxnSpPr>
          <p:spPr>
            <a:xfrm flipH="1">
              <a:off x="3949000" y="4843878"/>
              <a:ext cx="0" cy="639815"/>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74" name="TextovéPole 173">
              <a:extLst>
                <a:ext uri="{FF2B5EF4-FFF2-40B4-BE49-F238E27FC236}">
                  <a16:creationId xmlns:a16="http://schemas.microsoft.com/office/drawing/2014/main" id="{597FC5FD-AAA1-475C-A2FC-903C076C5D5F}"/>
                </a:ext>
              </a:extLst>
            </p:cNvPr>
            <p:cNvSpPr txBox="1"/>
            <p:nvPr/>
          </p:nvSpPr>
          <p:spPr>
            <a:xfrm flipH="1">
              <a:off x="3461032" y="4573872"/>
              <a:ext cx="999925" cy="461665"/>
            </a:xfrm>
            <a:prstGeom prst="rect">
              <a:avLst/>
            </a:prstGeom>
            <a:noFill/>
          </p:spPr>
          <p:txBody>
            <a:bodyPr wrap="square" rtlCol="0">
              <a:spAutoFit/>
            </a:bodyPr>
            <a:lstStyle/>
            <a:p>
              <a:r>
                <a:rPr lang="en-GB" sz="1200"/>
                <a:t>Intermediate image</a:t>
              </a:r>
            </a:p>
          </p:txBody>
        </p:sp>
        <p:sp>
          <p:nvSpPr>
            <p:cNvPr id="175" name="TextovéPole 174">
              <a:extLst>
                <a:ext uri="{FF2B5EF4-FFF2-40B4-BE49-F238E27FC236}">
                  <a16:creationId xmlns:a16="http://schemas.microsoft.com/office/drawing/2014/main" id="{01FEEE8A-D169-4FD7-8FEC-C32ADB633331}"/>
                </a:ext>
              </a:extLst>
            </p:cNvPr>
            <p:cNvSpPr txBox="1"/>
            <p:nvPr/>
          </p:nvSpPr>
          <p:spPr>
            <a:xfrm flipH="1">
              <a:off x="503734" y="4649818"/>
              <a:ext cx="602281" cy="276999"/>
            </a:xfrm>
            <a:prstGeom prst="rect">
              <a:avLst/>
            </a:prstGeom>
            <a:noFill/>
          </p:spPr>
          <p:txBody>
            <a:bodyPr wrap="none" rtlCol="0">
              <a:spAutoFit/>
            </a:bodyPr>
            <a:lstStyle/>
            <a:p>
              <a:r>
                <a:rPr lang="en-GB" sz="1200"/>
                <a:t>Object</a:t>
              </a:r>
            </a:p>
          </p:txBody>
        </p:sp>
        <p:cxnSp>
          <p:nvCxnSpPr>
            <p:cNvPr id="176" name="Přímá spojnice se šipkou 175">
              <a:extLst>
                <a:ext uri="{FF2B5EF4-FFF2-40B4-BE49-F238E27FC236}">
                  <a16:creationId xmlns:a16="http://schemas.microsoft.com/office/drawing/2014/main" id="{786F8124-68DF-4259-AE44-7B128828CAA5}"/>
                </a:ext>
              </a:extLst>
            </p:cNvPr>
            <p:cNvCxnSpPr/>
            <p:nvPr/>
          </p:nvCxnSpPr>
          <p:spPr>
            <a:xfrm flipH="1">
              <a:off x="4721119" y="4709617"/>
              <a:ext cx="0" cy="895741"/>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7" name="Levá složená závorka 176">
              <a:extLst>
                <a:ext uri="{FF2B5EF4-FFF2-40B4-BE49-F238E27FC236}">
                  <a16:creationId xmlns:a16="http://schemas.microsoft.com/office/drawing/2014/main" id="{7A3A72A5-D2E6-4CB4-9248-3E3A5059EB6C}"/>
                </a:ext>
              </a:extLst>
            </p:cNvPr>
            <p:cNvSpPr/>
            <p:nvPr/>
          </p:nvSpPr>
          <p:spPr>
            <a:xfrm rot="16200000">
              <a:off x="956450" y="5280327"/>
              <a:ext cx="151198" cy="400073"/>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8" name="TextovéPole 177">
              <a:extLst>
                <a:ext uri="{FF2B5EF4-FFF2-40B4-BE49-F238E27FC236}">
                  <a16:creationId xmlns:a16="http://schemas.microsoft.com/office/drawing/2014/main" id="{9B8C44ED-11FE-4AE7-8E00-3A0739F9D156}"/>
                </a:ext>
              </a:extLst>
            </p:cNvPr>
            <p:cNvSpPr txBox="1"/>
            <p:nvPr/>
          </p:nvSpPr>
          <p:spPr>
            <a:xfrm flipH="1">
              <a:off x="740463" y="5612125"/>
              <a:ext cx="618959" cy="276999"/>
            </a:xfrm>
            <a:prstGeom prst="rect">
              <a:avLst/>
            </a:prstGeom>
            <a:noFill/>
          </p:spPr>
          <p:txBody>
            <a:bodyPr wrap="square" rtlCol="0">
              <a:spAutoFit/>
            </a:bodyPr>
            <a:lstStyle/>
            <a:p>
              <a:r>
                <a:rPr lang="en-GB" sz="1200" i="1"/>
                <a:t>f</a:t>
              </a:r>
              <a:r>
                <a:rPr lang="en-GB" sz="1200" i="1" baseline="-25000"/>
                <a:t>Objective</a:t>
              </a:r>
            </a:p>
          </p:txBody>
        </p:sp>
        <p:sp>
          <p:nvSpPr>
            <p:cNvPr id="179" name="Levá složená závorka 178">
              <a:extLst>
                <a:ext uri="{FF2B5EF4-FFF2-40B4-BE49-F238E27FC236}">
                  <a16:creationId xmlns:a16="http://schemas.microsoft.com/office/drawing/2014/main" id="{B7E838AC-F362-4F51-8E7B-94CD9B1D7593}"/>
                </a:ext>
              </a:extLst>
            </p:cNvPr>
            <p:cNvSpPr/>
            <p:nvPr/>
          </p:nvSpPr>
          <p:spPr>
            <a:xfrm rot="16200000">
              <a:off x="4261121" y="5100182"/>
              <a:ext cx="151198" cy="775437"/>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80" name="Přímá spojnice 179">
              <a:extLst>
                <a:ext uri="{FF2B5EF4-FFF2-40B4-BE49-F238E27FC236}">
                  <a16:creationId xmlns:a16="http://schemas.microsoft.com/office/drawing/2014/main" id="{8C3CBB65-3895-45BB-BEF9-975AB44B9899}"/>
                </a:ext>
              </a:extLst>
            </p:cNvPr>
            <p:cNvCxnSpPr>
              <a:cxnSpLocks/>
            </p:cNvCxnSpPr>
            <p:nvPr/>
          </p:nvCxnSpPr>
          <p:spPr>
            <a:xfrm>
              <a:off x="1236603" y="4855524"/>
              <a:ext cx="3493218" cy="39150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Přímá spojnice 180">
              <a:extLst>
                <a:ext uri="{FF2B5EF4-FFF2-40B4-BE49-F238E27FC236}">
                  <a16:creationId xmlns:a16="http://schemas.microsoft.com/office/drawing/2014/main" id="{D9313776-38D8-4514-9AB5-03A9F90CDC5A}"/>
                </a:ext>
              </a:extLst>
            </p:cNvPr>
            <p:cNvCxnSpPr>
              <a:cxnSpLocks/>
            </p:cNvCxnSpPr>
            <p:nvPr/>
          </p:nvCxnSpPr>
          <p:spPr>
            <a:xfrm>
              <a:off x="1231580" y="5061332"/>
              <a:ext cx="3495817" cy="13259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Přímá spojnice 181">
              <a:extLst>
                <a:ext uri="{FF2B5EF4-FFF2-40B4-BE49-F238E27FC236}">
                  <a16:creationId xmlns:a16="http://schemas.microsoft.com/office/drawing/2014/main" id="{BE64CB15-9CFD-4823-BFB5-FF3035AFF803}"/>
                </a:ext>
              </a:extLst>
            </p:cNvPr>
            <p:cNvCxnSpPr>
              <a:cxnSpLocks/>
            </p:cNvCxnSpPr>
            <p:nvPr/>
          </p:nvCxnSpPr>
          <p:spPr>
            <a:xfrm flipV="1">
              <a:off x="1236318" y="5115703"/>
              <a:ext cx="3487662" cy="147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Přímá spojnice 182">
              <a:extLst>
                <a:ext uri="{FF2B5EF4-FFF2-40B4-BE49-F238E27FC236}">
                  <a16:creationId xmlns:a16="http://schemas.microsoft.com/office/drawing/2014/main" id="{1DFBBC43-E6EF-479F-A011-29BE5825B2EF}"/>
                </a:ext>
              </a:extLst>
            </p:cNvPr>
            <p:cNvCxnSpPr>
              <a:cxnSpLocks/>
            </p:cNvCxnSpPr>
            <p:nvPr/>
          </p:nvCxnSpPr>
          <p:spPr>
            <a:xfrm flipV="1">
              <a:off x="1231864" y="5071229"/>
              <a:ext cx="3497956" cy="42606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Přímá spojnice 183">
              <a:extLst>
                <a:ext uri="{FF2B5EF4-FFF2-40B4-BE49-F238E27FC236}">
                  <a16:creationId xmlns:a16="http://schemas.microsoft.com/office/drawing/2014/main" id="{3CEC5473-D41D-4F47-95C4-7E52F69B2E4B}"/>
                </a:ext>
              </a:extLst>
            </p:cNvPr>
            <p:cNvCxnSpPr>
              <a:cxnSpLocks/>
            </p:cNvCxnSpPr>
            <p:nvPr/>
          </p:nvCxnSpPr>
          <p:spPr>
            <a:xfrm flipV="1">
              <a:off x="4725829" y="5072415"/>
              <a:ext cx="223591" cy="309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Přímá spojnice 184">
              <a:extLst>
                <a:ext uri="{FF2B5EF4-FFF2-40B4-BE49-F238E27FC236}">
                  <a16:creationId xmlns:a16="http://schemas.microsoft.com/office/drawing/2014/main" id="{D26E680D-DBDF-4C1A-A87D-B58C914A969F}"/>
                </a:ext>
              </a:extLst>
            </p:cNvPr>
            <p:cNvCxnSpPr>
              <a:cxnSpLocks/>
            </p:cNvCxnSpPr>
            <p:nvPr/>
          </p:nvCxnSpPr>
          <p:spPr>
            <a:xfrm flipV="1">
              <a:off x="4722344" y="5114563"/>
              <a:ext cx="223591" cy="309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Přímá spojnice 185">
              <a:extLst>
                <a:ext uri="{FF2B5EF4-FFF2-40B4-BE49-F238E27FC236}">
                  <a16:creationId xmlns:a16="http://schemas.microsoft.com/office/drawing/2014/main" id="{A624F8B0-9A65-4665-82EC-3A263EFCE150}"/>
                </a:ext>
              </a:extLst>
            </p:cNvPr>
            <p:cNvCxnSpPr>
              <a:cxnSpLocks/>
            </p:cNvCxnSpPr>
            <p:nvPr/>
          </p:nvCxnSpPr>
          <p:spPr>
            <a:xfrm flipV="1">
              <a:off x="4718944" y="5194361"/>
              <a:ext cx="223591" cy="309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Přímá spojnice 186">
              <a:extLst>
                <a:ext uri="{FF2B5EF4-FFF2-40B4-BE49-F238E27FC236}">
                  <a16:creationId xmlns:a16="http://schemas.microsoft.com/office/drawing/2014/main" id="{3A515015-CEC8-4798-8A2D-A7DA005FC2D9}"/>
                </a:ext>
              </a:extLst>
            </p:cNvPr>
            <p:cNvCxnSpPr>
              <a:cxnSpLocks/>
              <a:endCxn id="195" idx="3"/>
            </p:cNvCxnSpPr>
            <p:nvPr/>
          </p:nvCxnSpPr>
          <p:spPr>
            <a:xfrm flipV="1">
              <a:off x="4718943" y="5246120"/>
              <a:ext cx="241304" cy="160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8" name="Skupina 187">
              <a:extLst>
                <a:ext uri="{FF2B5EF4-FFF2-40B4-BE49-F238E27FC236}">
                  <a16:creationId xmlns:a16="http://schemas.microsoft.com/office/drawing/2014/main" id="{6EC8F1E4-6D0B-4630-B321-E0B0DAE44478}"/>
                </a:ext>
              </a:extLst>
            </p:cNvPr>
            <p:cNvGrpSpPr/>
            <p:nvPr/>
          </p:nvGrpSpPr>
          <p:grpSpPr>
            <a:xfrm>
              <a:off x="4943665" y="4736058"/>
              <a:ext cx="511853" cy="771472"/>
              <a:chOff x="8881807" y="1767048"/>
              <a:chExt cx="720000" cy="1085196"/>
            </a:xfrm>
          </p:grpSpPr>
          <p:sp>
            <p:nvSpPr>
              <p:cNvPr id="194" name="Částečný kruh 193">
                <a:extLst>
                  <a:ext uri="{FF2B5EF4-FFF2-40B4-BE49-F238E27FC236}">
                    <a16:creationId xmlns:a16="http://schemas.microsoft.com/office/drawing/2014/main" id="{F3AF96D0-6DE3-412A-944A-B565BEC5BCD2}"/>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5" name="Ovál 194">
                <a:extLst>
                  <a:ext uri="{FF2B5EF4-FFF2-40B4-BE49-F238E27FC236}">
                    <a16:creationId xmlns:a16="http://schemas.microsoft.com/office/drawing/2014/main" id="{E34A6EBD-1E33-4081-94D2-B07524F1A295}"/>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Ovál 195">
                <a:extLst>
                  <a:ext uri="{FF2B5EF4-FFF2-40B4-BE49-F238E27FC236}">
                    <a16:creationId xmlns:a16="http://schemas.microsoft.com/office/drawing/2014/main" id="{DDBF3510-7EC5-4887-94BC-4E8722ABE17B}"/>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blouk 196">
                <a:extLst>
                  <a:ext uri="{FF2B5EF4-FFF2-40B4-BE49-F238E27FC236}">
                    <a16:creationId xmlns:a16="http://schemas.microsoft.com/office/drawing/2014/main" id="{233B2BD5-D331-4C4F-BEC3-BCCC65CD3AB9}"/>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8" name="Oblouk 197">
                <a:extLst>
                  <a:ext uri="{FF2B5EF4-FFF2-40B4-BE49-F238E27FC236}">
                    <a16:creationId xmlns:a16="http://schemas.microsoft.com/office/drawing/2014/main" id="{A7265AB5-4A8B-4885-B743-0A0254BD7269}"/>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189" name="Grafický objekt 188" descr="List">
              <a:extLst>
                <a:ext uri="{FF2B5EF4-FFF2-40B4-BE49-F238E27FC236}">
                  <a16:creationId xmlns:a16="http://schemas.microsoft.com/office/drawing/2014/main" id="{20456997-34A0-4F01-876F-4BD9D6D2C0B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7459" y="5083439"/>
              <a:ext cx="134884" cy="134884"/>
            </a:xfrm>
            <a:prstGeom prst="rect">
              <a:avLst/>
            </a:prstGeom>
          </p:spPr>
        </p:pic>
        <p:pic>
          <p:nvPicPr>
            <p:cNvPr id="190" name="Grafický objekt 189" descr="List">
              <a:extLst>
                <a:ext uri="{FF2B5EF4-FFF2-40B4-BE49-F238E27FC236}">
                  <a16:creationId xmlns:a16="http://schemas.microsoft.com/office/drawing/2014/main" id="{81194255-C063-4396-871F-F47F81AA152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flipV="1">
              <a:off x="3808241" y="5011462"/>
              <a:ext cx="281519" cy="281519"/>
            </a:xfrm>
            <a:prstGeom prst="rect">
              <a:avLst/>
            </a:prstGeom>
          </p:spPr>
        </p:pic>
        <p:sp>
          <p:nvSpPr>
            <p:cNvPr id="191" name="TextovéPole 190">
              <a:extLst>
                <a:ext uri="{FF2B5EF4-FFF2-40B4-BE49-F238E27FC236}">
                  <a16:creationId xmlns:a16="http://schemas.microsoft.com/office/drawing/2014/main" id="{100B9F4D-16AA-468D-8F90-57F558F1732A}"/>
                </a:ext>
              </a:extLst>
            </p:cNvPr>
            <p:cNvSpPr txBox="1"/>
            <p:nvPr/>
          </p:nvSpPr>
          <p:spPr>
            <a:xfrm flipH="1">
              <a:off x="4035448" y="5612126"/>
              <a:ext cx="672832" cy="276999"/>
            </a:xfrm>
            <a:prstGeom prst="rect">
              <a:avLst/>
            </a:prstGeom>
            <a:noFill/>
          </p:spPr>
          <p:txBody>
            <a:bodyPr wrap="square" rtlCol="0">
              <a:spAutoFit/>
            </a:bodyPr>
            <a:lstStyle/>
            <a:p>
              <a:r>
                <a:rPr lang="en-GB" sz="1200" i="1"/>
                <a:t>f</a:t>
              </a:r>
              <a:r>
                <a:rPr lang="en-GB" sz="1200" i="1" baseline="-25000"/>
                <a:t>Eyepiece</a:t>
              </a:r>
            </a:p>
          </p:txBody>
        </p:sp>
        <p:sp>
          <p:nvSpPr>
            <p:cNvPr id="193" name="TextovéPole 192">
              <a:extLst>
                <a:ext uri="{FF2B5EF4-FFF2-40B4-BE49-F238E27FC236}">
                  <a16:creationId xmlns:a16="http://schemas.microsoft.com/office/drawing/2014/main" id="{AECA5822-B201-4E8B-8FDA-BE1AF4031776}"/>
                </a:ext>
              </a:extLst>
            </p:cNvPr>
            <p:cNvSpPr txBox="1"/>
            <p:nvPr/>
          </p:nvSpPr>
          <p:spPr>
            <a:xfrm flipH="1">
              <a:off x="1235846" y="5811265"/>
              <a:ext cx="3070331" cy="276999"/>
            </a:xfrm>
            <a:prstGeom prst="rect">
              <a:avLst/>
            </a:prstGeom>
            <a:noFill/>
          </p:spPr>
          <p:txBody>
            <a:bodyPr wrap="square" rtlCol="0">
              <a:spAutoFit/>
            </a:bodyPr>
            <a:lstStyle/>
            <a:p>
              <a:r>
                <a:rPr lang="en-GB" sz="1200"/>
                <a:t>Tube length, as defined by the objective</a:t>
              </a:r>
            </a:p>
          </p:txBody>
        </p:sp>
        <p:sp>
          <p:nvSpPr>
            <p:cNvPr id="165" name="Levá složená závorka 164">
              <a:extLst>
                <a:ext uri="{FF2B5EF4-FFF2-40B4-BE49-F238E27FC236}">
                  <a16:creationId xmlns:a16="http://schemas.microsoft.com/office/drawing/2014/main" id="{43A0F7B4-23A5-4FB1-9497-76CD7C55C68D}"/>
                </a:ext>
              </a:extLst>
            </p:cNvPr>
            <p:cNvSpPr/>
            <p:nvPr/>
          </p:nvSpPr>
          <p:spPr>
            <a:xfrm rot="16200000">
              <a:off x="2515045" y="4116569"/>
              <a:ext cx="150996" cy="2716915"/>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62" name="Grafický objekt 161" descr="List">
              <a:extLst>
                <a:ext uri="{FF2B5EF4-FFF2-40B4-BE49-F238E27FC236}">
                  <a16:creationId xmlns:a16="http://schemas.microsoft.com/office/drawing/2014/main" id="{A257A0C3-B861-425E-9724-65FCED80DB1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flipV="1">
              <a:off x="5108659" y="4932183"/>
              <a:ext cx="435075" cy="435074"/>
            </a:xfrm>
            <a:prstGeom prst="rect">
              <a:avLst/>
            </a:prstGeom>
          </p:spPr>
        </p:pic>
      </p:grpSp>
      <p:grpSp>
        <p:nvGrpSpPr>
          <p:cNvPr id="199" name="Skupina 198">
            <a:extLst>
              <a:ext uri="{FF2B5EF4-FFF2-40B4-BE49-F238E27FC236}">
                <a16:creationId xmlns:a16="http://schemas.microsoft.com/office/drawing/2014/main" id="{6A05295C-8BE2-4B1A-BDF0-503271178732}"/>
              </a:ext>
            </a:extLst>
          </p:cNvPr>
          <p:cNvGrpSpPr/>
          <p:nvPr/>
        </p:nvGrpSpPr>
        <p:grpSpPr>
          <a:xfrm>
            <a:off x="4888216" y="5498541"/>
            <a:ext cx="4299911" cy="1003598"/>
            <a:chOff x="4114105" y="4890553"/>
            <a:chExt cx="4299911" cy="1003598"/>
          </a:xfrm>
        </p:grpSpPr>
        <p:sp>
          <p:nvSpPr>
            <p:cNvPr id="200" name="Eingebuchteter Richtungspfeil 191">
              <a:extLst>
                <a:ext uri="{FF2B5EF4-FFF2-40B4-BE49-F238E27FC236}">
                  <a16:creationId xmlns:a16="http://schemas.microsoft.com/office/drawing/2014/main" id="{A3190B89-5AAA-48B9-8DDF-0BBC3AE01D50}"/>
                </a:ext>
              </a:extLst>
            </p:cNvPr>
            <p:cNvSpPr/>
            <p:nvPr/>
          </p:nvSpPr>
          <p:spPr>
            <a:xfrm>
              <a:off x="4114105" y="4890553"/>
              <a:ext cx="4299911" cy="1003598"/>
            </a:xfrm>
            <a:prstGeom prst="chevron">
              <a:avLst>
                <a:gd name="adj" fmla="val 48387"/>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The intermediate image is now created by the objective only and   lies 160 mm behind it, roughly on   the mirror‘s surface. </a:t>
              </a:r>
            </a:p>
          </p:txBody>
        </p:sp>
        <p:sp>
          <p:nvSpPr>
            <p:cNvPr id="201" name="Rechteck 192">
              <a:extLst>
                <a:ext uri="{FF2B5EF4-FFF2-40B4-BE49-F238E27FC236}">
                  <a16:creationId xmlns:a16="http://schemas.microsoft.com/office/drawing/2014/main" id="{0C244CD1-A7F6-4D06-8C1B-F68C529F08E5}"/>
                </a:ext>
              </a:extLst>
            </p:cNvPr>
            <p:cNvSpPr/>
            <p:nvPr/>
          </p:nvSpPr>
          <p:spPr>
            <a:xfrm>
              <a:off x="7635753" y="4890553"/>
              <a:ext cx="775588" cy="1003598"/>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2" name="Skupina 201">
              <a:extLst>
                <a:ext uri="{FF2B5EF4-FFF2-40B4-BE49-F238E27FC236}">
                  <a16:creationId xmlns:a16="http://schemas.microsoft.com/office/drawing/2014/main" id="{D5D5A290-A999-4040-9C2E-0B8050A70F16}"/>
                </a:ext>
              </a:extLst>
            </p:cNvPr>
            <p:cNvGrpSpPr/>
            <p:nvPr/>
          </p:nvGrpSpPr>
          <p:grpSpPr>
            <a:xfrm>
              <a:off x="7653065" y="5118676"/>
              <a:ext cx="530155" cy="530155"/>
              <a:chOff x="8293216" y="5126967"/>
              <a:chExt cx="530155" cy="530155"/>
            </a:xfrm>
          </p:grpSpPr>
          <p:sp>
            <p:nvSpPr>
              <p:cNvPr id="203" name="Oval 189">
                <a:extLst>
                  <a:ext uri="{FF2B5EF4-FFF2-40B4-BE49-F238E27FC236}">
                    <a16:creationId xmlns:a16="http://schemas.microsoft.com/office/drawing/2014/main" id="{6CDD7257-C206-40F1-9FE8-38179B8AC1A1}"/>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4" name="Grafik 190" descr="Ausrufezeichen">
                <a:extLst>
                  <a:ext uri="{FF2B5EF4-FFF2-40B4-BE49-F238E27FC236}">
                    <a16:creationId xmlns:a16="http://schemas.microsoft.com/office/drawing/2014/main" id="{219C6A1A-229A-43C0-B34E-2B6C02765F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75174" y="5215130"/>
                <a:ext cx="366238" cy="366238"/>
              </a:xfrm>
              <a:prstGeom prst="rect">
                <a:avLst/>
              </a:prstGeom>
            </p:spPr>
          </p:pic>
        </p:grpSp>
      </p:grpSp>
      <p:grpSp>
        <p:nvGrpSpPr>
          <p:cNvPr id="119" name="Skupina 118">
            <a:extLst>
              <a:ext uri="{FF2B5EF4-FFF2-40B4-BE49-F238E27FC236}">
                <a16:creationId xmlns:a16="http://schemas.microsoft.com/office/drawing/2014/main" id="{03C1D67C-B2A2-4753-85D9-D91701E70E97}"/>
              </a:ext>
            </a:extLst>
          </p:cNvPr>
          <p:cNvGrpSpPr/>
          <p:nvPr/>
        </p:nvGrpSpPr>
        <p:grpSpPr>
          <a:xfrm>
            <a:off x="461570" y="3065948"/>
            <a:ext cx="5058796" cy="1407428"/>
            <a:chOff x="461570" y="3065948"/>
            <a:chExt cx="5058796" cy="1407428"/>
          </a:xfrm>
        </p:grpSpPr>
        <p:cxnSp>
          <p:nvCxnSpPr>
            <p:cNvPr id="114" name="Přímá spojnice 113">
              <a:extLst>
                <a:ext uri="{FF2B5EF4-FFF2-40B4-BE49-F238E27FC236}">
                  <a16:creationId xmlns:a16="http://schemas.microsoft.com/office/drawing/2014/main" id="{EB21B307-FE9F-4CA5-8FEC-867831159433}"/>
                </a:ext>
              </a:extLst>
            </p:cNvPr>
            <p:cNvCxnSpPr>
              <a:cxnSpLocks/>
            </p:cNvCxnSpPr>
            <p:nvPr/>
          </p:nvCxnSpPr>
          <p:spPr>
            <a:xfrm flipH="1" flipV="1">
              <a:off x="740463" y="3766172"/>
              <a:ext cx="4195373" cy="4291"/>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5" name="Přímá spojnice se šipkou 114">
              <a:extLst>
                <a:ext uri="{FF2B5EF4-FFF2-40B4-BE49-F238E27FC236}">
                  <a16:creationId xmlns:a16="http://schemas.microsoft.com/office/drawing/2014/main" id="{87D6C48D-CD00-4718-B117-61C297ACBBE7}"/>
                </a:ext>
              </a:extLst>
            </p:cNvPr>
            <p:cNvCxnSpPr/>
            <p:nvPr/>
          </p:nvCxnSpPr>
          <p:spPr>
            <a:xfrm flipH="1">
              <a:off x="2678812" y="3329341"/>
              <a:ext cx="0" cy="892526"/>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Přímá spojnice se šipkou 115">
              <a:extLst>
                <a:ext uri="{FF2B5EF4-FFF2-40B4-BE49-F238E27FC236}">
                  <a16:creationId xmlns:a16="http://schemas.microsoft.com/office/drawing/2014/main" id="{355CA678-A3CA-456E-A358-B5FCF04E409C}"/>
                </a:ext>
              </a:extLst>
            </p:cNvPr>
            <p:cNvCxnSpPr/>
            <p:nvPr/>
          </p:nvCxnSpPr>
          <p:spPr>
            <a:xfrm>
              <a:off x="1235132" y="3329341"/>
              <a:ext cx="0" cy="892526"/>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TextovéPole 120">
              <a:extLst>
                <a:ext uri="{FF2B5EF4-FFF2-40B4-BE49-F238E27FC236}">
                  <a16:creationId xmlns:a16="http://schemas.microsoft.com/office/drawing/2014/main" id="{B0BBEA99-D10B-4201-BBD0-1CAE15C6D31B}"/>
                </a:ext>
              </a:extLst>
            </p:cNvPr>
            <p:cNvSpPr txBox="1"/>
            <p:nvPr/>
          </p:nvSpPr>
          <p:spPr>
            <a:xfrm flipH="1">
              <a:off x="877178" y="3065948"/>
              <a:ext cx="843165" cy="276999"/>
            </a:xfrm>
            <a:prstGeom prst="rect">
              <a:avLst/>
            </a:prstGeom>
            <a:noFill/>
          </p:spPr>
          <p:txBody>
            <a:bodyPr wrap="square" rtlCol="0">
              <a:spAutoFit/>
            </a:bodyPr>
            <a:lstStyle/>
            <a:p>
              <a:r>
                <a:rPr lang="en-GB" sz="1200"/>
                <a:t>Objective</a:t>
              </a:r>
            </a:p>
          </p:txBody>
        </p:sp>
        <p:sp>
          <p:nvSpPr>
            <p:cNvPr id="122" name="TextovéPole 121">
              <a:extLst>
                <a:ext uri="{FF2B5EF4-FFF2-40B4-BE49-F238E27FC236}">
                  <a16:creationId xmlns:a16="http://schemas.microsoft.com/office/drawing/2014/main" id="{DDDFD1FB-7FEB-493E-B10B-F92C107DBDE6}"/>
                </a:ext>
              </a:extLst>
            </p:cNvPr>
            <p:cNvSpPr txBox="1"/>
            <p:nvPr/>
          </p:nvSpPr>
          <p:spPr>
            <a:xfrm flipH="1">
              <a:off x="4421307" y="3072092"/>
              <a:ext cx="752797" cy="276999"/>
            </a:xfrm>
            <a:prstGeom prst="rect">
              <a:avLst/>
            </a:prstGeom>
            <a:noFill/>
          </p:spPr>
          <p:txBody>
            <a:bodyPr wrap="square" rtlCol="0">
              <a:spAutoFit/>
            </a:bodyPr>
            <a:lstStyle/>
            <a:p>
              <a:r>
                <a:rPr lang="en-GB" sz="1200"/>
                <a:t>Eyepiece</a:t>
              </a:r>
            </a:p>
          </p:txBody>
        </p:sp>
        <p:cxnSp>
          <p:nvCxnSpPr>
            <p:cNvPr id="123" name="Přímá spojnice 122">
              <a:extLst>
                <a:ext uri="{FF2B5EF4-FFF2-40B4-BE49-F238E27FC236}">
                  <a16:creationId xmlns:a16="http://schemas.microsoft.com/office/drawing/2014/main" id="{FB8A015B-7448-4A68-BC94-A2E2F9C08F2A}"/>
                </a:ext>
              </a:extLst>
            </p:cNvPr>
            <p:cNvCxnSpPr>
              <a:cxnSpLocks/>
            </p:cNvCxnSpPr>
            <p:nvPr/>
          </p:nvCxnSpPr>
          <p:spPr>
            <a:xfrm flipH="1">
              <a:off x="761025" y="3557189"/>
              <a:ext cx="474106" cy="21327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Přímá spojnice 123">
              <a:extLst>
                <a:ext uri="{FF2B5EF4-FFF2-40B4-BE49-F238E27FC236}">
                  <a16:creationId xmlns:a16="http://schemas.microsoft.com/office/drawing/2014/main" id="{A64AA867-B119-4358-B71B-1653B7560B68}"/>
                </a:ext>
              </a:extLst>
            </p:cNvPr>
            <p:cNvCxnSpPr>
              <a:cxnSpLocks/>
            </p:cNvCxnSpPr>
            <p:nvPr/>
          </p:nvCxnSpPr>
          <p:spPr>
            <a:xfrm flipH="1">
              <a:off x="761025" y="3675303"/>
              <a:ext cx="482447" cy="9516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Přímá spojnice 124">
              <a:extLst>
                <a:ext uri="{FF2B5EF4-FFF2-40B4-BE49-F238E27FC236}">
                  <a16:creationId xmlns:a16="http://schemas.microsoft.com/office/drawing/2014/main" id="{5524BE4F-A814-4BD2-9F42-A694C449DC87}"/>
                </a:ext>
              </a:extLst>
            </p:cNvPr>
            <p:cNvCxnSpPr>
              <a:cxnSpLocks/>
            </p:cNvCxnSpPr>
            <p:nvPr/>
          </p:nvCxnSpPr>
          <p:spPr>
            <a:xfrm flipH="1" flipV="1">
              <a:off x="761025" y="3770463"/>
              <a:ext cx="478932" cy="10956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FEFB0339-A2C0-4DB3-B5CF-5B4428DBF61C}"/>
                </a:ext>
              </a:extLst>
            </p:cNvPr>
            <p:cNvCxnSpPr>
              <a:cxnSpLocks/>
            </p:cNvCxnSpPr>
            <p:nvPr/>
          </p:nvCxnSpPr>
          <p:spPr>
            <a:xfrm flipH="1" flipV="1">
              <a:off x="761025" y="3770463"/>
              <a:ext cx="478932" cy="21834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Přímá spojnice 126">
              <a:extLst>
                <a:ext uri="{FF2B5EF4-FFF2-40B4-BE49-F238E27FC236}">
                  <a16:creationId xmlns:a16="http://schemas.microsoft.com/office/drawing/2014/main" id="{E6FE245A-15C4-4214-8DB9-55BCB3243416}"/>
                </a:ext>
              </a:extLst>
            </p:cNvPr>
            <p:cNvCxnSpPr>
              <a:cxnSpLocks/>
            </p:cNvCxnSpPr>
            <p:nvPr/>
          </p:nvCxnSpPr>
          <p:spPr>
            <a:xfrm flipV="1">
              <a:off x="1235131" y="3554435"/>
              <a:ext cx="1438636" cy="370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Přímá spojnice 127">
              <a:extLst>
                <a:ext uri="{FF2B5EF4-FFF2-40B4-BE49-F238E27FC236}">
                  <a16:creationId xmlns:a16="http://schemas.microsoft.com/office/drawing/2014/main" id="{5E927B0F-1CC8-4ACD-86B0-7131A2BA7D7F}"/>
                </a:ext>
              </a:extLst>
            </p:cNvPr>
            <p:cNvCxnSpPr>
              <a:cxnSpLocks/>
            </p:cNvCxnSpPr>
            <p:nvPr/>
          </p:nvCxnSpPr>
          <p:spPr>
            <a:xfrm flipV="1">
              <a:off x="1235131" y="3674432"/>
              <a:ext cx="1461522" cy="36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Přímá spojnice 128">
              <a:extLst>
                <a:ext uri="{FF2B5EF4-FFF2-40B4-BE49-F238E27FC236}">
                  <a16:creationId xmlns:a16="http://schemas.microsoft.com/office/drawing/2014/main" id="{DAB17548-0A04-4D66-8DF8-4B0D9BBFA206}"/>
                </a:ext>
              </a:extLst>
            </p:cNvPr>
            <p:cNvCxnSpPr>
              <a:cxnSpLocks/>
            </p:cNvCxnSpPr>
            <p:nvPr/>
          </p:nvCxnSpPr>
          <p:spPr>
            <a:xfrm>
              <a:off x="1235131" y="3885169"/>
              <a:ext cx="146152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Přímá spojnice 129">
              <a:extLst>
                <a:ext uri="{FF2B5EF4-FFF2-40B4-BE49-F238E27FC236}">
                  <a16:creationId xmlns:a16="http://schemas.microsoft.com/office/drawing/2014/main" id="{E524BD31-2AE0-461A-83BF-362552B64F60}"/>
                </a:ext>
              </a:extLst>
            </p:cNvPr>
            <p:cNvCxnSpPr>
              <a:cxnSpLocks/>
            </p:cNvCxnSpPr>
            <p:nvPr/>
          </p:nvCxnSpPr>
          <p:spPr>
            <a:xfrm flipV="1">
              <a:off x="1235131" y="3994019"/>
              <a:ext cx="1459874" cy="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8DB1F58C-8461-4713-B178-D6850AF81DAF}"/>
                </a:ext>
              </a:extLst>
            </p:cNvPr>
            <p:cNvCxnSpPr>
              <a:cxnSpLocks/>
            </p:cNvCxnSpPr>
            <p:nvPr/>
          </p:nvCxnSpPr>
          <p:spPr>
            <a:xfrm flipH="1">
              <a:off x="761025" y="3457979"/>
              <a:ext cx="0" cy="637518"/>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F3D995E2-0CB3-45E5-B1D5-8F6B94A97E6E}"/>
                </a:ext>
              </a:extLst>
            </p:cNvPr>
            <p:cNvCxnSpPr>
              <a:cxnSpLocks/>
            </p:cNvCxnSpPr>
            <p:nvPr/>
          </p:nvCxnSpPr>
          <p:spPr>
            <a:xfrm flipH="1">
              <a:off x="3943641" y="3457979"/>
              <a:ext cx="11359" cy="552852"/>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33" name="TextovéPole 132">
              <a:extLst>
                <a:ext uri="{FF2B5EF4-FFF2-40B4-BE49-F238E27FC236}">
                  <a16:creationId xmlns:a16="http://schemas.microsoft.com/office/drawing/2014/main" id="{995856EB-6EF8-4D87-9D68-0A49D79D1DD0}"/>
                </a:ext>
              </a:extLst>
            </p:cNvPr>
            <p:cNvSpPr txBox="1"/>
            <p:nvPr/>
          </p:nvSpPr>
          <p:spPr>
            <a:xfrm flipH="1">
              <a:off x="3442096" y="3201111"/>
              <a:ext cx="1010149" cy="461665"/>
            </a:xfrm>
            <a:prstGeom prst="rect">
              <a:avLst/>
            </a:prstGeom>
            <a:noFill/>
          </p:spPr>
          <p:txBody>
            <a:bodyPr wrap="square" rtlCol="0">
              <a:spAutoFit/>
            </a:bodyPr>
            <a:lstStyle/>
            <a:p>
              <a:r>
                <a:rPr lang="en-GB" sz="1200"/>
                <a:t>Intermediate image</a:t>
              </a:r>
            </a:p>
          </p:txBody>
        </p:sp>
        <p:sp>
          <p:nvSpPr>
            <p:cNvPr id="134" name="TextovéPole 133">
              <a:extLst>
                <a:ext uri="{FF2B5EF4-FFF2-40B4-BE49-F238E27FC236}">
                  <a16:creationId xmlns:a16="http://schemas.microsoft.com/office/drawing/2014/main" id="{E9C8E23E-3863-4D26-AA99-4935E5662CC4}"/>
                </a:ext>
              </a:extLst>
            </p:cNvPr>
            <p:cNvSpPr txBox="1"/>
            <p:nvPr/>
          </p:nvSpPr>
          <p:spPr>
            <a:xfrm flipH="1">
              <a:off x="461570" y="3206783"/>
              <a:ext cx="612219" cy="276999"/>
            </a:xfrm>
            <a:prstGeom prst="rect">
              <a:avLst/>
            </a:prstGeom>
            <a:noFill/>
          </p:spPr>
          <p:txBody>
            <a:bodyPr wrap="square" rtlCol="0">
              <a:spAutoFit/>
            </a:bodyPr>
            <a:lstStyle/>
            <a:p>
              <a:r>
                <a:rPr lang="en-GB" sz="1200"/>
                <a:t>Object</a:t>
              </a:r>
            </a:p>
          </p:txBody>
        </p:sp>
        <p:sp>
          <p:nvSpPr>
            <p:cNvPr id="135" name="Levá složená závorka 134">
              <a:extLst>
                <a:ext uri="{FF2B5EF4-FFF2-40B4-BE49-F238E27FC236}">
                  <a16:creationId xmlns:a16="http://schemas.microsoft.com/office/drawing/2014/main" id="{40A7B7BD-27DF-4934-8E2B-F1F137D6C465}"/>
                </a:ext>
              </a:extLst>
            </p:cNvPr>
            <p:cNvSpPr/>
            <p:nvPr/>
          </p:nvSpPr>
          <p:spPr>
            <a:xfrm rot="16200000">
              <a:off x="3237021" y="3463603"/>
              <a:ext cx="150454" cy="1272371"/>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6" name="TextovéPole 135">
              <a:extLst>
                <a:ext uri="{FF2B5EF4-FFF2-40B4-BE49-F238E27FC236}">
                  <a16:creationId xmlns:a16="http://schemas.microsoft.com/office/drawing/2014/main" id="{952E3E70-286E-4302-BCE1-DD4CD2B134C3}"/>
                </a:ext>
              </a:extLst>
            </p:cNvPr>
            <p:cNvSpPr txBox="1"/>
            <p:nvPr/>
          </p:nvSpPr>
          <p:spPr>
            <a:xfrm flipH="1">
              <a:off x="2959816" y="4191131"/>
              <a:ext cx="706998" cy="276999"/>
            </a:xfrm>
            <a:prstGeom prst="rect">
              <a:avLst/>
            </a:prstGeom>
            <a:noFill/>
          </p:spPr>
          <p:txBody>
            <a:bodyPr wrap="square" rtlCol="0">
              <a:spAutoFit/>
            </a:bodyPr>
            <a:lstStyle/>
            <a:p>
              <a:r>
                <a:rPr lang="en-GB" sz="1200" i="1"/>
                <a:t>f</a:t>
              </a:r>
              <a:r>
                <a:rPr lang="en-GB" sz="1200" i="1" baseline="-25000"/>
                <a:t>Tube lens</a:t>
              </a:r>
            </a:p>
          </p:txBody>
        </p:sp>
        <p:cxnSp>
          <p:nvCxnSpPr>
            <p:cNvPr id="137" name="Přímá spojnice se šipkou 136">
              <a:extLst>
                <a:ext uri="{FF2B5EF4-FFF2-40B4-BE49-F238E27FC236}">
                  <a16:creationId xmlns:a16="http://schemas.microsoft.com/office/drawing/2014/main" id="{497BA7FA-0F44-4516-B676-58E23A87589D}"/>
                </a:ext>
              </a:extLst>
            </p:cNvPr>
            <p:cNvCxnSpPr/>
            <p:nvPr/>
          </p:nvCxnSpPr>
          <p:spPr>
            <a:xfrm flipH="1">
              <a:off x="4708354" y="3324200"/>
              <a:ext cx="0" cy="892526"/>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Levá složená závorka 137">
              <a:extLst>
                <a:ext uri="{FF2B5EF4-FFF2-40B4-BE49-F238E27FC236}">
                  <a16:creationId xmlns:a16="http://schemas.microsoft.com/office/drawing/2014/main" id="{F12D09D1-5654-4FD2-8087-AB9C3ED4052E}"/>
                </a:ext>
              </a:extLst>
            </p:cNvPr>
            <p:cNvSpPr/>
            <p:nvPr/>
          </p:nvSpPr>
          <p:spPr>
            <a:xfrm rot="16200000">
              <a:off x="923989" y="3859646"/>
              <a:ext cx="150655" cy="465067"/>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9" name="TextovéPole 138">
              <a:extLst>
                <a:ext uri="{FF2B5EF4-FFF2-40B4-BE49-F238E27FC236}">
                  <a16:creationId xmlns:a16="http://schemas.microsoft.com/office/drawing/2014/main" id="{6B46EE04-1363-4BDE-A907-347D10F11D4D}"/>
                </a:ext>
              </a:extLst>
            </p:cNvPr>
            <p:cNvSpPr txBox="1"/>
            <p:nvPr/>
          </p:nvSpPr>
          <p:spPr>
            <a:xfrm flipH="1">
              <a:off x="692410" y="4191806"/>
              <a:ext cx="716780" cy="276999"/>
            </a:xfrm>
            <a:prstGeom prst="rect">
              <a:avLst/>
            </a:prstGeom>
            <a:noFill/>
          </p:spPr>
          <p:txBody>
            <a:bodyPr wrap="square" rtlCol="0">
              <a:spAutoFit/>
            </a:bodyPr>
            <a:lstStyle/>
            <a:p>
              <a:r>
                <a:rPr lang="en-GB" sz="1200" i="1"/>
                <a:t>f</a:t>
              </a:r>
              <a:r>
                <a:rPr lang="en-GB" sz="1200" i="1" baseline="-25000"/>
                <a:t>Objective</a:t>
              </a:r>
            </a:p>
          </p:txBody>
        </p:sp>
        <p:sp>
          <p:nvSpPr>
            <p:cNvPr id="140" name="TextovéPole 139">
              <a:extLst>
                <a:ext uri="{FF2B5EF4-FFF2-40B4-BE49-F238E27FC236}">
                  <a16:creationId xmlns:a16="http://schemas.microsoft.com/office/drawing/2014/main" id="{A8F87952-2E64-4348-88B2-A2165A8D2E9B}"/>
                </a:ext>
              </a:extLst>
            </p:cNvPr>
            <p:cNvSpPr txBox="1"/>
            <p:nvPr/>
          </p:nvSpPr>
          <p:spPr>
            <a:xfrm flipH="1">
              <a:off x="2251629" y="3072092"/>
              <a:ext cx="843169" cy="276999"/>
            </a:xfrm>
            <a:prstGeom prst="rect">
              <a:avLst/>
            </a:prstGeom>
            <a:noFill/>
          </p:spPr>
          <p:txBody>
            <a:bodyPr wrap="square" rtlCol="0">
              <a:spAutoFit/>
            </a:bodyPr>
            <a:lstStyle/>
            <a:p>
              <a:r>
                <a:rPr lang="en-GB" sz="1200"/>
                <a:t>Tube lens</a:t>
              </a:r>
            </a:p>
          </p:txBody>
        </p:sp>
        <p:sp>
          <p:nvSpPr>
            <p:cNvPr id="141" name="Levá složená závorka 140">
              <a:extLst>
                <a:ext uri="{FF2B5EF4-FFF2-40B4-BE49-F238E27FC236}">
                  <a16:creationId xmlns:a16="http://schemas.microsoft.com/office/drawing/2014/main" id="{95FE6C0C-47E4-419C-96E4-8290AAF73CBC}"/>
                </a:ext>
              </a:extLst>
            </p:cNvPr>
            <p:cNvSpPr/>
            <p:nvPr/>
          </p:nvSpPr>
          <p:spPr>
            <a:xfrm rot="16200000">
              <a:off x="4259690" y="3708101"/>
              <a:ext cx="135711" cy="768232"/>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42" name="Přímá spojnice 141">
              <a:extLst>
                <a:ext uri="{FF2B5EF4-FFF2-40B4-BE49-F238E27FC236}">
                  <a16:creationId xmlns:a16="http://schemas.microsoft.com/office/drawing/2014/main" id="{84FABD88-12CD-4F37-B0DC-C61EF1571667}"/>
                </a:ext>
              </a:extLst>
            </p:cNvPr>
            <p:cNvCxnSpPr>
              <a:cxnSpLocks/>
            </p:cNvCxnSpPr>
            <p:nvPr/>
          </p:nvCxnSpPr>
          <p:spPr>
            <a:xfrm>
              <a:off x="2673767" y="3554435"/>
              <a:ext cx="2035792" cy="33475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DE749BCA-138F-431C-878B-ADDA9570BAD9}"/>
                </a:ext>
              </a:extLst>
            </p:cNvPr>
            <p:cNvCxnSpPr>
              <a:cxnSpLocks/>
            </p:cNvCxnSpPr>
            <p:nvPr/>
          </p:nvCxnSpPr>
          <p:spPr>
            <a:xfrm>
              <a:off x="2673751" y="3666689"/>
              <a:ext cx="2035808" cy="18112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Přímá spojnice 143">
              <a:extLst>
                <a:ext uri="{FF2B5EF4-FFF2-40B4-BE49-F238E27FC236}">
                  <a16:creationId xmlns:a16="http://schemas.microsoft.com/office/drawing/2014/main" id="{7C53E63C-8F84-4C82-AA88-0008EB66D548}"/>
                </a:ext>
              </a:extLst>
            </p:cNvPr>
            <p:cNvCxnSpPr>
              <a:cxnSpLocks/>
            </p:cNvCxnSpPr>
            <p:nvPr/>
          </p:nvCxnSpPr>
          <p:spPr>
            <a:xfrm flipV="1">
              <a:off x="2677266" y="3680257"/>
              <a:ext cx="2032293" cy="20379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Přímá spojnice 144">
              <a:extLst>
                <a:ext uri="{FF2B5EF4-FFF2-40B4-BE49-F238E27FC236}">
                  <a16:creationId xmlns:a16="http://schemas.microsoft.com/office/drawing/2014/main" id="{AB81B13C-936D-4048-BF07-7D5A76A2342D}"/>
                </a:ext>
              </a:extLst>
            </p:cNvPr>
            <p:cNvCxnSpPr>
              <a:cxnSpLocks/>
            </p:cNvCxnSpPr>
            <p:nvPr/>
          </p:nvCxnSpPr>
          <p:spPr>
            <a:xfrm flipV="1">
              <a:off x="2673735" y="3624831"/>
              <a:ext cx="2029046" cy="36309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6" name="Přímá spojnice 145">
              <a:extLst>
                <a:ext uri="{FF2B5EF4-FFF2-40B4-BE49-F238E27FC236}">
                  <a16:creationId xmlns:a16="http://schemas.microsoft.com/office/drawing/2014/main" id="{1A8A3D57-52D0-4C10-A30D-30D7ADB99C93}"/>
                </a:ext>
              </a:extLst>
            </p:cNvPr>
            <p:cNvCxnSpPr>
              <a:cxnSpLocks/>
            </p:cNvCxnSpPr>
            <p:nvPr/>
          </p:nvCxnSpPr>
          <p:spPr>
            <a:xfrm>
              <a:off x="4709559" y="3683908"/>
              <a:ext cx="290051" cy="550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1" name="Grafický objekt 150" descr="List">
              <a:extLst>
                <a:ext uri="{FF2B5EF4-FFF2-40B4-BE49-F238E27FC236}">
                  <a16:creationId xmlns:a16="http://schemas.microsoft.com/office/drawing/2014/main" id="{1A860EE4-9EC8-48E3-92D8-C577BE4577F3}"/>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9179" y="3696679"/>
              <a:ext cx="134399" cy="134399"/>
            </a:xfrm>
            <a:prstGeom prst="rect">
              <a:avLst/>
            </a:prstGeom>
          </p:spPr>
        </p:pic>
        <p:pic>
          <p:nvPicPr>
            <p:cNvPr id="152" name="Grafický objekt 151" descr="List">
              <a:extLst>
                <a:ext uri="{FF2B5EF4-FFF2-40B4-BE49-F238E27FC236}">
                  <a16:creationId xmlns:a16="http://schemas.microsoft.com/office/drawing/2014/main" id="{4627BCB6-FE1B-4C64-9E7A-3606C3067E8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flipV="1">
              <a:off x="3806418" y="3605170"/>
              <a:ext cx="280508" cy="280508"/>
            </a:xfrm>
            <a:prstGeom prst="rect">
              <a:avLst/>
            </a:prstGeom>
          </p:spPr>
        </p:pic>
        <p:sp>
          <p:nvSpPr>
            <p:cNvPr id="153" name="TextovéPole 152">
              <a:extLst>
                <a:ext uri="{FF2B5EF4-FFF2-40B4-BE49-F238E27FC236}">
                  <a16:creationId xmlns:a16="http://schemas.microsoft.com/office/drawing/2014/main" id="{09B2A726-9D75-478D-BA15-CC5582E269E1}"/>
                </a:ext>
              </a:extLst>
            </p:cNvPr>
            <p:cNvSpPr txBox="1"/>
            <p:nvPr/>
          </p:nvSpPr>
          <p:spPr>
            <a:xfrm flipH="1">
              <a:off x="4058275" y="4196377"/>
              <a:ext cx="706995" cy="276999"/>
            </a:xfrm>
            <a:prstGeom prst="rect">
              <a:avLst/>
            </a:prstGeom>
            <a:noFill/>
          </p:spPr>
          <p:txBody>
            <a:bodyPr wrap="square" rtlCol="0">
              <a:spAutoFit/>
            </a:bodyPr>
            <a:lstStyle/>
            <a:p>
              <a:r>
                <a:rPr lang="en-GB" sz="1200" i="1"/>
                <a:t>f</a:t>
              </a:r>
              <a:r>
                <a:rPr lang="en-GB" sz="1200" i="1" baseline="-25000"/>
                <a:t>Eyepiece</a:t>
              </a:r>
            </a:p>
          </p:txBody>
        </p:sp>
        <p:cxnSp>
          <p:nvCxnSpPr>
            <p:cNvPr id="229" name="Přímá spojnice 228">
              <a:extLst>
                <a:ext uri="{FF2B5EF4-FFF2-40B4-BE49-F238E27FC236}">
                  <a16:creationId xmlns:a16="http://schemas.microsoft.com/office/drawing/2014/main" id="{25C058E4-3F24-4010-922B-28F0A02C128C}"/>
                </a:ext>
              </a:extLst>
            </p:cNvPr>
            <p:cNvCxnSpPr>
              <a:cxnSpLocks/>
            </p:cNvCxnSpPr>
            <p:nvPr/>
          </p:nvCxnSpPr>
          <p:spPr>
            <a:xfrm>
              <a:off x="4696479" y="3626388"/>
              <a:ext cx="290051" cy="550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0" name="Přímá spojnice 229">
              <a:extLst>
                <a:ext uri="{FF2B5EF4-FFF2-40B4-BE49-F238E27FC236}">
                  <a16:creationId xmlns:a16="http://schemas.microsoft.com/office/drawing/2014/main" id="{C406F8B5-59F1-448F-8B29-39CC0D7BD7DC}"/>
                </a:ext>
              </a:extLst>
            </p:cNvPr>
            <p:cNvCxnSpPr>
              <a:cxnSpLocks/>
            </p:cNvCxnSpPr>
            <p:nvPr/>
          </p:nvCxnSpPr>
          <p:spPr>
            <a:xfrm>
              <a:off x="4701756" y="3888334"/>
              <a:ext cx="290051" cy="550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1" name="Přímá spojnice 230">
              <a:extLst>
                <a:ext uri="{FF2B5EF4-FFF2-40B4-BE49-F238E27FC236}">
                  <a16:creationId xmlns:a16="http://schemas.microsoft.com/office/drawing/2014/main" id="{FCAD1DD2-C96B-4E42-9660-1C723C94CCDD}"/>
                </a:ext>
              </a:extLst>
            </p:cNvPr>
            <p:cNvCxnSpPr>
              <a:cxnSpLocks/>
            </p:cNvCxnSpPr>
            <p:nvPr/>
          </p:nvCxnSpPr>
          <p:spPr>
            <a:xfrm>
              <a:off x="4708281" y="3844578"/>
              <a:ext cx="290051" cy="550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0" name="Skupina 149">
              <a:extLst>
                <a:ext uri="{FF2B5EF4-FFF2-40B4-BE49-F238E27FC236}">
                  <a16:creationId xmlns:a16="http://schemas.microsoft.com/office/drawing/2014/main" id="{18087267-84F3-43D2-B329-FC7448232F50}"/>
                </a:ext>
              </a:extLst>
            </p:cNvPr>
            <p:cNvGrpSpPr/>
            <p:nvPr/>
          </p:nvGrpSpPr>
          <p:grpSpPr>
            <a:xfrm>
              <a:off x="4930101" y="3350546"/>
              <a:ext cx="510014" cy="768702"/>
              <a:chOff x="8881807" y="1767048"/>
              <a:chExt cx="720000" cy="1085196"/>
            </a:xfrm>
          </p:grpSpPr>
          <p:sp>
            <p:nvSpPr>
              <p:cNvPr id="155" name="Částečný kruh 154">
                <a:extLst>
                  <a:ext uri="{FF2B5EF4-FFF2-40B4-BE49-F238E27FC236}">
                    <a16:creationId xmlns:a16="http://schemas.microsoft.com/office/drawing/2014/main" id="{1E19C840-6B93-4DED-95C5-4E0CFB571E5A}"/>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6" name="Ovál 155">
                <a:extLst>
                  <a:ext uri="{FF2B5EF4-FFF2-40B4-BE49-F238E27FC236}">
                    <a16:creationId xmlns:a16="http://schemas.microsoft.com/office/drawing/2014/main" id="{56559BD1-BECC-49D9-AA00-4D79016C83F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ál 156">
                <a:extLst>
                  <a:ext uri="{FF2B5EF4-FFF2-40B4-BE49-F238E27FC236}">
                    <a16:creationId xmlns:a16="http://schemas.microsoft.com/office/drawing/2014/main" id="{AE4426D1-1C90-4A80-9ABB-37E8895F4381}"/>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Oblouk 157">
                <a:extLst>
                  <a:ext uri="{FF2B5EF4-FFF2-40B4-BE49-F238E27FC236}">
                    <a16:creationId xmlns:a16="http://schemas.microsoft.com/office/drawing/2014/main" id="{71148B50-4929-4188-ADE0-F7326B553BDE}"/>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Oblouk 158">
                <a:extLst>
                  <a:ext uri="{FF2B5EF4-FFF2-40B4-BE49-F238E27FC236}">
                    <a16:creationId xmlns:a16="http://schemas.microsoft.com/office/drawing/2014/main" id="{0A77A6AB-1B66-4F1F-BCAE-7BAF09E32534}"/>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154" name="Grafický objekt 153" descr="List">
              <a:extLst>
                <a:ext uri="{FF2B5EF4-FFF2-40B4-BE49-F238E27FC236}">
                  <a16:creationId xmlns:a16="http://schemas.microsoft.com/office/drawing/2014/main" id="{8445F76C-C204-49AD-9556-257FCACC330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flipV="1">
              <a:off x="5086854" y="3563176"/>
              <a:ext cx="433512" cy="433512"/>
            </a:xfrm>
            <a:prstGeom prst="rect">
              <a:avLst/>
            </a:prstGeom>
          </p:spPr>
        </p:pic>
      </p:grpSp>
    </p:spTree>
    <p:extLst>
      <p:ext uri="{BB962C8B-B14F-4D97-AF65-F5344CB8AC3E}">
        <p14:creationId xmlns:p14="http://schemas.microsoft.com/office/powerpoint/2010/main" val="1269964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8C82C27F-4B3E-451C-881D-66F5880180E3}"/>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3CF6F6D7-6E25-45B6-B8A3-C605684B0BF7}"/>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30E58359-CCED-4BDB-A788-E4D96C9186DC}"/>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40C67C72-FEF2-4C42-BE8B-4B04ADAB5DCC}"/>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327C8002-2B26-454E-BDAB-1ED70F7631D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6A8ED090-1D55-4DD8-A41F-769832F7AB8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AB68C2F5-ED73-4A53-A940-A4484A23A24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DA0F6FBB-D836-4AED-96E7-00B729ED3298}"/>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3B27020F-2262-4EAB-97CE-72B5A7ADDD6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130D6432-875C-4C2C-9FA4-AE347BAAE29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EDDC6DCB-97D2-4131-91B9-9D9D4FA8074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BC385E30-D30E-4251-8124-81B12CAEF203}"/>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F9D6A995-98BC-4D8A-9F9A-470667067B0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6F49ECEB-08C7-4338-825A-8A89E4C821A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393D8A1F-5518-4967-8D34-7684E750C9F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2E5DAC9E-6154-4CC7-AE0E-9FB2EC486340}"/>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AD9547E8-6BEF-4B35-94BB-5556A5C8500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4E9A69C7-844B-41B1-9235-4D10FC4300B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E4CDF950-5288-471E-9CE4-3C1F12B9178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1F485ED7-EBF3-4063-A089-6230885BDD6A}"/>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7307ABFB-F6F5-448D-9F70-024AE23AAEB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EF9EF142-8CB9-4FB0-9FA9-59DDA3F1780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95FB9297-AB03-4D3A-872E-34DBDFBF4EA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B6708D43-E732-4678-9838-CF1533C7EC63}"/>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8BA6F0E0-3C3D-42E9-84F2-43A9AD52762E}"/>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3A0C0953-0C6B-48D8-8A64-1976DC1773F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85DE2FF1-D8EB-4F11-8A04-DB2FE5A6C79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67E0E7-BBA7-48DF-B498-BDC179A6FD8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7A849BC5-02CE-450D-81DA-12343179C336}"/>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C638DC60-5BA7-458C-AFB9-1AEF6A8CBB2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5739241C-FFC8-40AF-A28B-893679C212E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903BC23B-FE52-4993-A0C4-7511497144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C19F3FF8-861C-4C2A-BDDF-1370F9AB3E3B}"/>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FCBECF19-0A77-422F-9895-CE5623A11D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4413BC3B-6532-4817-9C9A-449C0AEA1D7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2B8C4ED4-0A6B-4652-99CC-3E5C8CED780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B202B336-09CF-4684-9AB9-F8E010B7E457}"/>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2DBC7BA4-18D0-4397-A675-A7971C0E98E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B2A29F0F-8143-462F-B382-96868F843D4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ECC1A6D9-4863-43FA-97D3-46A126EFDA8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7764B7E7-46B2-427B-A05F-80DB01ECB546}"/>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05D8201E-E71B-4C30-8440-0F4553A110C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DBA309CF-4AB6-40AA-9C66-2184EB0DE27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BF5BD13B-B284-4071-8545-EBF8B9B5F2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04F2A46A-C1D4-44D4-8086-9FEE8A341AF3}"/>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DB846B70-4F43-49DF-B08F-E1E2BCDF0990}"/>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FE693B50-5E99-4007-A195-F7C39555A631}"/>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F2AD0B0D-516E-4BE4-B6F1-004D77BEE36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0F393303-B30D-4DE9-ACA2-10B60C8BA0B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5EF549E4-2AE5-4D00-9587-205F92FFD8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65E41707-0CD4-4123-974A-D961DA35EE8E}"/>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FD2EA511-3644-4602-9833-1A188E776E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1EE3398C-A90B-40F0-8FC1-92EC14D4DE7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1D71B5A9-9EE0-4C55-8F8E-13FA800BBDB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D3E1CA55-4245-473F-8866-4C05DE1FC640}"/>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1AAFD046-2C03-4B69-B542-4C97E1F52C8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CF47D273-07F5-4E4B-AC6C-FCE4FF39BF4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4A9FFE33-BF59-4769-94C8-0C2C5E6AA22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B959A07C-0153-4246-A988-47621EBB8AC1}"/>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413C6B41-090F-4655-80A7-FB995581E15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3BAE3A35-D4A6-46CF-B2DF-816B7506E2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83179255-F91C-4D21-8FCA-269CF9E2438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B4631C50-1CB6-4CB0-A463-EAC879383D54}"/>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BE15553E-6BF9-4DA0-B0F5-003CA6A1FCA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E549C110-CDDD-4C2D-87FC-211AB29B25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54484CC9-A237-4E6C-AEA1-65641B4CB30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CCC39DBC-00A6-4C5D-AD65-8DCE66F4CD10}"/>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FE45E3AD-6389-4A86-B217-3BEEF8DE3071}"/>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C82C899B-3917-4DD0-9B08-9EE5933BF2C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F33A8262-E299-4186-A4E0-2F0B1525DB7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EE7D1166-8150-4B3D-9FDD-825A8CC05DF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E8473013-81EC-49E9-BD18-9692E59509A1}"/>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AB58D394-3CA8-4149-B82D-24565BC0D66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9F17AA2A-22CB-4F78-9E22-6F769EE3BEF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EB0C8BC0-D4C7-4462-9688-488D156F217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26898F73-6D6A-467F-8C1A-13C536E582A4}"/>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36F5C1EB-14F6-4D1E-9A53-1F7A84F55F3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A7142907-9B74-4622-ADD4-671C136B81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B891C5A0-C572-499B-8C54-E0A632B5EB5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33F22421-A183-4E43-AD59-6C7632C827FD}"/>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D0E1209A-84B5-4CF6-A592-CD13DCB5FD0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3F5639BF-3052-4A43-A830-F4AC2D4EF8C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07833E11-B609-41F0-9109-378C89AD933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C0EBEB7D-0332-41B5-9E10-B536B49F5B57}"/>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4C0A3D4C-148C-4797-9B2A-90F4B4D44DD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EE4D9654-996C-489A-8BCB-2006B3DD785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BE48DC47-25A5-4512-A305-6ECB916F256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1F7F1D17-C77C-4471-B203-185F51197D5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D782C15B-3D9C-498B-8910-DDCD9FA6011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38510276-74E9-44BC-BD80-32A0AE4234C2}"/>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E77BC2D6-F5C3-4FFE-A017-44159E7BD1FE}"/>
              </a:ext>
            </a:extLst>
          </p:cNvPr>
          <p:cNvSpPr txBox="1"/>
          <p:nvPr/>
        </p:nvSpPr>
        <p:spPr>
          <a:xfrm>
            <a:off x="2691067" y="414817"/>
            <a:ext cx="4523867" cy="646331"/>
          </a:xfrm>
          <a:prstGeom prst="rect">
            <a:avLst/>
          </a:prstGeom>
          <a:noFill/>
        </p:spPr>
        <p:txBody>
          <a:bodyPr wrap="none" rtlCol="0">
            <a:spAutoFit/>
          </a:bodyPr>
          <a:lstStyle/>
          <a:p>
            <a:r>
              <a:rPr lang="en-GB" sz="3600" dirty="0"/>
              <a:t>Objective and Eyepiece</a:t>
            </a:r>
          </a:p>
        </p:txBody>
      </p:sp>
      <p:sp>
        <p:nvSpPr>
          <p:cNvPr id="99" name="Obdélník: se zakulacenými rohy 98">
            <a:extLst>
              <a:ext uri="{FF2B5EF4-FFF2-40B4-BE49-F238E27FC236}">
                <a16:creationId xmlns:a16="http://schemas.microsoft.com/office/drawing/2014/main" id="{BCBC3B9F-4B1A-44F6-AB1D-855AC49EAF87}"/>
              </a:ext>
            </a:extLst>
          </p:cNvPr>
          <p:cNvSpPr/>
          <p:nvPr/>
        </p:nvSpPr>
        <p:spPr>
          <a:xfrm>
            <a:off x="5263873" y="2169006"/>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108" name="Skupina 107">
            <a:extLst>
              <a:ext uri="{FF2B5EF4-FFF2-40B4-BE49-F238E27FC236}">
                <a16:creationId xmlns:a16="http://schemas.microsoft.com/office/drawing/2014/main" id="{13754092-4A53-4465-845C-CB14BE2DD335}"/>
              </a:ext>
            </a:extLst>
          </p:cNvPr>
          <p:cNvGrpSpPr/>
          <p:nvPr/>
        </p:nvGrpSpPr>
        <p:grpSpPr>
          <a:xfrm>
            <a:off x="5153030" y="2609466"/>
            <a:ext cx="2021687" cy="919080"/>
            <a:chOff x="5907250" y="2322043"/>
            <a:chExt cx="2021687" cy="919080"/>
          </a:xfrm>
        </p:grpSpPr>
        <p:sp>
          <p:nvSpPr>
            <p:cNvPr id="98" name="Částečný kruh 97">
              <a:extLst>
                <a:ext uri="{FF2B5EF4-FFF2-40B4-BE49-F238E27FC236}">
                  <a16:creationId xmlns:a16="http://schemas.microsoft.com/office/drawing/2014/main" id="{69E87EDE-3B37-41CD-96CB-3BBEEEE2E36E}"/>
                </a:ext>
              </a:extLst>
            </p:cNvPr>
            <p:cNvSpPr/>
            <p:nvPr/>
          </p:nvSpPr>
          <p:spPr>
            <a:xfrm rot="10800000">
              <a:off x="5907250" y="2341123"/>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100" name="Částečný kruh 99">
              <a:extLst>
                <a:ext uri="{FF2B5EF4-FFF2-40B4-BE49-F238E27FC236}">
                  <a16:creationId xmlns:a16="http://schemas.microsoft.com/office/drawing/2014/main" id="{1E6DACFD-DE23-47BB-8761-BADD59CCF053}"/>
                </a:ext>
              </a:extLst>
            </p:cNvPr>
            <p:cNvSpPr/>
            <p:nvPr/>
          </p:nvSpPr>
          <p:spPr>
            <a:xfrm>
              <a:off x="7388937" y="2322043"/>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grpSp>
      <p:sp>
        <p:nvSpPr>
          <p:cNvPr id="101" name="TextovéPole 100">
            <a:extLst>
              <a:ext uri="{FF2B5EF4-FFF2-40B4-BE49-F238E27FC236}">
                <a16:creationId xmlns:a16="http://schemas.microsoft.com/office/drawing/2014/main" id="{48836FCB-003E-4158-B9A1-AC474FBE005E}"/>
              </a:ext>
            </a:extLst>
          </p:cNvPr>
          <p:cNvSpPr txBox="1"/>
          <p:nvPr/>
        </p:nvSpPr>
        <p:spPr>
          <a:xfrm>
            <a:off x="5419118" y="2776619"/>
            <a:ext cx="1468222" cy="584775"/>
          </a:xfrm>
          <a:prstGeom prst="rect">
            <a:avLst/>
          </a:prstGeom>
          <a:noFill/>
        </p:spPr>
        <p:txBody>
          <a:bodyPr wrap="none" rtlCol="0">
            <a:spAutoFit/>
          </a:bodyPr>
          <a:lstStyle/>
          <a:p>
            <a:r>
              <a:rPr lang="en-GB" sz="1600"/>
              <a:t>2× Convex lens </a:t>
            </a:r>
          </a:p>
          <a:p>
            <a:pPr algn="ctr"/>
            <a:r>
              <a:rPr lang="en-GB" sz="1600"/>
              <a:t>40 mm</a:t>
            </a:r>
          </a:p>
        </p:txBody>
      </p:sp>
      <p:sp>
        <p:nvSpPr>
          <p:cNvPr id="130" name="TextovéPole 129">
            <a:extLst>
              <a:ext uri="{FF2B5EF4-FFF2-40B4-BE49-F238E27FC236}">
                <a16:creationId xmlns:a16="http://schemas.microsoft.com/office/drawing/2014/main" id="{21361CF0-08C7-4CEA-A65F-BF4BF022BD0C}"/>
              </a:ext>
            </a:extLst>
          </p:cNvPr>
          <p:cNvSpPr txBox="1"/>
          <p:nvPr/>
        </p:nvSpPr>
        <p:spPr>
          <a:xfrm>
            <a:off x="4973224" y="1039825"/>
            <a:ext cx="4443435" cy="1077218"/>
          </a:xfrm>
          <a:prstGeom prst="rect">
            <a:avLst/>
          </a:prstGeom>
          <a:noFill/>
        </p:spPr>
        <p:txBody>
          <a:bodyPr wrap="square" rtlCol="0">
            <a:spAutoFit/>
          </a:bodyPr>
          <a:lstStyle/>
          <a:p>
            <a:r>
              <a:rPr lang="en-GB" sz="1600" dirty="0"/>
              <a:t>Open the cubes with the 40 mm lenses. Place both insert in one cube, as far from each other as possible, with the convex sides of the lenses facing each other. </a:t>
            </a:r>
          </a:p>
        </p:txBody>
      </p:sp>
      <p:grpSp>
        <p:nvGrpSpPr>
          <p:cNvPr id="125" name="Skupina 124">
            <a:extLst>
              <a:ext uri="{FF2B5EF4-FFF2-40B4-BE49-F238E27FC236}">
                <a16:creationId xmlns:a16="http://schemas.microsoft.com/office/drawing/2014/main" id="{84D5189C-017A-4DFD-B1CD-F6FC469101AA}"/>
              </a:ext>
            </a:extLst>
          </p:cNvPr>
          <p:cNvGrpSpPr/>
          <p:nvPr/>
        </p:nvGrpSpPr>
        <p:grpSpPr>
          <a:xfrm>
            <a:off x="665022" y="2686391"/>
            <a:ext cx="1552926" cy="1743268"/>
            <a:chOff x="1568197" y="1542523"/>
            <a:chExt cx="1552926" cy="1743268"/>
          </a:xfrm>
        </p:grpSpPr>
        <p:grpSp>
          <p:nvGrpSpPr>
            <p:cNvPr id="154" name="Skupina 153">
              <a:extLst>
                <a:ext uri="{FF2B5EF4-FFF2-40B4-BE49-F238E27FC236}">
                  <a16:creationId xmlns:a16="http://schemas.microsoft.com/office/drawing/2014/main" id="{22F89D16-1623-4110-B8A1-BB79FD4E8478}"/>
                </a:ext>
              </a:extLst>
            </p:cNvPr>
            <p:cNvGrpSpPr/>
            <p:nvPr/>
          </p:nvGrpSpPr>
          <p:grpSpPr>
            <a:xfrm>
              <a:off x="1589711" y="1542523"/>
              <a:ext cx="1511671" cy="1735002"/>
              <a:chOff x="1589711" y="1542523"/>
              <a:chExt cx="1511671" cy="1735002"/>
            </a:xfrm>
          </p:grpSpPr>
          <p:grpSp>
            <p:nvGrpSpPr>
              <p:cNvPr id="162" name="Skupina 161">
                <a:extLst>
                  <a:ext uri="{FF2B5EF4-FFF2-40B4-BE49-F238E27FC236}">
                    <a16:creationId xmlns:a16="http://schemas.microsoft.com/office/drawing/2014/main" id="{733273A0-A4B4-4D32-9584-13583AF6AAB9}"/>
                  </a:ext>
                </a:extLst>
              </p:cNvPr>
              <p:cNvGrpSpPr>
                <a:grpSpLocks noChangeAspect="1"/>
              </p:cNvGrpSpPr>
              <p:nvPr/>
            </p:nvGrpSpPr>
            <p:grpSpPr>
              <a:xfrm rot="5400000">
                <a:off x="1478046" y="1654188"/>
                <a:ext cx="1735002" cy="1511671"/>
                <a:chOff x="2598555" y="4771769"/>
                <a:chExt cx="1032964" cy="900000"/>
              </a:xfrm>
            </p:grpSpPr>
            <p:sp>
              <p:nvSpPr>
                <p:cNvPr id="168" name="Obdélník: s odříznutými horními rohy 167">
                  <a:extLst>
                    <a:ext uri="{FF2B5EF4-FFF2-40B4-BE49-F238E27FC236}">
                      <a16:creationId xmlns:a16="http://schemas.microsoft.com/office/drawing/2014/main" id="{AC700B8F-C226-4600-B38D-FF32DAFAB6BC}"/>
                    </a:ext>
                  </a:extLst>
                </p:cNvPr>
                <p:cNvSpPr/>
                <p:nvPr/>
              </p:nvSpPr>
              <p:spPr>
                <a:xfrm rot="16200000">
                  <a:off x="2665037" y="4705287"/>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69" name="Obdélník 168">
                  <a:extLst>
                    <a:ext uri="{FF2B5EF4-FFF2-40B4-BE49-F238E27FC236}">
                      <a16:creationId xmlns:a16="http://schemas.microsoft.com/office/drawing/2014/main" id="{766DCB80-4DEE-403A-A42D-51B3D217368A}"/>
                    </a:ext>
                  </a:extLst>
                </p:cNvPr>
                <p:cNvSpPr/>
                <p:nvPr/>
              </p:nvSpPr>
              <p:spPr>
                <a:xfrm rot="16200000">
                  <a:off x="2451065" y="5198909"/>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167" name="TextovéPole 166">
                <a:extLst>
                  <a:ext uri="{FF2B5EF4-FFF2-40B4-BE49-F238E27FC236}">
                    <a16:creationId xmlns:a16="http://schemas.microsoft.com/office/drawing/2014/main" id="{21BB2EAD-79CC-4D55-9284-396CFEAB1BE5}"/>
                  </a:ext>
                </a:extLst>
              </p:cNvPr>
              <p:cNvSpPr txBox="1"/>
              <p:nvPr/>
            </p:nvSpPr>
            <p:spPr>
              <a:xfrm>
                <a:off x="1875705" y="2140262"/>
                <a:ext cx="939681" cy="584775"/>
              </a:xfrm>
              <a:prstGeom prst="rect">
                <a:avLst/>
              </a:prstGeom>
              <a:noFill/>
            </p:spPr>
            <p:txBody>
              <a:bodyPr wrap="none" rtlCol="0">
                <a:spAutoFit/>
              </a:bodyPr>
              <a:lstStyle/>
              <a:p>
                <a:pPr algn="ctr"/>
                <a:r>
                  <a:rPr lang="en-GB" sz="1600">
                    <a:solidFill>
                      <a:schemeClr val="bg1"/>
                    </a:solidFill>
                  </a:rPr>
                  <a:t>4/0.10</a:t>
                </a:r>
              </a:p>
              <a:p>
                <a:pPr algn="ctr"/>
                <a:r>
                  <a:rPr lang="en-GB" sz="1600">
                    <a:solidFill>
                      <a:schemeClr val="bg1"/>
                    </a:solidFill>
                  </a:rPr>
                  <a:t>160/0.17</a:t>
                </a:r>
              </a:p>
            </p:txBody>
          </p:sp>
        </p:grpSp>
        <p:sp>
          <p:nvSpPr>
            <p:cNvPr id="174" name="Obdélník 173">
              <a:extLst>
                <a:ext uri="{FF2B5EF4-FFF2-40B4-BE49-F238E27FC236}">
                  <a16:creationId xmlns:a16="http://schemas.microsoft.com/office/drawing/2014/main" id="{29D8B4DC-1340-4897-B9B9-1D8A140007AA}"/>
                </a:ext>
              </a:extLst>
            </p:cNvPr>
            <p:cNvSpPr/>
            <p:nvPr/>
          </p:nvSpPr>
          <p:spPr>
            <a:xfrm>
              <a:off x="1568197" y="2902636"/>
              <a:ext cx="1552926" cy="383155"/>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175" name="TextovéPole 174">
            <a:extLst>
              <a:ext uri="{FF2B5EF4-FFF2-40B4-BE49-F238E27FC236}">
                <a16:creationId xmlns:a16="http://schemas.microsoft.com/office/drawing/2014/main" id="{BCEFDD5D-D3D6-4858-95C8-B30E63B15143}"/>
              </a:ext>
            </a:extLst>
          </p:cNvPr>
          <p:cNvSpPr txBox="1"/>
          <p:nvPr/>
        </p:nvSpPr>
        <p:spPr>
          <a:xfrm>
            <a:off x="4953000" y="4259868"/>
            <a:ext cx="4572135" cy="584775"/>
          </a:xfrm>
          <a:prstGeom prst="rect">
            <a:avLst/>
          </a:prstGeom>
          <a:noFill/>
        </p:spPr>
        <p:txBody>
          <a:bodyPr wrap="square" rtlCol="0">
            <a:spAutoFit/>
          </a:bodyPr>
          <a:lstStyle/>
          <a:p>
            <a:r>
              <a:rPr lang="en-GB" sz="1600" dirty="0"/>
              <a:t>Look at the square grid through a single 40 mm lens and through the cube you‘ve just built. </a:t>
            </a:r>
          </a:p>
        </p:txBody>
      </p:sp>
      <p:grpSp>
        <p:nvGrpSpPr>
          <p:cNvPr id="107" name="Skupina 106">
            <a:extLst>
              <a:ext uri="{FF2B5EF4-FFF2-40B4-BE49-F238E27FC236}">
                <a16:creationId xmlns:a16="http://schemas.microsoft.com/office/drawing/2014/main" id="{EC263170-6683-47AE-AB13-6D06BE6AF769}"/>
              </a:ext>
            </a:extLst>
          </p:cNvPr>
          <p:cNvGrpSpPr/>
          <p:nvPr/>
        </p:nvGrpSpPr>
        <p:grpSpPr>
          <a:xfrm>
            <a:off x="7355800" y="2169006"/>
            <a:ext cx="1800000" cy="1800000"/>
            <a:chOff x="7355800" y="2143712"/>
            <a:chExt cx="1800000" cy="1800000"/>
          </a:xfrm>
        </p:grpSpPr>
        <p:sp>
          <p:nvSpPr>
            <p:cNvPr id="179" name="Obdélník: se zakulacenými rohy 178">
              <a:extLst>
                <a:ext uri="{FF2B5EF4-FFF2-40B4-BE49-F238E27FC236}">
                  <a16:creationId xmlns:a16="http://schemas.microsoft.com/office/drawing/2014/main" id="{655FFC4B-7832-4D2C-9AFB-CA9FA95387E7}"/>
                </a:ext>
              </a:extLst>
            </p:cNvPr>
            <p:cNvSpPr/>
            <p:nvPr/>
          </p:nvSpPr>
          <p:spPr>
            <a:xfrm>
              <a:off x="7355800" y="2143712"/>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Obdélník 93">
              <a:extLst>
                <a:ext uri="{FF2B5EF4-FFF2-40B4-BE49-F238E27FC236}">
                  <a16:creationId xmlns:a16="http://schemas.microsoft.com/office/drawing/2014/main" id="{599BEB67-B040-4468-83A5-C1DBCE5746E5}"/>
                </a:ext>
              </a:extLst>
            </p:cNvPr>
            <p:cNvSpPr/>
            <p:nvPr/>
          </p:nvSpPr>
          <p:spPr>
            <a:xfrm>
              <a:off x="7535800" y="2323712"/>
              <a:ext cx="1440000" cy="144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0" name="Obdélník 179">
              <a:extLst>
                <a:ext uri="{FF2B5EF4-FFF2-40B4-BE49-F238E27FC236}">
                  <a16:creationId xmlns:a16="http://schemas.microsoft.com/office/drawing/2014/main" id="{C1FE7431-9EEA-49D0-8F0D-0FCE7FA72EAD}"/>
                </a:ext>
              </a:extLst>
            </p:cNvPr>
            <p:cNvSpPr/>
            <p:nvPr/>
          </p:nvSpPr>
          <p:spPr>
            <a:xfrm>
              <a:off x="7534944" y="2323712"/>
              <a:ext cx="1440000" cy="72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1" name="Obdélník 180">
              <a:extLst>
                <a:ext uri="{FF2B5EF4-FFF2-40B4-BE49-F238E27FC236}">
                  <a16:creationId xmlns:a16="http://schemas.microsoft.com/office/drawing/2014/main" id="{81983B29-C795-45DF-9FB6-67DCEBE90B1F}"/>
                </a:ext>
              </a:extLst>
            </p:cNvPr>
            <p:cNvSpPr/>
            <p:nvPr/>
          </p:nvSpPr>
          <p:spPr>
            <a:xfrm>
              <a:off x="7534944" y="2683712"/>
              <a:ext cx="1440000" cy="72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2" name="Obdélník 181">
              <a:extLst>
                <a:ext uri="{FF2B5EF4-FFF2-40B4-BE49-F238E27FC236}">
                  <a16:creationId xmlns:a16="http://schemas.microsoft.com/office/drawing/2014/main" id="{1C1D06BE-14B0-452A-8945-20664A3639E5}"/>
                </a:ext>
              </a:extLst>
            </p:cNvPr>
            <p:cNvSpPr/>
            <p:nvPr/>
          </p:nvSpPr>
          <p:spPr>
            <a:xfrm>
              <a:off x="7534944" y="2323712"/>
              <a:ext cx="720000" cy="144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3" name="Obdélník 182">
              <a:extLst>
                <a:ext uri="{FF2B5EF4-FFF2-40B4-BE49-F238E27FC236}">
                  <a16:creationId xmlns:a16="http://schemas.microsoft.com/office/drawing/2014/main" id="{F443E1AA-8A32-4FF9-849E-80636EE082C4}"/>
                </a:ext>
              </a:extLst>
            </p:cNvPr>
            <p:cNvSpPr/>
            <p:nvPr/>
          </p:nvSpPr>
          <p:spPr>
            <a:xfrm>
              <a:off x="7895372" y="2323712"/>
              <a:ext cx="720000" cy="144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4" name="Obdélník 183">
              <a:extLst>
                <a:ext uri="{FF2B5EF4-FFF2-40B4-BE49-F238E27FC236}">
                  <a16:creationId xmlns:a16="http://schemas.microsoft.com/office/drawing/2014/main" id="{1E7CF9B8-726F-48E3-AD1C-896CA684E7A0}"/>
                </a:ext>
              </a:extLst>
            </p:cNvPr>
            <p:cNvSpPr/>
            <p:nvPr/>
          </p:nvSpPr>
          <p:spPr>
            <a:xfrm>
              <a:off x="8074088" y="2321519"/>
              <a:ext cx="720000" cy="1440524"/>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5" name="Obdélník 184">
              <a:extLst>
                <a:ext uri="{FF2B5EF4-FFF2-40B4-BE49-F238E27FC236}">
                  <a16:creationId xmlns:a16="http://schemas.microsoft.com/office/drawing/2014/main" id="{94E4C181-CB4E-4093-BC56-E64605B611F0}"/>
                </a:ext>
              </a:extLst>
            </p:cNvPr>
            <p:cNvSpPr/>
            <p:nvPr/>
          </p:nvSpPr>
          <p:spPr>
            <a:xfrm>
              <a:off x="7722342" y="2321519"/>
              <a:ext cx="720000" cy="144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6" name="Obdélník 185">
              <a:extLst>
                <a:ext uri="{FF2B5EF4-FFF2-40B4-BE49-F238E27FC236}">
                  <a16:creationId xmlns:a16="http://schemas.microsoft.com/office/drawing/2014/main" id="{EB2020D2-6D77-44D7-95F5-2F0164141163}"/>
                </a:ext>
              </a:extLst>
            </p:cNvPr>
            <p:cNvSpPr/>
            <p:nvPr/>
          </p:nvSpPr>
          <p:spPr>
            <a:xfrm>
              <a:off x="7534944" y="2503712"/>
              <a:ext cx="1440000" cy="72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7" name="Obdélník 186">
              <a:extLst>
                <a:ext uri="{FF2B5EF4-FFF2-40B4-BE49-F238E27FC236}">
                  <a16:creationId xmlns:a16="http://schemas.microsoft.com/office/drawing/2014/main" id="{3681D4F4-F728-4E3B-99D4-F8348FA78B61}"/>
                </a:ext>
              </a:extLst>
            </p:cNvPr>
            <p:cNvSpPr/>
            <p:nvPr/>
          </p:nvSpPr>
          <p:spPr>
            <a:xfrm>
              <a:off x="7534944" y="2852149"/>
              <a:ext cx="1440000" cy="72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189" name="TextovéPole 188">
            <a:extLst>
              <a:ext uri="{FF2B5EF4-FFF2-40B4-BE49-F238E27FC236}">
                <a16:creationId xmlns:a16="http://schemas.microsoft.com/office/drawing/2014/main" id="{6E6A0C04-EDE5-4EE7-9677-9C1D18034553}"/>
              </a:ext>
            </a:extLst>
          </p:cNvPr>
          <p:cNvSpPr txBox="1"/>
          <p:nvPr/>
        </p:nvSpPr>
        <p:spPr>
          <a:xfrm>
            <a:off x="290946" y="4662104"/>
            <a:ext cx="4572135" cy="584775"/>
          </a:xfrm>
          <a:prstGeom prst="rect">
            <a:avLst/>
          </a:prstGeom>
          <a:noFill/>
        </p:spPr>
        <p:txBody>
          <a:bodyPr wrap="square" rtlCol="0">
            <a:spAutoFit/>
          </a:bodyPr>
          <a:lstStyle/>
          <a:p>
            <a:r>
              <a:rPr lang="en-GB" sz="1600" dirty="0"/>
              <a:t>Use the 40 mm lens and the objective as a magnifying glass and read the tiny letters. </a:t>
            </a:r>
          </a:p>
        </p:txBody>
      </p:sp>
      <p:grpSp>
        <p:nvGrpSpPr>
          <p:cNvPr id="128" name="Skupina 127">
            <a:extLst>
              <a:ext uri="{FF2B5EF4-FFF2-40B4-BE49-F238E27FC236}">
                <a16:creationId xmlns:a16="http://schemas.microsoft.com/office/drawing/2014/main" id="{8D7E0E7B-F49D-4E41-B36D-56AE7BAEC22E}"/>
              </a:ext>
            </a:extLst>
          </p:cNvPr>
          <p:cNvGrpSpPr/>
          <p:nvPr/>
        </p:nvGrpSpPr>
        <p:grpSpPr>
          <a:xfrm>
            <a:off x="2651808" y="2629659"/>
            <a:ext cx="1800000" cy="1800000"/>
            <a:chOff x="1709041" y="4828095"/>
            <a:chExt cx="1800000" cy="1800000"/>
          </a:xfrm>
        </p:grpSpPr>
        <p:sp>
          <p:nvSpPr>
            <p:cNvPr id="191" name="TextovéPole 190">
              <a:extLst>
                <a:ext uri="{FF2B5EF4-FFF2-40B4-BE49-F238E27FC236}">
                  <a16:creationId xmlns:a16="http://schemas.microsoft.com/office/drawing/2014/main" id="{DAF70198-20DC-4FAF-B8BD-33952614AD88}"/>
                </a:ext>
              </a:extLst>
            </p:cNvPr>
            <p:cNvSpPr txBox="1"/>
            <p:nvPr/>
          </p:nvSpPr>
          <p:spPr>
            <a:xfrm>
              <a:off x="2223358" y="5667126"/>
              <a:ext cx="771365" cy="123111"/>
            </a:xfrm>
            <a:prstGeom prst="rect">
              <a:avLst/>
            </a:prstGeom>
            <a:noFill/>
          </p:spPr>
          <p:txBody>
            <a:bodyPr wrap="none" rtlCol="0">
              <a:spAutoFit/>
            </a:bodyPr>
            <a:lstStyle/>
            <a:p>
              <a:r>
                <a:rPr lang="en-GB" sz="200" dirty="0"/>
                <a:t>The objective is a convex lens with a short focal length. </a:t>
              </a:r>
            </a:p>
          </p:txBody>
        </p:sp>
        <p:sp>
          <p:nvSpPr>
            <p:cNvPr id="192" name="Obdélník: se zakulacenými rohy 191">
              <a:extLst>
                <a:ext uri="{FF2B5EF4-FFF2-40B4-BE49-F238E27FC236}">
                  <a16:creationId xmlns:a16="http://schemas.microsoft.com/office/drawing/2014/main" id="{40A79011-ABC7-4216-A784-B9A7BDAC12C1}"/>
                </a:ext>
              </a:extLst>
            </p:cNvPr>
            <p:cNvSpPr/>
            <p:nvPr/>
          </p:nvSpPr>
          <p:spPr>
            <a:xfrm>
              <a:off x="1709041" y="4828095"/>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Skupina 123">
            <a:extLst>
              <a:ext uri="{FF2B5EF4-FFF2-40B4-BE49-F238E27FC236}">
                <a16:creationId xmlns:a16="http://schemas.microsoft.com/office/drawing/2014/main" id="{3B69F8A7-BA4A-4787-83A0-569D4DF087D9}"/>
              </a:ext>
            </a:extLst>
          </p:cNvPr>
          <p:cNvGrpSpPr/>
          <p:nvPr/>
        </p:nvGrpSpPr>
        <p:grpSpPr>
          <a:xfrm>
            <a:off x="736232" y="5401283"/>
            <a:ext cx="3347964" cy="986400"/>
            <a:chOff x="630009" y="4863136"/>
            <a:chExt cx="3347964" cy="986400"/>
          </a:xfrm>
        </p:grpSpPr>
        <p:sp>
          <p:nvSpPr>
            <p:cNvPr id="126" name="Richtungspfeil 184">
              <a:extLst>
                <a:ext uri="{FF2B5EF4-FFF2-40B4-BE49-F238E27FC236}">
                  <a16:creationId xmlns:a16="http://schemas.microsoft.com/office/drawing/2014/main" id="{871B8E22-5CE3-45A5-AAB1-9AADC1CEA53C}"/>
                </a:ext>
              </a:extLst>
            </p:cNvPr>
            <p:cNvSpPr/>
            <p:nvPr/>
          </p:nvSpPr>
          <p:spPr>
            <a:xfrm>
              <a:off x="1616408" y="4863136"/>
              <a:ext cx="2361565"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Which of the lenses has a bigger magnification and what is written there? </a:t>
              </a:r>
            </a:p>
          </p:txBody>
        </p:sp>
        <p:sp>
          <p:nvSpPr>
            <p:cNvPr id="127" name="Rechteck 185">
              <a:extLst>
                <a:ext uri="{FF2B5EF4-FFF2-40B4-BE49-F238E27FC236}">
                  <a16:creationId xmlns:a16="http://schemas.microsoft.com/office/drawing/2014/main" id="{9147DCF1-7CB0-4E61-9693-EDE5A5DDDA30}"/>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600">
                <a:solidFill>
                  <a:schemeClr val="bg1"/>
                </a:solidFill>
              </a:endParaRPr>
            </a:p>
          </p:txBody>
        </p:sp>
        <p:pic>
          <p:nvPicPr>
            <p:cNvPr id="129" name="Grafik 186" descr="Marke Fragezeichen">
              <a:extLst>
                <a:ext uri="{FF2B5EF4-FFF2-40B4-BE49-F238E27FC236}">
                  <a16:creationId xmlns:a16="http://schemas.microsoft.com/office/drawing/2014/main" id="{A72FA970-3D8E-46B5-BF90-0A9A3C6AB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grpSp>
        <p:nvGrpSpPr>
          <p:cNvPr id="131" name="Skupina 130">
            <a:extLst>
              <a:ext uri="{FF2B5EF4-FFF2-40B4-BE49-F238E27FC236}">
                <a16:creationId xmlns:a16="http://schemas.microsoft.com/office/drawing/2014/main" id="{5AFF92F2-F9D5-4E9E-A14D-61C04EF2A2E3}"/>
              </a:ext>
            </a:extLst>
          </p:cNvPr>
          <p:cNvGrpSpPr/>
          <p:nvPr/>
        </p:nvGrpSpPr>
        <p:grpSpPr>
          <a:xfrm>
            <a:off x="5502786" y="5395800"/>
            <a:ext cx="2903587" cy="986400"/>
            <a:chOff x="630009" y="4863136"/>
            <a:chExt cx="2903587" cy="986400"/>
          </a:xfrm>
        </p:grpSpPr>
        <p:sp>
          <p:nvSpPr>
            <p:cNvPr id="132" name="Richtungspfeil 184">
              <a:extLst>
                <a:ext uri="{FF2B5EF4-FFF2-40B4-BE49-F238E27FC236}">
                  <a16:creationId xmlns:a16="http://schemas.microsoft.com/office/drawing/2014/main" id="{0AFD6267-403E-4998-A032-EB7E56C653BF}"/>
                </a:ext>
              </a:extLst>
            </p:cNvPr>
            <p:cNvSpPr/>
            <p:nvPr/>
          </p:nvSpPr>
          <p:spPr>
            <a:xfrm>
              <a:off x="1616409" y="4863136"/>
              <a:ext cx="1917187"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How does the magnification and the field of view changes? </a:t>
              </a:r>
            </a:p>
          </p:txBody>
        </p:sp>
        <p:sp>
          <p:nvSpPr>
            <p:cNvPr id="133" name="Rechteck 185">
              <a:extLst>
                <a:ext uri="{FF2B5EF4-FFF2-40B4-BE49-F238E27FC236}">
                  <a16:creationId xmlns:a16="http://schemas.microsoft.com/office/drawing/2014/main" id="{172A41FA-BD03-47DA-BE0D-1661E46FC123}"/>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600">
                <a:solidFill>
                  <a:schemeClr val="bg1"/>
                </a:solidFill>
              </a:endParaRPr>
            </a:p>
          </p:txBody>
        </p:sp>
        <p:pic>
          <p:nvPicPr>
            <p:cNvPr id="134" name="Grafik 186" descr="Marke Fragezeichen">
              <a:extLst>
                <a:ext uri="{FF2B5EF4-FFF2-40B4-BE49-F238E27FC236}">
                  <a16:creationId xmlns:a16="http://schemas.microsoft.com/office/drawing/2014/main" id="{7890655D-C36E-4EAF-8442-7C70F787AD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grpSp>
        <p:nvGrpSpPr>
          <p:cNvPr id="135" name="Skupina 134">
            <a:extLst>
              <a:ext uri="{FF2B5EF4-FFF2-40B4-BE49-F238E27FC236}">
                <a16:creationId xmlns:a16="http://schemas.microsoft.com/office/drawing/2014/main" id="{10A2E82F-B717-4D48-9EE6-B44D98B08D34}"/>
              </a:ext>
            </a:extLst>
          </p:cNvPr>
          <p:cNvGrpSpPr/>
          <p:nvPr/>
        </p:nvGrpSpPr>
        <p:grpSpPr>
          <a:xfrm>
            <a:off x="474385" y="1145051"/>
            <a:ext cx="3977418" cy="986400"/>
            <a:chOff x="630009" y="4863136"/>
            <a:chExt cx="3977418" cy="986400"/>
          </a:xfrm>
        </p:grpSpPr>
        <p:sp>
          <p:nvSpPr>
            <p:cNvPr id="136" name="Richtungspfeil 184">
              <a:extLst>
                <a:ext uri="{FF2B5EF4-FFF2-40B4-BE49-F238E27FC236}">
                  <a16:creationId xmlns:a16="http://schemas.microsoft.com/office/drawing/2014/main" id="{8EF8CAFF-7261-43EB-A49E-73B57BDC4307}"/>
                </a:ext>
              </a:extLst>
            </p:cNvPr>
            <p:cNvSpPr/>
            <p:nvPr/>
          </p:nvSpPr>
          <p:spPr>
            <a:xfrm>
              <a:off x="1616408" y="4863136"/>
              <a:ext cx="2991019"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Look carefully on </a:t>
              </a:r>
              <a:r>
                <a:rPr lang="cs-CZ" sz="1600" dirty="0"/>
                <a:t>o</a:t>
              </a:r>
              <a:r>
                <a:rPr lang="en-GB" sz="1600" dirty="0" err="1"/>
                <a:t>ur</a:t>
              </a:r>
              <a:r>
                <a:rPr lang="en-GB" sz="1600" dirty="0"/>
                <a:t> objective. What is inside and what is written on it? </a:t>
              </a:r>
            </a:p>
          </p:txBody>
        </p:sp>
        <p:sp>
          <p:nvSpPr>
            <p:cNvPr id="137" name="Rechteck 185">
              <a:extLst>
                <a:ext uri="{FF2B5EF4-FFF2-40B4-BE49-F238E27FC236}">
                  <a16:creationId xmlns:a16="http://schemas.microsoft.com/office/drawing/2014/main" id="{F8972E85-A8AA-4CC3-ACD0-2CF5504C6DF7}"/>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600">
                <a:solidFill>
                  <a:schemeClr val="bg1"/>
                </a:solidFill>
              </a:endParaRPr>
            </a:p>
          </p:txBody>
        </p:sp>
        <p:pic>
          <p:nvPicPr>
            <p:cNvPr id="138" name="Grafik 186" descr="Marke Fragezeichen">
              <a:extLst>
                <a:ext uri="{FF2B5EF4-FFF2-40B4-BE49-F238E27FC236}">
                  <a16:creationId xmlns:a16="http://schemas.microsoft.com/office/drawing/2014/main" id="{9BA7A6B6-A3C0-4FFA-B7E7-C425D31BE4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39" name="TextovéPole 138">
            <a:extLst>
              <a:ext uri="{FF2B5EF4-FFF2-40B4-BE49-F238E27FC236}">
                <a16:creationId xmlns:a16="http://schemas.microsoft.com/office/drawing/2014/main" id="{BE5C86ED-35C7-46F5-BD51-EDC9FED29EB1}"/>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40" name="TextovéPole 139">
            <a:extLst>
              <a:ext uri="{FF2B5EF4-FFF2-40B4-BE49-F238E27FC236}">
                <a16:creationId xmlns:a16="http://schemas.microsoft.com/office/drawing/2014/main" id="{F6153A65-440E-4599-95FB-CFDD3036CF65}"/>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41" name="TextovéPole 140">
            <a:extLst>
              <a:ext uri="{FF2B5EF4-FFF2-40B4-BE49-F238E27FC236}">
                <a16:creationId xmlns:a16="http://schemas.microsoft.com/office/drawing/2014/main" id="{63A390C6-D252-4E42-A875-FE476E22DE85}"/>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42" name="TextovéPole 141">
            <a:extLst>
              <a:ext uri="{FF2B5EF4-FFF2-40B4-BE49-F238E27FC236}">
                <a16:creationId xmlns:a16="http://schemas.microsoft.com/office/drawing/2014/main" id="{498A23AC-6904-4807-88AD-50CEC8BBAD12}"/>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43" name="TextovéPole 142">
            <a:extLst>
              <a:ext uri="{FF2B5EF4-FFF2-40B4-BE49-F238E27FC236}">
                <a16:creationId xmlns:a16="http://schemas.microsoft.com/office/drawing/2014/main" id="{BFE37DBC-C163-46C9-BD05-DAF915C58BAA}"/>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44" name="TextovéPole 143">
            <a:extLst>
              <a:ext uri="{FF2B5EF4-FFF2-40B4-BE49-F238E27FC236}">
                <a16:creationId xmlns:a16="http://schemas.microsoft.com/office/drawing/2014/main" id="{DF531AF3-8F5C-4AC9-B433-8022CDBD507D}"/>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45" name="TextovéPole 144">
            <a:extLst>
              <a:ext uri="{FF2B5EF4-FFF2-40B4-BE49-F238E27FC236}">
                <a16:creationId xmlns:a16="http://schemas.microsoft.com/office/drawing/2014/main" id="{8990DE95-48F9-4E3E-BF49-6D4D81B7D0D6}"/>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46" name="TextovéPole 145">
            <a:extLst>
              <a:ext uri="{FF2B5EF4-FFF2-40B4-BE49-F238E27FC236}">
                <a16:creationId xmlns:a16="http://schemas.microsoft.com/office/drawing/2014/main" id="{D849920C-5C2F-4D0C-9303-C7824025E938}"/>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spTree>
    <p:extLst>
      <p:ext uri="{BB962C8B-B14F-4D97-AF65-F5344CB8AC3E}">
        <p14:creationId xmlns:p14="http://schemas.microsoft.com/office/powerpoint/2010/main" val="250919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13459F05-1F8A-435E-8B75-37E09BDA00E2}"/>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C6613C0E-33D7-4D58-B4AF-64138546A1D1}"/>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65A53B21-D178-4AB1-A9CF-08045EEE96EA}"/>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99FE24B3-E906-45D9-AB6C-0461463B437E}"/>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303152B7-92B2-46E8-BC6F-6A07D739DA6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3785C778-1FCA-4FE0-B3FB-27E7723942A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8F94B56C-5EDD-4D0F-97C5-174038F1D45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14F83F40-BEC8-432E-844D-8DAD8E032690}"/>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31B1DAE4-E6C2-4F6D-BBE4-FB8A3929C6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D9102A8D-F9E8-4A54-9B5C-6D5EDCD0ADA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AC8CD98-34BE-43FE-AB45-BA53F27260D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B7D16F25-22D6-4F46-A7CD-3A559AA5FE04}"/>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92312A7F-66EF-4C61-91FA-C07B193AA4E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08A0504B-5B62-4896-A096-4FB8D38B50C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988156A3-AC77-470F-AD1D-89DF9C22C9E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C12B1DAE-5BBC-45AB-8B13-E4A9767A98F2}"/>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8B6FF442-B6C6-4BED-A67E-EFEE8CAD67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42CB3F87-BA38-4686-9F7B-C3728A8FD9A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445E30E2-8A2A-4774-A527-30E9B2BFABF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B29AADDC-E50D-4588-B018-CE5DE173DBA0}"/>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AF5E0C96-819F-40F1-B431-B66658BD0F7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4F1C5F2F-C4FE-4F63-82FB-92A700DD758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05E7DDA3-7D0B-4358-AFB8-BD86F4DB418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EE8BE92B-22F3-46B6-84F0-6F4B57A4483F}"/>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AE9B06E6-5519-44D5-9B5C-AADB473C3C9B}"/>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C85B4AD1-5962-431C-A9CC-BDE0C797921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C4FE8E4B-2B29-4A12-AC41-EF9CF1B179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13C8EA77-03FE-434C-A3B1-B88CFA6AB25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ADDC034E-47FE-49D8-B7C2-B85847C2ECB1}"/>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FDC620DA-856E-4C83-9EF7-B42B1E293A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B3E307F9-D0B5-43D4-BC65-7FCDC1FD83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646AB734-912E-43FB-A1BC-F3C36D65518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B37A50BF-B537-4290-B315-C27AA3B4B3A0}"/>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E5D52C6A-6AEF-47FD-B79E-8F8CDE3B321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0E3BDF6-C881-444E-AC06-AE66E9A1349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60E8AE49-A737-47BC-ABAB-FFB62541BBF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6824F71F-835A-461B-AB2D-8A558B00E202}"/>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F1E5CC69-2E04-4F51-882F-C1E08FD0184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45ACAA1-2504-4D85-96FA-3AB38374F54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99E90D59-EF7C-4A69-A2E4-DD8C5B96B94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0AF87DA0-C3BF-4300-8C88-1A6B802BAEF5}"/>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E8C9CF87-FCDC-47D7-BCA7-981AA223BA7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D2A031E-BA4D-471D-91B3-CB16E6B61D0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03103798-5E93-480F-8602-A2A3A8F4B75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927C10B0-F049-4C56-8A37-F9C45DC4FEC6}"/>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75F33990-80D9-4BC6-8A22-D86676570A0A}"/>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DBAD705D-340A-486D-AEDD-981A4E387AC0}"/>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8BBD0A45-2D39-4379-9A5A-716268AD0BA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8D80B07E-5954-4D43-B57B-44B271518C2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5EBFDD20-7F38-4BC0-9F4E-1C7D4EA8A61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12687788-14F6-40CB-8E30-B99276E9F48D}"/>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21910F16-E4BA-4997-9B3B-FC76FA61D66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6F830A00-2B15-4D88-B0DA-2D2815833F9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3922E710-C91F-4C2B-AA0F-EC2C671E773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152FAD0F-7AC9-4E6D-B2A8-4B49B47D46CF}"/>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E63E2B72-13DD-4C03-BD3F-13F8DE977EA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1A8BE8FC-6A95-4C50-9BD5-62CB2BACDF7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F039898-DE6A-4F74-8E00-2710BB0D125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83C5069E-7B13-4074-8722-5617DEF6D856}"/>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221718A1-24A6-4A7F-8EAB-ACD55AC1A91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A5A8E908-50DA-4F57-9770-D2E4960F2CC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10256DCE-8527-471E-AEDF-8A4867B8F78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7550E0AF-1E69-472A-A161-E8C02A112BC8}"/>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61DAFAC1-7399-48E0-B280-85326ADFF00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D049F063-FDA2-4875-A135-0B9F3EB94E5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B44B017F-DE81-4CDF-877B-1953CE18F52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A25DA0C9-5611-412A-B673-B52E064AE7F1}"/>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80A3C24F-1E23-4DC6-A4E8-6CDFDED86984}"/>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2FFE7888-B581-4778-BA02-66D12410FE6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0CD99EFD-D8BD-4DB8-9CF9-3D5FB23A90A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AB0A0CB1-ADFB-48A3-ABFD-9648850EF62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26F3A020-4F9D-4FB0-BF39-153732EA338A}"/>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976266C6-D5C1-4872-951B-6FA6D2F4F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979B8C2D-2521-43EA-9BB1-653056A07FA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CC63A5B3-D00C-44A3-B0BA-E176D02E6B1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1601243B-58F9-4F20-9709-59FEEA714D8A}"/>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A8C7DDEB-EB89-47D4-880C-B2F9EA7A6F8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743F738C-161C-4DD1-8DCE-951725F2508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735F4E1A-9415-4D69-806D-647C0850CC7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4CDA01A6-BF73-44B5-9B44-B2780C2203A7}"/>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B2CDA458-C457-4BF5-B37B-F553B195E90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18777C56-222E-4D5F-83C4-892C7D82097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FFFB6D39-ACD3-4345-8437-98CB541FE7C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93BEE519-BAA9-493F-BA39-59BF6DCDD65E}"/>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19F37BA6-2E1F-4578-8635-50487AB7BBD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366B5026-6C7A-4F53-AC2B-7C59066478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FE43D445-B9A6-43F2-BE50-9A7648A154F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F15638A8-AA39-4C31-A681-C0E21BDD4C70}"/>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94C97B80-BDD8-436B-A254-4E72AB7BFF4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90A2683C-2CE2-4C7D-86F2-6C0972AC1876}"/>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3F28E45D-AE36-4F8F-9BC5-B4966ECFD7C3}"/>
              </a:ext>
            </a:extLst>
          </p:cNvPr>
          <p:cNvSpPr txBox="1"/>
          <p:nvPr/>
        </p:nvSpPr>
        <p:spPr>
          <a:xfrm>
            <a:off x="2991598" y="253256"/>
            <a:ext cx="4197816" cy="646331"/>
          </a:xfrm>
          <a:prstGeom prst="rect">
            <a:avLst/>
          </a:prstGeom>
          <a:noFill/>
        </p:spPr>
        <p:txBody>
          <a:bodyPr wrap="none" rtlCol="0">
            <a:spAutoFit/>
          </a:bodyPr>
          <a:lstStyle/>
          <a:p>
            <a:r>
              <a:rPr lang="en-GB" sz="3600" dirty="0"/>
              <a:t>What is an objective?</a:t>
            </a:r>
          </a:p>
        </p:txBody>
      </p:sp>
      <p:grpSp>
        <p:nvGrpSpPr>
          <p:cNvPr id="93" name="Skupina 92">
            <a:extLst>
              <a:ext uri="{FF2B5EF4-FFF2-40B4-BE49-F238E27FC236}">
                <a16:creationId xmlns:a16="http://schemas.microsoft.com/office/drawing/2014/main" id="{66D6E4B8-C5AA-4FFB-B416-8CA8ABE60965}"/>
              </a:ext>
            </a:extLst>
          </p:cNvPr>
          <p:cNvGrpSpPr/>
          <p:nvPr/>
        </p:nvGrpSpPr>
        <p:grpSpPr>
          <a:xfrm>
            <a:off x="2997538" y="4227840"/>
            <a:ext cx="1552926" cy="2279399"/>
            <a:chOff x="961587" y="3891884"/>
            <a:chExt cx="1552926" cy="2279399"/>
          </a:xfrm>
        </p:grpSpPr>
        <p:sp>
          <p:nvSpPr>
            <p:cNvPr id="94" name="Obdélník 93">
              <a:extLst>
                <a:ext uri="{FF2B5EF4-FFF2-40B4-BE49-F238E27FC236}">
                  <a16:creationId xmlns:a16="http://schemas.microsoft.com/office/drawing/2014/main" id="{8A57ACF9-18A8-4D32-9C13-840B31357E7E}"/>
                </a:ext>
              </a:extLst>
            </p:cNvPr>
            <p:cNvSpPr/>
            <p:nvPr/>
          </p:nvSpPr>
          <p:spPr>
            <a:xfrm>
              <a:off x="961587" y="5533717"/>
              <a:ext cx="1552926" cy="383155"/>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bdélník: s odříznutými horními rohy 94">
              <a:extLst>
                <a:ext uri="{FF2B5EF4-FFF2-40B4-BE49-F238E27FC236}">
                  <a16:creationId xmlns:a16="http://schemas.microsoft.com/office/drawing/2014/main" id="{BC8010C4-C720-494D-9C25-CD1E8A2DBE2A}"/>
                </a:ext>
              </a:extLst>
            </p:cNvPr>
            <p:cNvSpPr/>
            <p:nvPr/>
          </p:nvSpPr>
          <p:spPr>
            <a:xfrm>
              <a:off x="1003565" y="4232776"/>
              <a:ext cx="1468974" cy="1685997"/>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bdélník: s odříznutými horními rohy 95">
              <a:extLst>
                <a:ext uri="{FF2B5EF4-FFF2-40B4-BE49-F238E27FC236}">
                  <a16:creationId xmlns:a16="http://schemas.microsoft.com/office/drawing/2014/main" id="{A0826B00-5FFA-4A72-ABFA-76BD1C8C4D04}"/>
                </a:ext>
              </a:extLst>
            </p:cNvPr>
            <p:cNvSpPr/>
            <p:nvPr/>
          </p:nvSpPr>
          <p:spPr>
            <a:xfrm>
              <a:off x="1121253" y="4228974"/>
              <a:ext cx="1233938" cy="1685997"/>
            </a:xfrm>
            <a:prstGeom prst="snip2SameRect">
              <a:avLst>
                <a:gd name="adj1" fmla="val 28004"/>
                <a:gd name="adj2"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Částečný kruh 96">
              <a:extLst>
                <a:ext uri="{FF2B5EF4-FFF2-40B4-BE49-F238E27FC236}">
                  <a16:creationId xmlns:a16="http://schemas.microsoft.com/office/drawing/2014/main" id="{AB864646-1E07-4619-ACEF-611CDD81BD94}"/>
                </a:ext>
              </a:extLst>
            </p:cNvPr>
            <p:cNvSpPr/>
            <p:nvPr/>
          </p:nvSpPr>
          <p:spPr>
            <a:xfrm>
              <a:off x="1420620" y="3891884"/>
              <a:ext cx="634868" cy="660521"/>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8" name="Částečný kruh 97">
              <a:extLst>
                <a:ext uri="{FF2B5EF4-FFF2-40B4-BE49-F238E27FC236}">
                  <a16:creationId xmlns:a16="http://schemas.microsoft.com/office/drawing/2014/main" id="{89319EAB-7897-4646-BB47-D4E7BC20B73D}"/>
                </a:ext>
              </a:extLst>
            </p:cNvPr>
            <p:cNvSpPr/>
            <p:nvPr/>
          </p:nvSpPr>
          <p:spPr>
            <a:xfrm rot="5400000">
              <a:off x="1482519" y="5378689"/>
              <a:ext cx="511062" cy="1074125"/>
            </a:xfrm>
            <a:prstGeom prst="pie">
              <a:avLst>
                <a:gd name="adj1" fmla="val 5449789"/>
                <a:gd name="adj2" fmla="val 162255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99" name="Skupina 98">
              <a:extLst>
                <a:ext uri="{FF2B5EF4-FFF2-40B4-BE49-F238E27FC236}">
                  <a16:creationId xmlns:a16="http://schemas.microsoft.com/office/drawing/2014/main" id="{DF3112DA-2A98-4E11-9D06-D6D17AB87738}"/>
                </a:ext>
              </a:extLst>
            </p:cNvPr>
            <p:cNvGrpSpPr/>
            <p:nvPr/>
          </p:nvGrpSpPr>
          <p:grpSpPr>
            <a:xfrm rot="5400000">
              <a:off x="1340824" y="4655935"/>
              <a:ext cx="803129" cy="1225604"/>
              <a:chOff x="3479527" y="1883742"/>
              <a:chExt cx="1959723" cy="1398333"/>
            </a:xfrm>
          </p:grpSpPr>
          <p:sp>
            <p:nvSpPr>
              <p:cNvPr id="101" name="Obdélník 100">
                <a:extLst>
                  <a:ext uri="{FF2B5EF4-FFF2-40B4-BE49-F238E27FC236}">
                    <a16:creationId xmlns:a16="http://schemas.microsoft.com/office/drawing/2014/main" id="{E2DDA35C-3461-4D9C-B85E-424078709BF7}"/>
                  </a:ext>
                </a:extLst>
              </p:cNvPr>
              <p:cNvSpPr/>
              <p:nvPr/>
            </p:nvSpPr>
            <p:spPr>
              <a:xfrm>
                <a:off x="3934348" y="1892814"/>
                <a:ext cx="1018653" cy="138926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Částečný kruh 101">
                <a:extLst>
                  <a:ext uri="{FF2B5EF4-FFF2-40B4-BE49-F238E27FC236}">
                    <a16:creationId xmlns:a16="http://schemas.microsoft.com/office/drawing/2014/main" id="{558B59C5-2C5B-40E6-AC15-9022343DEF2F}"/>
                  </a:ext>
                </a:extLst>
              </p:cNvPr>
              <p:cNvSpPr/>
              <p:nvPr/>
            </p:nvSpPr>
            <p:spPr>
              <a:xfrm>
                <a:off x="4554610" y="1883742"/>
                <a:ext cx="884640" cy="1389259"/>
              </a:xfrm>
              <a:prstGeom prst="pie">
                <a:avLst>
                  <a:gd name="adj1" fmla="val 5449789"/>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3" name="Částečný kruh 102">
                <a:extLst>
                  <a:ext uri="{FF2B5EF4-FFF2-40B4-BE49-F238E27FC236}">
                    <a16:creationId xmlns:a16="http://schemas.microsoft.com/office/drawing/2014/main" id="{AA8F8555-FA91-436E-8FBC-9B86B636DC01}"/>
                  </a:ext>
                </a:extLst>
              </p:cNvPr>
              <p:cNvSpPr/>
              <p:nvPr/>
            </p:nvSpPr>
            <p:spPr>
              <a:xfrm flipH="1">
                <a:off x="3479527" y="1883742"/>
                <a:ext cx="884640" cy="1389260"/>
              </a:xfrm>
              <a:prstGeom prst="pie">
                <a:avLst>
                  <a:gd name="adj1" fmla="val 5125705"/>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00" name="Ovál 99">
              <a:extLst>
                <a:ext uri="{FF2B5EF4-FFF2-40B4-BE49-F238E27FC236}">
                  <a16:creationId xmlns:a16="http://schemas.microsoft.com/office/drawing/2014/main" id="{F804B3C0-CFB2-4612-814F-EE6B22102C72}"/>
                </a:ext>
              </a:extLst>
            </p:cNvPr>
            <p:cNvSpPr/>
            <p:nvPr/>
          </p:nvSpPr>
          <p:spPr>
            <a:xfrm rot="5400000">
              <a:off x="1605157" y="4419006"/>
              <a:ext cx="276670" cy="121764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Skupina 108">
            <a:extLst>
              <a:ext uri="{FF2B5EF4-FFF2-40B4-BE49-F238E27FC236}">
                <a16:creationId xmlns:a16="http://schemas.microsoft.com/office/drawing/2014/main" id="{97217F0E-978B-4F3A-B303-B81812315214}"/>
              </a:ext>
            </a:extLst>
          </p:cNvPr>
          <p:cNvGrpSpPr/>
          <p:nvPr/>
        </p:nvGrpSpPr>
        <p:grpSpPr>
          <a:xfrm>
            <a:off x="4106385" y="1763593"/>
            <a:ext cx="1552926" cy="1743268"/>
            <a:chOff x="4106385" y="1490461"/>
            <a:chExt cx="1552926" cy="1743268"/>
          </a:xfrm>
        </p:grpSpPr>
        <p:grpSp>
          <p:nvGrpSpPr>
            <p:cNvPr id="104" name="Skupina 103">
              <a:extLst>
                <a:ext uri="{FF2B5EF4-FFF2-40B4-BE49-F238E27FC236}">
                  <a16:creationId xmlns:a16="http://schemas.microsoft.com/office/drawing/2014/main" id="{D301A75A-1616-4826-9FBB-846FB338997F}"/>
                </a:ext>
              </a:extLst>
            </p:cNvPr>
            <p:cNvGrpSpPr/>
            <p:nvPr/>
          </p:nvGrpSpPr>
          <p:grpSpPr>
            <a:xfrm>
              <a:off x="4127899" y="1490461"/>
              <a:ext cx="1511671" cy="1735002"/>
              <a:chOff x="1589711" y="1542523"/>
              <a:chExt cx="1511671" cy="1735002"/>
            </a:xfrm>
          </p:grpSpPr>
          <p:grpSp>
            <p:nvGrpSpPr>
              <p:cNvPr id="105" name="Skupina 104">
                <a:extLst>
                  <a:ext uri="{FF2B5EF4-FFF2-40B4-BE49-F238E27FC236}">
                    <a16:creationId xmlns:a16="http://schemas.microsoft.com/office/drawing/2014/main" id="{91DCBB4B-EED1-4BA2-89E3-7C353EAEE67D}"/>
                  </a:ext>
                </a:extLst>
              </p:cNvPr>
              <p:cNvGrpSpPr>
                <a:grpSpLocks noChangeAspect="1"/>
              </p:cNvGrpSpPr>
              <p:nvPr/>
            </p:nvGrpSpPr>
            <p:grpSpPr>
              <a:xfrm rot="5400000">
                <a:off x="1478046" y="1654188"/>
                <a:ext cx="1735002" cy="1511671"/>
                <a:chOff x="2598555" y="4771769"/>
                <a:chExt cx="1032964" cy="900000"/>
              </a:xfrm>
            </p:grpSpPr>
            <p:sp>
              <p:nvSpPr>
                <p:cNvPr id="107" name="Obdélník: s odříznutými horními rohy 106">
                  <a:extLst>
                    <a:ext uri="{FF2B5EF4-FFF2-40B4-BE49-F238E27FC236}">
                      <a16:creationId xmlns:a16="http://schemas.microsoft.com/office/drawing/2014/main" id="{CEB41E68-18E4-417E-8F9E-558E3CC41898}"/>
                    </a:ext>
                  </a:extLst>
                </p:cNvPr>
                <p:cNvSpPr/>
                <p:nvPr/>
              </p:nvSpPr>
              <p:spPr>
                <a:xfrm rot="16200000">
                  <a:off x="2665037" y="4705287"/>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bdélník 107">
                  <a:extLst>
                    <a:ext uri="{FF2B5EF4-FFF2-40B4-BE49-F238E27FC236}">
                      <a16:creationId xmlns:a16="http://schemas.microsoft.com/office/drawing/2014/main" id="{D7FB1A45-D8C9-4C93-B046-4CA302BB4A7A}"/>
                    </a:ext>
                  </a:extLst>
                </p:cNvPr>
                <p:cNvSpPr/>
                <p:nvPr/>
              </p:nvSpPr>
              <p:spPr>
                <a:xfrm rot="16200000">
                  <a:off x="2451065" y="5198909"/>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6" name="TextovéPole 105">
                <a:extLst>
                  <a:ext uri="{FF2B5EF4-FFF2-40B4-BE49-F238E27FC236}">
                    <a16:creationId xmlns:a16="http://schemas.microsoft.com/office/drawing/2014/main" id="{E8A44147-8872-4D23-AC42-923E2DA6E2BB}"/>
                  </a:ext>
                </a:extLst>
              </p:cNvPr>
              <p:cNvSpPr txBox="1"/>
              <p:nvPr/>
            </p:nvSpPr>
            <p:spPr>
              <a:xfrm>
                <a:off x="1828417" y="2140262"/>
                <a:ext cx="1034257" cy="646331"/>
              </a:xfrm>
              <a:prstGeom prst="rect">
                <a:avLst/>
              </a:prstGeom>
              <a:noFill/>
            </p:spPr>
            <p:txBody>
              <a:bodyPr wrap="none" rtlCol="0">
                <a:spAutoFit/>
              </a:bodyPr>
              <a:lstStyle/>
              <a:p>
                <a:pPr algn="ctr"/>
                <a:r>
                  <a:rPr lang="en-GB">
                    <a:solidFill>
                      <a:schemeClr val="bg1"/>
                    </a:solidFill>
                  </a:rPr>
                  <a:t>4/0.10</a:t>
                </a:r>
              </a:p>
              <a:p>
                <a:pPr algn="ctr"/>
                <a:r>
                  <a:rPr lang="en-GB">
                    <a:solidFill>
                      <a:schemeClr val="bg1"/>
                    </a:solidFill>
                  </a:rPr>
                  <a:t>160/0.17</a:t>
                </a:r>
              </a:p>
            </p:txBody>
          </p:sp>
        </p:grpSp>
        <p:sp>
          <p:nvSpPr>
            <p:cNvPr id="115" name="Obdélník 114">
              <a:extLst>
                <a:ext uri="{FF2B5EF4-FFF2-40B4-BE49-F238E27FC236}">
                  <a16:creationId xmlns:a16="http://schemas.microsoft.com/office/drawing/2014/main" id="{DAD22D20-B829-40E6-9A8F-4A63E5C2A649}"/>
                </a:ext>
              </a:extLst>
            </p:cNvPr>
            <p:cNvSpPr/>
            <p:nvPr/>
          </p:nvSpPr>
          <p:spPr>
            <a:xfrm>
              <a:off x="4106385" y="2850574"/>
              <a:ext cx="1552926" cy="383155"/>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TextovéPole 115">
            <a:extLst>
              <a:ext uri="{FF2B5EF4-FFF2-40B4-BE49-F238E27FC236}">
                <a16:creationId xmlns:a16="http://schemas.microsoft.com/office/drawing/2014/main" id="{88C1019F-863B-4349-968E-02F55C48890D}"/>
              </a:ext>
            </a:extLst>
          </p:cNvPr>
          <p:cNvSpPr txBox="1"/>
          <p:nvPr/>
        </p:nvSpPr>
        <p:spPr>
          <a:xfrm>
            <a:off x="328562" y="962297"/>
            <a:ext cx="9396259" cy="584775"/>
          </a:xfrm>
          <a:prstGeom prst="rect">
            <a:avLst/>
          </a:prstGeom>
          <a:noFill/>
        </p:spPr>
        <p:txBody>
          <a:bodyPr wrap="square" rtlCol="0">
            <a:spAutoFit/>
          </a:bodyPr>
          <a:lstStyle/>
          <a:p>
            <a:r>
              <a:rPr lang="en-GB" sz="1600" dirty="0"/>
              <a:t>An objective is an optical </a:t>
            </a:r>
            <a:r>
              <a:rPr lang="cs-CZ" sz="1600" dirty="0" err="1"/>
              <a:t>system</a:t>
            </a:r>
            <a:r>
              <a:rPr lang="en-GB" sz="1600" dirty="0"/>
              <a:t> that produces a magnified image of an object. The numbers written on it describe its features. </a:t>
            </a:r>
          </a:p>
        </p:txBody>
      </p:sp>
      <p:sp>
        <p:nvSpPr>
          <p:cNvPr id="118" name="TextovéPole 117">
            <a:extLst>
              <a:ext uri="{FF2B5EF4-FFF2-40B4-BE49-F238E27FC236}">
                <a16:creationId xmlns:a16="http://schemas.microsoft.com/office/drawing/2014/main" id="{884F026D-5A56-48F3-81A9-9CDDBF6E2E34}"/>
              </a:ext>
            </a:extLst>
          </p:cNvPr>
          <p:cNvSpPr txBox="1"/>
          <p:nvPr/>
        </p:nvSpPr>
        <p:spPr>
          <a:xfrm>
            <a:off x="275770" y="3803972"/>
            <a:ext cx="9275537" cy="338554"/>
          </a:xfrm>
          <a:prstGeom prst="rect">
            <a:avLst/>
          </a:prstGeom>
          <a:noFill/>
        </p:spPr>
        <p:txBody>
          <a:bodyPr wrap="square" rtlCol="0">
            <a:spAutoFit/>
          </a:bodyPr>
          <a:lstStyle/>
          <a:p>
            <a:r>
              <a:rPr lang="en-GB" sz="1600" dirty="0"/>
              <a:t>The 4× Objective has only a single lens inside. Objective with higher magnification are whole lens systems.  </a:t>
            </a:r>
          </a:p>
        </p:txBody>
      </p:sp>
      <p:pic>
        <p:nvPicPr>
          <p:cNvPr id="162" name="Grafik 193" descr="Präsentation mit Checkliste">
            <a:extLst>
              <a:ext uri="{FF2B5EF4-FFF2-40B4-BE49-F238E27FC236}">
                <a16:creationId xmlns:a16="http://schemas.microsoft.com/office/drawing/2014/main" id="{EE223A2E-11D2-4185-A712-2C96179DC1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174" name="Skupina 173">
            <a:extLst>
              <a:ext uri="{FF2B5EF4-FFF2-40B4-BE49-F238E27FC236}">
                <a16:creationId xmlns:a16="http://schemas.microsoft.com/office/drawing/2014/main" id="{3FAC81BA-EBA0-4B23-B457-3BB9BECC55D0}"/>
              </a:ext>
            </a:extLst>
          </p:cNvPr>
          <p:cNvGrpSpPr/>
          <p:nvPr/>
        </p:nvGrpSpPr>
        <p:grpSpPr>
          <a:xfrm>
            <a:off x="600274" y="4581789"/>
            <a:ext cx="1552926" cy="1689799"/>
            <a:chOff x="3003598" y="4581789"/>
            <a:chExt cx="1552926" cy="1689799"/>
          </a:xfrm>
        </p:grpSpPr>
        <p:sp>
          <p:nvSpPr>
            <p:cNvPr id="164" name="Obdélník 163">
              <a:extLst>
                <a:ext uri="{FF2B5EF4-FFF2-40B4-BE49-F238E27FC236}">
                  <a16:creationId xmlns:a16="http://schemas.microsoft.com/office/drawing/2014/main" id="{E3A8DED9-0C9D-47F9-9F02-0187AC71FAEF}"/>
                </a:ext>
              </a:extLst>
            </p:cNvPr>
            <p:cNvSpPr/>
            <p:nvPr/>
          </p:nvSpPr>
          <p:spPr>
            <a:xfrm>
              <a:off x="3003598" y="5886532"/>
              <a:ext cx="1552926" cy="383155"/>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bdélník: s odříznutými horními rohy 164">
              <a:extLst>
                <a:ext uri="{FF2B5EF4-FFF2-40B4-BE49-F238E27FC236}">
                  <a16:creationId xmlns:a16="http://schemas.microsoft.com/office/drawing/2014/main" id="{ECA543AF-6838-4CF8-9B63-399CF4130FAB}"/>
                </a:ext>
              </a:extLst>
            </p:cNvPr>
            <p:cNvSpPr/>
            <p:nvPr/>
          </p:nvSpPr>
          <p:spPr>
            <a:xfrm>
              <a:off x="3045576" y="4585591"/>
              <a:ext cx="1468974" cy="1685997"/>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bdélník: s odříznutými horními rohy 165">
              <a:extLst>
                <a:ext uri="{FF2B5EF4-FFF2-40B4-BE49-F238E27FC236}">
                  <a16:creationId xmlns:a16="http://schemas.microsoft.com/office/drawing/2014/main" id="{3D2541E2-BBE5-4900-9283-28D4C579A331}"/>
                </a:ext>
              </a:extLst>
            </p:cNvPr>
            <p:cNvSpPr/>
            <p:nvPr/>
          </p:nvSpPr>
          <p:spPr>
            <a:xfrm>
              <a:off x="3163264" y="4581789"/>
              <a:ext cx="1233938" cy="1685997"/>
            </a:xfrm>
            <a:prstGeom prst="snip2SameRect">
              <a:avLst>
                <a:gd name="adj1" fmla="val 28004"/>
                <a:gd name="adj2"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Ovál 169">
              <a:extLst>
                <a:ext uri="{FF2B5EF4-FFF2-40B4-BE49-F238E27FC236}">
                  <a16:creationId xmlns:a16="http://schemas.microsoft.com/office/drawing/2014/main" id="{287F2D16-6465-4292-B45B-1BFEC79B8C23}"/>
                </a:ext>
              </a:extLst>
            </p:cNvPr>
            <p:cNvSpPr/>
            <p:nvPr/>
          </p:nvSpPr>
          <p:spPr>
            <a:xfrm rot="5400000">
              <a:off x="3647168" y="5366583"/>
              <a:ext cx="276670" cy="121764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5" name="Skupina 174">
            <a:extLst>
              <a:ext uri="{FF2B5EF4-FFF2-40B4-BE49-F238E27FC236}">
                <a16:creationId xmlns:a16="http://schemas.microsoft.com/office/drawing/2014/main" id="{55BF1615-7C01-4839-9552-077DA6F95BD7}"/>
              </a:ext>
            </a:extLst>
          </p:cNvPr>
          <p:cNvGrpSpPr/>
          <p:nvPr/>
        </p:nvGrpSpPr>
        <p:grpSpPr>
          <a:xfrm>
            <a:off x="4366606" y="4307247"/>
            <a:ext cx="4883676" cy="1894983"/>
            <a:chOff x="3530342" y="4362816"/>
            <a:chExt cx="4883676" cy="1894983"/>
          </a:xfrm>
        </p:grpSpPr>
        <p:sp>
          <p:nvSpPr>
            <p:cNvPr id="176" name="Eingebuchteter Richtungspfeil 191">
              <a:extLst>
                <a:ext uri="{FF2B5EF4-FFF2-40B4-BE49-F238E27FC236}">
                  <a16:creationId xmlns:a16="http://schemas.microsoft.com/office/drawing/2014/main" id="{4884862E-5739-4E49-9F53-55BD90C65D57}"/>
                </a:ext>
              </a:extLst>
            </p:cNvPr>
            <p:cNvSpPr/>
            <p:nvPr/>
          </p:nvSpPr>
          <p:spPr>
            <a:xfrm>
              <a:off x="3530342" y="4362816"/>
              <a:ext cx="4883676" cy="1894983"/>
            </a:xfrm>
            <a:prstGeom prst="chevron">
              <a:avLst>
                <a:gd name="adj" fmla="val 40017"/>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The objective is also a convex lens with a short focal length. The 4× objective has a focal length of f=32 mm. When used as a magnifying glass, it has therefore higher magnification as the 40 mm lens. The field of view is small but without distortion. </a:t>
              </a:r>
            </a:p>
          </p:txBody>
        </p:sp>
        <p:sp>
          <p:nvSpPr>
            <p:cNvPr id="177" name="Rechteck 192">
              <a:extLst>
                <a:ext uri="{FF2B5EF4-FFF2-40B4-BE49-F238E27FC236}">
                  <a16:creationId xmlns:a16="http://schemas.microsoft.com/office/drawing/2014/main" id="{B60C183D-8AC8-4700-B214-1DF3A1C3094F}"/>
                </a:ext>
              </a:extLst>
            </p:cNvPr>
            <p:cNvSpPr/>
            <p:nvPr/>
          </p:nvSpPr>
          <p:spPr>
            <a:xfrm>
              <a:off x="7607775" y="4362816"/>
              <a:ext cx="803566" cy="1894983"/>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8" name="Skupina 177">
              <a:extLst>
                <a:ext uri="{FF2B5EF4-FFF2-40B4-BE49-F238E27FC236}">
                  <a16:creationId xmlns:a16="http://schemas.microsoft.com/office/drawing/2014/main" id="{FE78B845-853B-4CCA-9F9E-39725C495972}"/>
                </a:ext>
              </a:extLst>
            </p:cNvPr>
            <p:cNvGrpSpPr/>
            <p:nvPr/>
          </p:nvGrpSpPr>
          <p:grpSpPr>
            <a:xfrm>
              <a:off x="7653065" y="5053940"/>
              <a:ext cx="530155" cy="530155"/>
              <a:chOff x="8293216" y="5062231"/>
              <a:chExt cx="530155" cy="530155"/>
            </a:xfrm>
          </p:grpSpPr>
          <p:sp>
            <p:nvSpPr>
              <p:cNvPr id="179" name="Oval 189">
                <a:extLst>
                  <a:ext uri="{FF2B5EF4-FFF2-40B4-BE49-F238E27FC236}">
                    <a16:creationId xmlns:a16="http://schemas.microsoft.com/office/drawing/2014/main" id="{1B03A566-8A94-44DC-9303-8C45E8156C21}"/>
                  </a:ext>
                </a:extLst>
              </p:cNvPr>
              <p:cNvSpPr>
                <a:spLocks noChangeAspect="1"/>
              </p:cNvSpPr>
              <p:nvPr/>
            </p:nvSpPr>
            <p:spPr>
              <a:xfrm>
                <a:off x="8293216" y="5062231"/>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0" name="Grafik 190" descr="Ausrufezeichen">
                <a:extLst>
                  <a:ext uri="{FF2B5EF4-FFF2-40B4-BE49-F238E27FC236}">
                    <a16:creationId xmlns:a16="http://schemas.microsoft.com/office/drawing/2014/main" id="{F2F4038B-534C-440A-BF01-5A7986F1CF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174" y="5150394"/>
                <a:ext cx="366238" cy="366238"/>
              </a:xfrm>
              <a:prstGeom prst="rect">
                <a:avLst/>
              </a:prstGeom>
            </p:spPr>
          </p:pic>
        </p:grpSp>
      </p:grpSp>
      <p:sp>
        <p:nvSpPr>
          <p:cNvPr id="110" name="Rechteck 109">
            <a:extLst>
              <a:ext uri="{FF2B5EF4-FFF2-40B4-BE49-F238E27FC236}">
                <a16:creationId xmlns:a16="http://schemas.microsoft.com/office/drawing/2014/main" id="{F69986DB-D9F7-664E-82ED-0A820C8090F5}"/>
              </a:ext>
            </a:extLst>
          </p:cNvPr>
          <p:cNvSpPr/>
          <p:nvPr/>
        </p:nvSpPr>
        <p:spPr>
          <a:xfrm>
            <a:off x="600274" y="1704305"/>
            <a:ext cx="4953000" cy="461665"/>
          </a:xfrm>
          <a:prstGeom prst="rect">
            <a:avLst/>
          </a:prstGeom>
        </p:spPr>
        <p:txBody>
          <a:bodyPr>
            <a:spAutoFit/>
          </a:bodyPr>
          <a:lstStyle/>
          <a:p>
            <a:r>
              <a:rPr lang="en-GB" sz="1200" b="1" dirty="0"/>
              <a:t>Magnification:</a:t>
            </a:r>
          </a:p>
          <a:p>
            <a:r>
              <a:rPr lang="en-GB" sz="1200" dirty="0"/>
              <a:t>Common magnifications are 4×, 10×, 40×, 100× </a:t>
            </a:r>
          </a:p>
        </p:txBody>
      </p:sp>
      <p:sp>
        <p:nvSpPr>
          <p:cNvPr id="112" name="Rechteck 111">
            <a:extLst>
              <a:ext uri="{FF2B5EF4-FFF2-40B4-BE49-F238E27FC236}">
                <a16:creationId xmlns:a16="http://schemas.microsoft.com/office/drawing/2014/main" id="{7B42877E-2DB5-A942-8263-A5197818AAE5}"/>
              </a:ext>
            </a:extLst>
          </p:cNvPr>
          <p:cNvSpPr/>
          <p:nvPr/>
        </p:nvSpPr>
        <p:spPr>
          <a:xfrm>
            <a:off x="600274" y="2190198"/>
            <a:ext cx="3506111" cy="646331"/>
          </a:xfrm>
          <a:prstGeom prst="rect">
            <a:avLst/>
          </a:prstGeom>
        </p:spPr>
        <p:txBody>
          <a:bodyPr wrap="square">
            <a:spAutoFit/>
          </a:bodyPr>
          <a:lstStyle/>
          <a:p>
            <a:r>
              <a:rPr lang="en-GB" sz="1200" b="1">
                <a:solidFill>
                  <a:prstClr val="black"/>
                </a:solidFill>
              </a:rPr>
              <a:t>Tube length :</a:t>
            </a:r>
          </a:p>
          <a:p>
            <a:r>
              <a:rPr lang="en-GB" sz="1200"/>
              <a:t>∞ means infinity, 160 means 160 mm and it is the most common finite tube length</a:t>
            </a:r>
          </a:p>
        </p:txBody>
      </p:sp>
      <p:sp>
        <p:nvSpPr>
          <p:cNvPr id="140" name="Rechteck 139">
            <a:extLst>
              <a:ext uri="{FF2B5EF4-FFF2-40B4-BE49-F238E27FC236}">
                <a16:creationId xmlns:a16="http://schemas.microsoft.com/office/drawing/2014/main" id="{118EE3A2-ECB9-1A48-A76C-B889CB62BC28}"/>
              </a:ext>
            </a:extLst>
          </p:cNvPr>
          <p:cNvSpPr/>
          <p:nvPr/>
        </p:nvSpPr>
        <p:spPr>
          <a:xfrm>
            <a:off x="5837058" y="1703816"/>
            <a:ext cx="3670564" cy="461665"/>
          </a:xfrm>
          <a:prstGeom prst="rect">
            <a:avLst/>
          </a:prstGeom>
        </p:spPr>
        <p:txBody>
          <a:bodyPr wrap="square">
            <a:spAutoFit/>
          </a:bodyPr>
          <a:lstStyle/>
          <a:p>
            <a:r>
              <a:rPr lang="en-GB" sz="1200" b="1" dirty="0"/>
              <a:t>Numerical Aperture :</a:t>
            </a:r>
          </a:p>
          <a:p>
            <a:r>
              <a:rPr lang="en-GB" sz="1200" dirty="0"/>
              <a:t>This describes the resolution. </a:t>
            </a:r>
          </a:p>
        </p:txBody>
      </p:sp>
      <p:sp>
        <p:nvSpPr>
          <p:cNvPr id="141" name="Rechteck 140">
            <a:extLst>
              <a:ext uri="{FF2B5EF4-FFF2-40B4-BE49-F238E27FC236}">
                <a16:creationId xmlns:a16="http://schemas.microsoft.com/office/drawing/2014/main" id="{2F854C71-3CD2-3A4D-997B-353FDA1F31E8}"/>
              </a:ext>
            </a:extLst>
          </p:cNvPr>
          <p:cNvSpPr/>
          <p:nvPr/>
        </p:nvSpPr>
        <p:spPr>
          <a:xfrm>
            <a:off x="5837058" y="2511645"/>
            <a:ext cx="3506111" cy="830997"/>
          </a:xfrm>
          <a:prstGeom prst="rect">
            <a:avLst/>
          </a:prstGeom>
        </p:spPr>
        <p:txBody>
          <a:bodyPr wrap="square">
            <a:spAutoFit/>
          </a:bodyPr>
          <a:lstStyle/>
          <a:p>
            <a:r>
              <a:rPr lang="en-GB" sz="1200" b="1" dirty="0">
                <a:solidFill>
                  <a:prstClr val="black"/>
                </a:solidFill>
              </a:rPr>
              <a:t>Cover slip correction :</a:t>
            </a:r>
          </a:p>
          <a:p>
            <a:r>
              <a:rPr lang="en-GB" sz="1200" dirty="0"/>
              <a:t>Often the sample is kept on a microscope slide under a cover glass. The objective </a:t>
            </a:r>
            <a:r>
              <a:rPr lang="en-GB" sz="1200" dirty="0" err="1"/>
              <a:t>hs</a:t>
            </a:r>
            <a:r>
              <a:rPr lang="en-GB" sz="1200" dirty="0"/>
              <a:t> to be corrected for its thickness (0,17 mm)</a:t>
            </a:r>
          </a:p>
        </p:txBody>
      </p:sp>
      <p:cxnSp>
        <p:nvCxnSpPr>
          <p:cNvPr id="114" name="Gerade Verbindung 113">
            <a:extLst>
              <a:ext uri="{FF2B5EF4-FFF2-40B4-BE49-F238E27FC236}">
                <a16:creationId xmlns:a16="http://schemas.microsoft.com/office/drawing/2014/main" id="{4EAFE82B-5A48-6A45-BE6F-7B4B5966B37E}"/>
              </a:ext>
            </a:extLst>
          </p:cNvPr>
          <p:cNvCxnSpPr/>
          <p:nvPr/>
        </p:nvCxnSpPr>
        <p:spPr>
          <a:xfrm>
            <a:off x="3707364" y="2062379"/>
            <a:ext cx="768149" cy="4846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Gerade Verbindung 143">
            <a:extLst>
              <a:ext uri="{FF2B5EF4-FFF2-40B4-BE49-F238E27FC236}">
                <a16:creationId xmlns:a16="http://schemas.microsoft.com/office/drawing/2014/main" id="{756A083E-B5E7-4A48-82B2-A7D8B5A29EBA}"/>
              </a:ext>
            </a:extLst>
          </p:cNvPr>
          <p:cNvCxnSpPr>
            <a:cxnSpLocks/>
          </p:cNvCxnSpPr>
          <p:nvPr/>
        </p:nvCxnSpPr>
        <p:spPr>
          <a:xfrm flipV="1">
            <a:off x="3728130" y="2838717"/>
            <a:ext cx="663012" cy="408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Gerade Verbindung 145">
            <a:extLst>
              <a:ext uri="{FF2B5EF4-FFF2-40B4-BE49-F238E27FC236}">
                <a16:creationId xmlns:a16="http://schemas.microsoft.com/office/drawing/2014/main" id="{78CC0BED-47CF-BB4A-AD0A-8F52B6ACF48D}"/>
              </a:ext>
            </a:extLst>
          </p:cNvPr>
          <p:cNvCxnSpPr>
            <a:cxnSpLocks/>
          </p:cNvCxnSpPr>
          <p:nvPr/>
        </p:nvCxnSpPr>
        <p:spPr>
          <a:xfrm flipV="1">
            <a:off x="5248578" y="2089659"/>
            <a:ext cx="603721" cy="3903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Gerade Verbindung 149">
            <a:extLst>
              <a:ext uri="{FF2B5EF4-FFF2-40B4-BE49-F238E27FC236}">
                <a16:creationId xmlns:a16="http://schemas.microsoft.com/office/drawing/2014/main" id="{9E6E324B-F858-344D-BD02-7D5A54C5364D}"/>
              </a:ext>
            </a:extLst>
          </p:cNvPr>
          <p:cNvCxnSpPr>
            <a:cxnSpLocks/>
            <a:endCxn id="141" idx="1"/>
          </p:cNvCxnSpPr>
          <p:nvPr/>
        </p:nvCxnSpPr>
        <p:spPr>
          <a:xfrm>
            <a:off x="5357450" y="2807802"/>
            <a:ext cx="479608" cy="1193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021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33B9BBE0-AD9C-42BA-88D4-6819662A515F}"/>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614452CA-9B81-4D22-BDA6-19705E5FEAC3}"/>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BBFE9B0A-DC09-4D6F-8BAC-2721308522D6}"/>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1F6C8E62-ADAD-4E51-963C-68A513FAB9F0}"/>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5A08D9EF-BAB5-44CB-A7CB-98F0E926995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0D0309F4-DE3E-40F6-AA73-5D2BA8AA3C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D439FCF7-DE68-438B-9B09-EDD5C33F429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4D63BBD1-F8A2-4896-8FC2-963049101638}"/>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FD954FD7-AF5B-4D2B-BB7E-A18B7C04ADB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2CA46A2B-E8F8-4B5E-BA04-F570E82E645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398150E7-694D-4245-B16D-9AD49A6AF46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58EE2564-212E-4963-82C9-438E2FDBB67B}"/>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C3C86C69-1678-4A49-B86C-4C9E227654E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82531A09-26D1-4F5B-B98F-2ABA27EC3C8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7ACFA66-C91B-4711-9A0A-677F19BD94E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0CEC968B-282D-476B-B0C4-4B5DB5FD55BE}"/>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5E74C2EA-75DC-46CF-A0DD-77F8E5CDBEE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CCD1ADF2-68E1-4A75-A2CD-3C470A32EC4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0E9F2CF4-0F27-4A54-9753-4C63F8F6351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C1BF19BD-4C9C-46B7-BF0F-E2AF2026D8A5}"/>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4A44C63F-BE0E-44B4-9B40-BFA5C18920A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358732DC-45EB-45A5-8773-D62043C18B8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3CBBC92B-6CFE-42D1-8257-F27B14C0C2E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15536873-8B01-4C60-AE28-DF823696834D}"/>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B60E5079-96B8-43FE-8B55-EC7A324D687A}"/>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FB8DA7C1-B13C-454F-BF25-CAEA181BC9A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D2D04AD9-082A-4CD7-8861-1FA6BC87267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CECB2B88-DFB3-475A-AB6D-3BDC63382B8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5DE59E64-1232-44E9-B75F-E360C0674E40}"/>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3705DF89-E416-43CE-9F96-EE13ADA77AD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AD891178-9122-48CD-9D73-DDE2D2E2A0D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5B6C857E-6BB7-43B9-835D-9D7BB37BF06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5C13922F-459E-4801-9720-1775EA2B49DA}"/>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6FB46DD6-6972-4992-A64A-B5A047FCCA6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3ABEF4DC-F9D4-4D4D-96D4-259ACBB4175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7D2D5A7-42F3-4FED-9680-7F7B5ACF34B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9D74BABE-BB35-4C35-B5C6-2DDB55126815}"/>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70743695-3188-4825-899F-846882276C3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4BC54DEA-9939-4CED-95F6-2A3C53DB7A5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92D9E4F3-70FD-4EA5-9398-EE3CA383BB9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8E0FA4E6-8DA1-4AF5-89D8-AB1BEBE085BC}"/>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2CB283CC-1095-4D16-BC8F-9EA810A6AD5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CB17357-FBA5-4E84-86CD-E078DEB339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3A1CD6F9-E338-49C3-B189-A04EBA00FD2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10C1FEEE-15CF-461C-A7FB-4D66EAB284FB}"/>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D6118B15-8E9E-4842-86FA-36E5FD29CFFB}"/>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18AC4A05-5570-49FB-B56D-9A0E11B0E9C0}"/>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1BF5C507-AAE3-484E-91E2-26E60DFF8EF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894B0235-F0A1-41A5-A076-DD0ABDAA063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02AF8891-33EB-453F-AD13-4E55DE296A2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8ACBC7F6-1964-40B0-B335-2E56CCCA2141}"/>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38E4A339-4D90-417A-9659-EACB75F3C3E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34A91F93-1646-422D-9334-5A730D5DED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60ED5315-ABCF-46F7-8AF2-C23101ACD3C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B6EF19CF-2BC9-4438-A309-A3F8A3C2B015}"/>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E01C9F55-D5F9-4F00-B66A-9DDD725550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67B596EC-83AF-486C-87C4-9D1A327D0EF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06A472AD-F846-4E4B-9A52-71062510AB2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F6B90E60-9792-49AC-B633-5760F5FF2951}"/>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BEF5D5B2-ED89-4D3C-B080-9D1543FAB1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75B647C9-ECD5-4D35-A4C7-4395F8F32D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1FB2F3DD-5335-484E-832E-C7CE2DA43A0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6408466-D763-440E-9554-6F9FFE8E2E22}"/>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3B288D1F-2050-421D-9625-4981E63A1DA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B0B50F86-96D7-4DA0-935D-0A885F40C38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042A3096-2D42-4E91-9D41-6600163C995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C7BC4535-9D90-45F8-B158-4CDC8C0606EA}"/>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3F9C8F54-A973-4B5C-83BB-B638EE81D6F2}"/>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CF0643BF-495C-4039-AB8C-EB1FCFA9732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1ACE78-14DC-46AF-9E64-E96A45CCB4A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E812E5CD-E4C9-4F1A-A686-63C9FDA370E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CF19F8F7-0C33-41A2-BC36-15674C82E3A8}"/>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21817043-3177-4981-BB03-8F3D99F5D69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743F04C-F65F-4A20-9949-9192910CE2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59767257-05A3-452D-A3BC-1F3BC7BAC28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334B7E07-B6DE-437C-B8C9-1AFD5427CEB8}"/>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34CDFA3B-10BD-47C5-9273-2A301ABD348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ACDD9E2E-2625-4080-A234-08C7C79E1B3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0B36D024-836A-4311-A6AF-9E49A42ECE7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C8EE82CD-F71D-42DF-8F98-010687C91E0F}"/>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248A3391-37D3-4D25-9326-B63D5205128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E6324715-B76A-4568-A1C5-CE5B62C2EF7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69272430-95B4-49FC-BB2D-21820107234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4CE48B30-4670-4E79-84F2-1091352F4AD3}"/>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00A1DC55-8AA4-42A7-9370-8A58C3D0869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A4FED24F-C7D6-4CDE-9ECD-EE6C2F54F27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A567716A-3026-43A6-A3BC-60949AB4CA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AA7B1C15-5F80-4A5F-81BF-D8B29E86665C}"/>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2AC55280-EA05-45F0-A38F-B23AA5F4DD6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7A86F7CE-22A5-4BA4-8623-461BE4176DD5}"/>
              </a:ext>
            </a:extLst>
          </p:cNvPr>
          <p:cNvSpPr txBox="1"/>
          <p:nvPr/>
        </p:nvSpPr>
        <p:spPr>
          <a:xfrm>
            <a:off x="9228805" y="6243195"/>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406C9000-F22E-4829-96BA-70CD757BA11C}"/>
              </a:ext>
            </a:extLst>
          </p:cNvPr>
          <p:cNvSpPr txBox="1"/>
          <p:nvPr/>
        </p:nvSpPr>
        <p:spPr>
          <a:xfrm>
            <a:off x="2991598" y="253256"/>
            <a:ext cx="4144020" cy="646331"/>
          </a:xfrm>
          <a:prstGeom prst="rect">
            <a:avLst/>
          </a:prstGeom>
          <a:noFill/>
        </p:spPr>
        <p:txBody>
          <a:bodyPr wrap="none" rtlCol="0">
            <a:spAutoFit/>
          </a:bodyPr>
          <a:lstStyle/>
          <a:p>
            <a:r>
              <a:rPr lang="en-GB" sz="3600" dirty="0"/>
              <a:t>What is an eyepiece?</a:t>
            </a:r>
          </a:p>
        </p:txBody>
      </p:sp>
      <p:pic>
        <p:nvPicPr>
          <p:cNvPr id="93" name="Grafik 193" descr="Präsentation mit Checkliste">
            <a:extLst>
              <a:ext uri="{FF2B5EF4-FFF2-40B4-BE49-F238E27FC236}">
                <a16:creationId xmlns:a16="http://schemas.microsoft.com/office/drawing/2014/main" id="{04E44F14-BC07-4CE0-B461-612EA10B4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sp>
        <p:nvSpPr>
          <p:cNvPr id="94" name="TextovéPole 93">
            <a:extLst>
              <a:ext uri="{FF2B5EF4-FFF2-40B4-BE49-F238E27FC236}">
                <a16:creationId xmlns:a16="http://schemas.microsoft.com/office/drawing/2014/main" id="{7D8EDA15-230F-461F-8026-B16E39B867F4}"/>
              </a:ext>
            </a:extLst>
          </p:cNvPr>
          <p:cNvSpPr txBox="1"/>
          <p:nvPr/>
        </p:nvSpPr>
        <p:spPr>
          <a:xfrm>
            <a:off x="849246" y="935269"/>
            <a:ext cx="8601829" cy="1077218"/>
          </a:xfrm>
          <a:prstGeom prst="rect">
            <a:avLst/>
          </a:prstGeom>
          <a:noFill/>
        </p:spPr>
        <p:txBody>
          <a:bodyPr wrap="square" rtlCol="0">
            <a:spAutoFit/>
          </a:bodyPr>
          <a:lstStyle/>
          <a:p>
            <a:r>
              <a:rPr lang="en-GB" sz="1600" dirty="0"/>
              <a:t>An eyepiece is like a magnifying glass that magnifies the intermediate image. The eyepiece we built here is called the Ramsden eyepiece. A single lens can be also used. With a lens system, like the Ramsden eyepiece, is the field of view less distorted. This eyepiece is composed of two lenses with the same focal length and its total focal length is </a:t>
            </a:r>
            <a:r>
              <a:rPr lang="en-GB" sz="1600" i="1" dirty="0" err="1"/>
              <a:t>f</a:t>
            </a:r>
            <a:r>
              <a:rPr lang="en-GB" sz="1600" i="1" baseline="-25000" dirty="0" err="1"/>
              <a:t>Ramsden</a:t>
            </a:r>
            <a:r>
              <a:rPr lang="en-GB" sz="1600" i="1" baseline="-25000" dirty="0"/>
              <a:t> eyepiece</a:t>
            </a:r>
            <a:r>
              <a:rPr lang="en-GB" sz="1600" dirty="0"/>
              <a:t> = 3/4 </a:t>
            </a:r>
            <a:r>
              <a:rPr lang="en-GB" sz="1600" i="1" dirty="0" err="1"/>
              <a:t>f</a:t>
            </a:r>
            <a:r>
              <a:rPr lang="en-GB" sz="1600" i="1" baseline="-25000" dirty="0" err="1"/>
              <a:t>Lens</a:t>
            </a:r>
            <a:r>
              <a:rPr lang="en-GB" sz="1600" i="1" baseline="-25000" dirty="0"/>
              <a:t> </a:t>
            </a:r>
            <a:endParaRPr lang="en-GB" sz="1600" dirty="0"/>
          </a:p>
        </p:txBody>
      </p:sp>
      <p:sp>
        <p:nvSpPr>
          <p:cNvPr id="95" name="TextovéPole 94">
            <a:extLst>
              <a:ext uri="{FF2B5EF4-FFF2-40B4-BE49-F238E27FC236}">
                <a16:creationId xmlns:a16="http://schemas.microsoft.com/office/drawing/2014/main" id="{A38701E3-24E6-410E-A14F-2EA20229EA2D}"/>
              </a:ext>
            </a:extLst>
          </p:cNvPr>
          <p:cNvSpPr txBox="1"/>
          <p:nvPr/>
        </p:nvSpPr>
        <p:spPr>
          <a:xfrm flipH="1">
            <a:off x="1711254" y="2584932"/>
            <a:ext cx="4559518" cy="338554"/>
          </a:xfrm>
          <a:prstGeom prst="rect">
            <a:avLst/>
          </a:prstGeom>
          <a:noFill/>
        </p:spPr>
        <p:txBody>
          <a:bodyPr wrap="none" rtlCol="0">
            <a:spAutoFit/>
          </a:bodyPr>
          <a:lstStyle/>
          <a:p>
            <a:r>
              <a:rPr lang="en-GB" sz="1600" dirty="0"/>
              <a:t>What is the magnification of the Ramsden eyepiece?</a:t>
            </a:r>
          </a:p>
        </p:txBody>
      </p:sp>
      <mc:AlternateContent xmlns:mc="http://schemas.openxmlformats.org/markup-compatibility/2006">
        <mc:Choice xmlns:a14="http://schemas.microsoft.com/office/drawing/2010/main" Requires="a14">
          <p:sp>
            <p:nvSpPr>
              <p:cNvPr id="96" name="TextovéPole 95">
                <a:extLst>
                  <a:ext uri="{FF2B5EF4-FFF2-40B4-BE49-F238E27FC236}">
                    <a16:creationId xmlns:a16="http://schemas.microsoft.com/office/drawing/2014/main" id="{7E056309-E6BD-492B-AC28-E21E1D0F71EA}"/>
                  </a:ext>
                </a:extLst>
              </p:cNvPr>
              <p:cNvSpPr txBox="1"/>
              <p:nvPr/>
            </p:nvSpPr>
            <p:spPr>
              <a:xfrm>
                <a:off x="6823978" y="2421906"/>
                <a:ext cx="1271887" cy="664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250 </m:t>
                          </m:r>
                          <m:r>
                            <a:rPr lang="en-GB" sz="1600" b="0" i="1" smtClean="0">
                              <a:latin typeface="Cambria Math" panose="02040503050406030204" pitchFamily="18" charset="0"/>
                            </a:rPr>
                            <m:t>𝑚𝑚</m:t>
                          </m:r>
                        </m:num>
                        <m:den>
                          <m:sSub>
                            <m:sSubPr>
                              <m:ctrlPr>
                                <a:rPr lang="en-GB" sz="1600" b="0" i="1" smtClean="0">
                                  <a:latin typeface="Cambria Math" panose="02040503050406030204" pitchFamily="18" charset="0"/>
                                </a:rPr>
                              </m:ctrlPr>
                            </m:sSubPr>
                            <m:e>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3</m:t>
                                  </m:r>
                                </m:num>
                                <m:den>
                                  <m:r>
                                    <a:rPr lang="en-GB" sz="1600" b="0" i="1" smtClean="0">
                                      <a:latin typeface="Cambria Math" panose="02040503050406030204" pitchFamily="18" charset="0"/>
                                    </a:rPr>
                                    <m:t>4</m:t>
                                  </m:r>
                                </m:den>
                              </m:f>
                              <m:r>
                                <a:rPr lang="en-GB" sz="1600" b="0" i="1" smtClean="0">
                                  <a:latin typeface="Cambria Math" panose="02040503050406030204" pitchFamily="18" charset="0"/>
                                </a:rPr>
                                <m:t>𝑓</m:t>
                              </m:r>
                            </m:e>
                            <m:sub>
                              <m:r>
                                <a:rPr lang="en-GB" sz="1600" b="0" i="1" smtClean="0">
                                  <a:latin typeface="Cambria Math" panose="02040503050406030204" pitchFamily="18" charset="0"/>
                                </a:rPr>
                                <m:t>𝐿𝑒𝑛𝑠</m:t>
                              </m:r>
                            </m:sub>
                          </m:sSub>
                        </m:den>
                      </m:f>
                    </m:oMath>
                  </m:oMathPara>
                </a14:m>
                <a:endParaRPr lang="en-GB" sz="1600"/>
              </a:p>
            </p:txBody>
          </p:sp>
        </mc:Choice>
        <mc:Fallback>
          <p:sp>
            <p:nvSpPr>
              <p:cNvPr id="96" name="TextovéPole 95">
                <a:extLst>
                  <a:ext uri="{FF2B5EF4-FFF2-40B4-BE49-F238E27FC236}">
                    <a16:creationId xmlns:a16="http://schemas.microsoft.com/office/drawing/2014/main" id="{7E056309-E6BD-492B-AC28-E21E1D0F71EA}"/>
                  </a:ext>
                </a:extLst>
              </p:cNvPr>
              <p:cNvSpPr txBox="1">
                <a:spLocks noRot="1" noChangeAspect="1" noMove="1" noResize="1" noEditPoints="1" noAdjustHandles="1" noChangeArrowheads="1" noChangeShapeType="1" noTextEdit="1"/>
              </p:cNvSpPr>
              <p:nvPr/>
            </p:nvSpPr>
            <p:spPr>
              <a:xfrm>
                <a:off x="6823978" y="2421906"/>
                <a:ext cx="1271887" cy="664606"/>
              </a:xfrm>
              <a:prstGeom prst="rect">
                <a:avLst/>
              </a:prstGeom>
              <a:blipFill>
                <a:blip r:embed="rId5"/>
                <a:stretch>
                  <a:fillRect/>
                </a:stretch>
              </a:blipFill>
            </p:spPr>
            <p:txBody>
              <a:bodyPr/>
              <a:lstStyle/>
              <a:p>
                <a:r>
                  <a:rPr lang="en-GB">
                    <a:noFill/>
                  </a:rPr>
                  <a:t> </a:t>
                </a:r>
              </a:p>
            </p:txBody>
          </p:sp>
        </mc:Fallback>
      </mc:AlternateContent>
      <p:grpSp>
        <p:nvGrpSpPr>
          <p:cNvPr id="136" name="Skupina 135">
            <a:extLst>
              <a:ext uri="{FF2B5EF4-FFF2-40B4-BE49-F238E27FC236}">
                <a16:creationId xmlns:a16="http://schemas.microsoft.com/office/drawing/2014/main" id="{FC32433E-8420-4F5D-936C-97763DA7E35F}"/>
              </a:ext>
            </a:extLst>
          </p:cNvPr>
          <p:cNvGrpSpPr/>
          <p:nvPr/>
        </p:nvGrpSpPr>
        <p:grpSpPr>
          <a:xfrm>
            <a:off x="1455299" y="3101877"/>
            <a:ext cx="3143615" cy="1457288"/>
            <a:chOff x="1455299" y="2947329"/>
            <a:chExt cx="3143615" cy="1457288"/>
          </a:xfrm>
        </p:grpSpPr>
        <p:cxnSp>
          <p:nvCxnSpPr>
            <p:cNvPr id="98" name="Přímá spojnice 97">
              <a:extLst>
                <a:ext uri="{FF2B5EF4-FFF2-40B4-BE49-F238E27FC236}">
                  <a16:creationId xmlns:a16="http://schemas.microsoft.com/office/drawing/2014/main" id="{E121A27D-5A53-4D63-9A04-E0D54C2975DA}"/>
                </a:ext>
              </a:extLst>
            </p:cNvPr>
            <p:cNvCxnSpPr>
              <a:cxnSpLocks/>
            </p:cNvCxnSpPr>
            <p:nvPr/>
          </p:nvCxnSpPr>
          <p:spPr>
            <a:xfrm>
              <a:off x="1581172" y="3694842"/>
              <a:ext cx="3012098" cy="3446"/>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9" name="Přímá spojnice se šipkou 98">
              <a:extLst>
                <a:ext uri="{FF2B5EF4-FFF2-40B4-BE49-F238E27FC236}">
                  <a16:creationId xmlns:a16="http://schemas.microsoft.com/office/drawing/2014/main" id="{C714CE74-FFE9-4E7D-BDC5-A08180C38173}"/>
                </a:ext>
              </a:extLst>
            </p:cNvPr>
            <p:cNvCxnSpPr>
              <a:cxnSpLocks/>
            </p:cNvCxnSpPr>
            <p:nvPr/>
          </p:nvCxnSpPr>
          <p:spPr>
            <a:xfrm>
              <a:off x="3208684" y="3209897"/>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Přímá spojnice se šipkou 100">
              <a:extLst>
                <a:ext uri="{FF2B5EF4-FFF2-40B4-BE49-F238E27FC236}">
                  <a16:creationId xmlns:a16="http://schemas.microsoft.com/office/drawing/2014/main" id="{7D40E0EB-C42C-4258-8B76-8CC99F8C4B41}"/>
                </a:ext>
              </a:extLst>
            </p:cNvPr>
            <p:cNvCxnSpPr>
              <a:cxnSpLocks/>
            </p:cNvCxnSpPr>
            <p:nvPr/>
          </p:nvCxnSpPr>
          <p:spPr>
            <a:xfrm>
              <a:off x="2264129" y="3209897"/>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Přímá spojnice 101">
              <a:extLst>
                <a:ext uri="{FF2B5EF4-FFF2-40B4-BE49-F238E27FC236}">
                  <a16:creationId xmlns:a16="http://schemas.microsoft.com/office/drawing/2014/main" id="{414E8A64-D9DC-4018-AC01-62AABD643CCB}"/>
                </a:ext>
              </a:extLst>
            </p:cNvPr>
            <p:cNvCxnSpPr>
              <a:cxnSpLocks/>
            </p:cNvCxnSpPr>
            <p:nvPr/>
          </p:nvCxnSpPr>
          <p:spPr>
            <a:xfrm flipV="1">
              <a:off x="1952551" y="3233555"/>
              <a:ext cx="3855" cy="91612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3" name="Přímá spojnice se šipkou 102">
              <a:extLst>
                <a:ext uri="{FF2B5EF4-FFF2-40B4-BE49-F238E27FC236}">
                  <a16:creationId xmlns:a16="http://schemas.microsoft.com/office/drawing/2014/main" id="{A48EEEA2-AEEB-42A8-A04D-A3076D5600BA}"/>
                </a:ext>
              </a:extLst>
            </p:cNvPr>
            <p:cNvCxnSpPr/>
            <p:nvPr/>
          </p:nvCxnSpPr>
          <p:spPr>
            <a:xfrm>
              <a:off x="2266627" y="4114273"/>
              <a:ext cx="936000" cy="5977"/>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TextovéPole 103">
              <a:extLst>
                <a:ext uri="{FF2B5EF4-FFF2-40B4-BE49-F238E27FC236}">
                  <a16:creationId xmlns:a16="http://schemas.microsoft.com/office/drawing/2014/main" id="{8E9D42B8-1A86-4428-BDB4-F362EFEE24B0}"/>
                </a:ext>
              </a:extLst>
            </p:cNvPr>
            <p:cNvSpPr txBox="1"/>
            <p:nvPr/>
          </p:nvSpPr>
          <p:spPr>
            <a:xfrm flipH="1">
              <a:off x="2264129" y="4127618"/>
              <a:ext cx="894797" cy="276999"/>
            </a:xfrm>
            <a:prstGeom prst="rect">
              <a:avLst/>
            </a:prstGeom>
            <a:noFill/>
          </p:spPr>
          <p:txBody>
            <a:bodyPr wrap="none" rtlCol="0">
              <a:spAutoFit/>
            </a:bodyPr>
            <a:lstStyle/>
            <a:p>
              <a:r>
                <a:rPr lang="en-GB" sz="1200" i="1"/>
                <a:t>d</a:t>
              </a:r>
              <a:r>
                <a:rPr lang="en-GB" sz="1200"/>
                <a:t> = 2/3 </a:t>
              </a:r>
              <a:r>
                <a:rPr lang="en-GB" sz="1200" i="1"/>
                <a:t>f</a:t>
              </a:r>
              <a:r>
                <a:rPr lang="en-GB" sz="1200" i="1" baseline="-25000"/>
                <a:t>Lens</a:t>
              </a:r>
            </a:p>
          </p:txBody>
        </p:sp>
        <p:sp>
          <p:nvSpPr>
            <p:cNvPr id="106" name="TextovéPole 105">
              <a:extLst>
                <a:ext uri="{FF2B5EF4-FFF2-40B4-BE49-F238E27FC236}">
                  <a16:creationId xmlns:a16="http://schemas.microsoft.com/office/drawing/2014/main" id="{F50791CF-E27C-4270-91F7-2A1150D88E1E}"/>
                </a:ext>
              </a:extLst>
            </p:cNvPr>
            <p:cNvSpPr txBox="1"/>
            <p:nvPr/>
          </p:nvSpPr>
          <p:spPr>
            <a:xfrm flipH="1">
              <a:off x="1455299" y="2947329"/>
              <a:ext cx="1411540" cy="461665"/>
            </a:xfrm>
            <a:prstGeom prst="rect">
              <a:avLst/>
            </a:prstGeom>
            <a:noFill/>
          </p:spPr>
          <p:txBody>
            <a:bodyPr wrap="none" rtlCol="0">
              <a:spAutoFit/>
            </a:bodyPr>
            <a:lstStyle/>
            <a:p>
              <a:r>
                <a:rPr lang="en-GB" sz="1200"/>
                <a:t>Intermediate image</a:t>
              </a:r>
            </a:p>
            <a:p>
              <a:endParaRPr lang="en-GB" sz="1200"/>
            </a:p>
          </p:txBody>
        </p:sp>
        <p:cxnSp>
          <p:nvCxnSpPr>
            <p:cNvPr id="107" name="Přímá spojnice 106">
              <a:extLst>
                <a:ext uri="{FF2B5EF4-FFF2-40B4-BE49-F238E27FC236}">
                  <a16:creationId xmlns:a16="http://schemas.microsoft.com/office/drawing/2014/main" id="{73191013-851D-4133-8CB1-637CCE1B035D}"/>
                </a:ext>
              </a:extLst>
            </p:cNvPr>
            <p:cNvCxnSpPr>
              <a:cxnSpLocks/>
            </p:cNvCxnSpPr>
            <p:nvPr/>
          </p:nvCxnSpPr>
          <p:spPr>
            <a:xfrm>
              <a:off x="2258784" y="3773449"/>
              <a:ext cx="931782" cy="27365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Přímá spojnice 107">
              <a:extLst>
                <a:ext uri="{FF2B5EF4-FFF2-40B4-BE49-F238E27FC236}">
                  <a16:creationId xmlns:a16="http://schemas.microsoft.com/office/drawing/2014/main" id="{6F0393E5-FAFC-4E58-B339-3244E36AEC47}"/>
                </a:ext>
              </a:extLst>
            </p:cNvPr>
            <p:cNvCxnSpPr>
              <a:cxnSpLocks/>
            </p:cNvCxnSpPr>
            <p:nvPr/>
          </p:nvCxnSpPr>
          <p:spPr>
            <a:xfrm>
              <a:off x="3187893" y="4047735"/>
              <a:ext cx="981577" cy="1065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9" name="Skupina 108">
              <a:extLst>
                <a:ext uri="{FF2B5EF4-FFF2-40B4-BE49-F238E27FC236}">
                  <a16:creationId xmlns:a16="http://schemas.microsoft.com/office/drawing/2014/main" id="{1C3D38F0-DDD5-4F58-9CF1-D48E7D07EEE2}"/>
                </a:ext>
              </a:extLst>
            </p:cNvPr>
            <p:cNvGrpSpPr/>
            <p:nvPr/>
          </p:nvGrpSpPr>
          <p:grpSpPr>
            <a:xfrm flipV="1">
              <a:off x="1945703" y="3349935"/>
              <a:ext cx="2213064" cy="358634"/>
              <a:chOff x="2764114" y="3464364"/>
              <a:chExt cx="2213064" cy="358634"/>
            </a:xfrm>
          </p:grpSpPr>
          <p:cxnSp>
            <p:nvCxnSpPr>
              <p:cNvPr id="118" name="Přímá spojnice 117">
                <a:extLst>
                  <a:ext uri="{FF2B5EF4-FFF2-40B4-BE49-F238E27FC236}">
                    <a16:creationId xmlns:a16="http://schemas.microsoft.com/office/drawing/2014/main" id="{7760AE39-0A0D-40EC-BEB2-67429A282C31}"/>
                  </a:ext>
                </a:extLst>
              </p:cNvPr>
              <p:cNvCxnSpPr>
                <a:cxnSpLocks/>
              </p:cNvCxnSpPr>
              <p:nvPr/>
            </p:nvCxnSpPr>
            <p:spPr>
              <a:xfrm>
                <a:off x="2764114" y="3464364"/>
                <a:ext cx="310207" cy="7353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3957998F-7913-44E9-9058-8E94BCA348EE}"/>
                  </a:ext>
                </a:extLst>
              </p:cNvPr>
              <p:cNvCxnSpPr>
                <a:cxnSpLocks/>
              </p:cNvCxnSpPr>
              <p:nvPr/>
            </p:nvCxnSpPr>
            <p:spPr>
              <a:xfrm>
                <a:off x="3066492" y="3538061"/>
                <a:ext cx="931782" cy="27365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3B769C1A-C6C1-46D7-91F6-92D50B78BE24}"/>
                  </a:ext>
                </a:extLst>
              </p:cNvPr>
              <p:cNvCxnSpPr>
                <a:cxnSpLocks/>
              </p:cNvCxnSpPr>
              <p:nvPr/>
            </p:nvCxnSpPr>
            <p:spPr>
              <a:xfrm>
                <a:off x="3995601" y="3812347"/>
                <a:ext cx="981577" cy="1065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2" name="Skupina 111">
              <a:extLst>
                <a:ext uri="{FF2B5EF4-FFF2-40B4-BE49-F238E27FC236}">
                  <a16:creationId xmlns:a16="http://schemas.microsoft.com/office/drawing/2014/main" id="{97B4FD37-0D5D-435B-A170-B68F2957D9A0}"/>
                </a:ext>
              </a:extLst>
            </p:cNvPr>
            <p:cNvGrpSpPr/>
            <p:nvPr/>
          </p:nvGrpSpPr>
          <p:grpSpPr>
            <a:xfrm>
              <a:off x="3701162" y="3134857"/>
              <a:ext cx="720000" cy="1085196"/>
              <a:chOff x="8881807" y="1767048"/>
              <a:chExt cx="720000" cy="1085196"/>
            </a:xfrm>
          </p:grpSpPr>
          <p:sp>
            <p:nvSpPr>
              <p:cNvPr id="113" name="Částečný kruh 112">
                <a:extLst>
                  <a:ext uri="{FF2B5EF4-FFF2-40B4-BE49-F238E27FC236}">
                    <a16:creationId xmlns:a16="http://schemas.microsoft.com/office/drawing/2014/main" id="{F1EC5944-106F-4EC9-BD0B-0AFDDED45BE6}"/>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4" name="Ovál 113">
                <a:extLst>
                  <a:ext uri="{FF2B5EF4-FFF2-40B4-BE49-F238E27FC236}">
                    <a16:creationId xmlns:a16="http://schemas.microsoft.com/office/drawing/2014/main" id="{F1A094E4-10F2-4661-835E-39DABFFC8AF5}"/>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ál 114">
                <a:extLst>
                  <a:ext uri="{FF2B5EF4-FFF2-40B4-BE49-F238E27FC236}">
                    <a16:creationId xmlns:a16="http://schemas.microsoft.com/office/drawing/2014/main" id="{FA5DEE96-EB58-40AD-819C-77E2495C22EF}"/>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blouk 115">
                <a:extLst>
                  <a:ext uri="{FF2B5EF4-FFF2-40B4-BE49-F238E27FC236}">
                    <a16:creationId xmlns:a16="http://schemas.microsoft.com/office/drawing/2014/main" id="{A05742D5-21DE-4E4C-8C46-8B23CD7E8AD2}"/>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7" name="Oblouk 116">
                <a:extLst>
                  <a:ext uri="{FF2B5EF4-FFF2-40B4-BE49-F238E27FC236}">
                    <a16:creationId xmlns:a16="http://schemas.microsoft.com/office/drawing/2014/main" id="{8635670C-F191-4BBE-AEE7-8A53EED5E940}"/>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cxnSp>
          <p:nvCxnSpPr>
            <p:cNvPr id="100" name="Přímá spojnice 99">
              <a:extLst>
                <a:ext uri="{FF2B5EF4-FFF2-40B4-BE49-F238E27FC236}">
                  <a16:creationId xmlns:a16="http://schemas.microsoft.com/office/drawing/2014/main" id="{8EF97EB6-EF23-4241-8A79-CCA2B6AA1E88}"/>
                </a:ext>
              </a:extLst>
            </p:cNvPr>
            <p:cNvCxnSpPr>
              <a:cxnSpLocks/>
            </p:cNvCxnSpPr>
            <p:nvPr/>
          </p:nvCxnSpPr>
          <p:spPr>
            <a:xfrm>
              <a:off x="1956406" y="3699752"/>
              <a:ext cx="310207" cy="7353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0" name="Grafický objekt 109" descr="List">
              <a:extLst>
                <a:ext uri="{FF2B5EF4-FFF2-40B4-BE49-F238E27FC236}">
                  <a16:creationId xmlns:a16="http://schemas.microsoft.com/office/drawing/2014/main" id="{F9A02BE0-6436-4670-8E0A-8FAB48D7A72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1733293" y="3529008"/>
              <a:ext cx="396000" cy="396000"/>
            </a:xfrm>
            <a:prstGeom prst="rect">
              <a:avLst/>
            </a:prstGeom>
          </p:spPr>
        </p:pic>
        <p:pic>
          <p:nvPicPr>
            <p:cNvPr id="111" name="Grafický objekt 110" descr="List">
              <a:extLst>
                <a:ext uri="{FF2B5EF4-FFF2-40B4-BE49-F238E27FC236}">
                  <a16:creationId xmlns:a16="http://schemas.microsoft.com/office/drawing/2014/main" id="{07CBA649-97EB-4126-8DB7-08E64238B33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3777069" y="3275868"/>
              <a:ext cx="821845" cy="821845"/>
            </a:xfrm>
            <a:prstGeom prst="rect">
              <a:avLst/>
            </a:prstGeom>
          </p:spPr>
        </p:pic>
      </p:grpSp>
      <p:grpSp>
        <p:nvGrpSpPr>
          <p:cNvPr id="127" name="Skupina 126">
            <a:extLst>
              <a:ext uri="{FF2B5EF4-FFF2-40B4-BE49-F238E27FC236}">
                <a16:creationId xmlns:a16="http://schemas.microsoft.com/office/drawing/2014/main" id="{F251EA77-0B9B-4611-9A77-8D7732DA6612}"/>
              </a:ext>
            </a:extLst>
          </p:cNvPr>
          <p:cNvGrpSpPr>
            <a:grpSpLocks noChangeAspect="1"/>
          </p:cNvGrpSpPr>
          <p:nvPr/>
        </p:nvGrpSpPr>
        <p:grpSpPr>
          <a:xfrm>
            <a:off x="494365" y="2362537"/>
            <a:ext cx="731209" cy="680400"/>
            <a:chOff x="3435680" y="2934154"/>
            <a:chExt cx="982683" cy="914400"/>
          </a:xfrm>
        </p:grpSpPr>
        <p:pic>
          <p:nvPicPr>
            <p:cNvPr id="128" name="Grafický objekt 127" descr="Tužka">
              <a:extLst>
                <a:ext uri="{FF2B5EF4-FFF2-40B4-BE49-F238E27FC236}">
                  <a16:creationId xmlns:a16="http://schemas.microsoft.com/office/drawing/2014/main" id="{956D90EC-909F-454C-B1BC-56A470082B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92880" y="3128612"/>
              <a:ext cx="525483" cy="525483"/>
            </a:xfrm>
            <a:prstGeom prst="rect">
              <a:avLst/>
            </a:prstGeom>
          </p:spPr>
        </p:pic>
        <p:pic>
          <p:nvPicPr>
            <p:cNvPr id="129" name="Grafický objekt 128" descr="Papír">
              <a:extLst>
                <a:ext uri="{FF2B5EF4-FFF2-40B4-BE49-F238E27FC236}">
                  <a16:creationId xmlns:a16="http://schemas.microsoft.com/office/drawing/2014/main" id="{EA616DFF-62A5-4E18-924F-016AD87185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5680" y="2934154"/>
              <a:ext cx="914400" cy="914400"/>
            </a:xfrm>
            <a:prstGeom prst="rect">
              <a:avLst/>
            </a:prstGeom>
          </p:spPr>
        </p:pic>
      </p:grpSp>
      <p:grpSp>
        <p:nvGrpSpPr>
          <p:cNvPr id="130" name="Skupina 129">
            <a:extLst>
              <a:ext uri="{FF2B5EF4-FFF2-40B4-BE49-F238E27FC236}">
                <a16:creationId xmlns:a16="http://schemas.microsoft.com/office/drawing/2014/main" id="{1B2A828C-1CDF-47E7-80DC-985B549F36AF}"/>
              </a:ext>
            </a:extLst>
          </p:cNvPr>
          <p:cNvGrpSpPr/>
          <p:nvPr/>
        </p:nvGrpSpPr>
        <p:grpSpPr>
          <a:xfrm>
            <a:off x="5473652" y="5026924"/>
            <a:ext cx="3556004" cy="986400"/>
            <a:chOff x="4855338" y="4890553"/>
            <a:chExt cx="3556004" cy="986400"/>
          </a:xfrm>
        </p:grpSpPr>
        <p:sp>
          <p:nvSpPr>
            <p:cNvPr id="131" name="Eingebuchteter Richtungspfeil 191">
              <a:extLst>
                <a:ext uri="{FF2B5EF4-FFF2-40B4-BE49-F238E27FC236}">
                  <a16:creationId xmlns:a16="http://schemas.microsoft.com/office/drawing/2014/main" id="{740FE495-0B7B-4DEA-9B7F-C6082D198166}"/>
                </a:ext>
              </a:extLst>
            </p:cNvPr>
            <p:cNvSpPr/>
            <p:nvPr/>
          </p:nvSpPr>
          <p:spPr>
            <a:xfrm>
              <a:off x="4855338" y="4890553"/>
              <a:ext cx="3085296"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The field of view is bigger and it seems clearer with the Ramsden eyepiece. </a:t>
              </a:r>
            </a:p>
          </p:txBody>
        </p:sp>
        <p:sp>
          <p:nvSpPr>
            <p:cNvPr id="132" name="Rechteck 192">
              <a:extLst>
                <a:ext uri="{FF2B5EF4-FFF2-40B4-BE49-F238E27FC236}">
                  <a16:creationId xmlns:a16="http://schemas.microsoft.com/office/drawing/2014/main" id="{8D8A8FB9-FDAE-47A0-B928-BDEAF2FAE179}"/>
                </a:ext>
              </a:extLst>
            </p:cNvPr>
            <p:cNvSpPr/>
            <p:nvPr/>
          </p:nvSpPr>
          <p:spPr>
            <a:xfrm>
              <a:off x="7424942" y="4890553"/>
              <a:ext cx="986400"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3" name="Skupina 132">
              <a:extLst>
                <a:ext uri="{FF2B5EF4-FFF2-40B4-BE49-F238E27FC236}">
                  <a16:creationId xmlns:a16="http://schemas.microsoft.com/office/drawing/2014/main" id="{4B857714-76F0-4AA3-8852-64340B85BF99}"/>
                </a:ext>
              </a:extLst>
            </p:cNvPr>
            <p:cNvGrpSpPr/>
            <p:nvPr/>
          </p:nvGrpSpPr>
          <p:grpSpPr>
            <a:xfrm>
              <a:off x="7653065" y="5118676"/>
              <a:ext cx="530155" cy="530155"/>
              <a:chOff x="8293216" y="5126967"/>
              <a:chExt cx="530155" cy="530155"/>
            </a:xfrm>
          </p:grpSpPr>
          <p:sp>
            <p:nvSpPr>
              <p:cNvPr id="134" name="Oval 189">
                <a:extLst>
                  <a:ext uri="{FF2B5EF4-FFF2-40B4-BE49-F238E27FC236}">
                    <a16:creationId xmlns:a16="http://schemas.microsoft.com/office/drawing/2014/main" id="{ABB3DD58-0FD3-4052-BE1B-78B56C0EA0D6}"/>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5" name="Grafik 190" descr="Ausrufezeichen">
                <a:extLst>
                  <a:ext uri="{FF2B5EF4-FFF2-40B4-BE49-F238E27FC236}">
                    <a16:creationId xmlns:a16="http://schemas.microsoft.com/office/drawing/2014/main" id="{979F6D4E-4048-4E58-B8C1-CEF55EB43E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75174" y="5215130"/>
                <a:ext cx="366238" cy="366238"/>
              </a:xfrm>
              <a:prstGeom prst="rect">
                <a:avLst/>
              </a:prstGeom>
            </p:spPr>
          </p:pic>
        </p:grpSp>
      </p:grpSp>
      <p:sp>
        <p:nvSpPr>
          <p:cNvPr id="138" name="Šipka: dvojitá 137">
            <a:extLst>
              <a:ext uri="{FF2B5EF4-FFF2-40B4-BE49-F238E27FC236}">
                <a16:creationId xmlns:a16="http://schemas.microsoft.com/office/drawing/2014/main" id="{184AADA3-025E-4683-A5DE-3864BCDDB7D2}"/>
              </a:ext>
            </a:extLst>
          </p:cNvPr>
          <p:cNvSpPr/>
          <p:nvPr/>
        </p:nvSpPr>
        <p:spPr>
          <a:xfrm>
            <a:off x="966999" y="4922147"/>
            <a:ext cx="4346026" cy="992908"/>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Every eyepiece has a so-called Ramsden disc. It s the smallest diameter of the light rays bundle coming out of the eyepiece. </a:t>
            </a:r>
          </a:p>
        </p:txBody>
      </p:sp>
    </p:spTree>
    <p:extLst>
      <p:ext uri="{BB962C8B-B14F-4D97-AF65-F5344CB8AC3E}">
        <p14:creationId xmlns:p14="http://schemas.microsoft.com/office/powerpoint/2010/main" val="3308340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3">
            <a:extLst>
              <a:ext uri="{FF2B5EF4-FFF2-40B4-BE49-F238E27FC236}">
                <a16:creationId xmlns:a16="http://schemas.microsoft.com/office/drawing/2014/main" id="{0CE65342-54B4-47F0-80AF-5EEC1EB28B71}"/>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Obdélník 2">
            <a:extLst>
              <a:ext uri="{FF2B5EF4-FFF2-40B4-BE49-F238E27FC236}">
                <a16:creationId xmlns:a16="http://schemas.microsoft.com/office/drawing/2014/main" id="{18CB21C6-0F34-46AB-9479-B6E24CACBF69}"/>
              </a:ext>
            </a:extLst>
          </p:cNvPr>
          <p:cNvSpPr/>
          <p:nvPr/>
        </p:nvSpPr>
        <p:spPr>
          <a:xfrm>
            <a:off x="168306" y="98933"/>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4" name="Grafik 13">
            <a:extLst>
              <a:ext uri="{FF2B5EF4-FFF2-40B4-BE49-F238E27FC236}">
                <a16:creationId xmlns:a16="http://schemas.microsoft.com/office/drawing/2014/main" id="{44FDE0C2-344F-4DA1-8CC6-1F6CBE2FA7D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8" name="TextovéPole 7">
            <a:extLst>
              <a:ext uri="{FF2B5EF4-FFF2-40B4-BE49-F238E27FC236}">
                <a16:creationId xmlns:a16="http://schemas.microsoft.com/office/drawing/2014/main" id="{AB500B1D-B976-42F0-AD05-253BA59D95E8}"/>
              </a:ext>
            </a:extLst>
          </p:cNvPr>
          <p:cNvSpPr txBox="1"/>
          <p:nvPr/>
        </p:nvSpPr>
        <p:spPr>
          <a:xfrm>
            <a:off x="3853981" y="254488"/>
            <a:ext cx="2198038" cy="646331"/>
          </a:xfrm>
          <a:prstGeom prst="rect">
            <a:avLst/>
          </a:prstGeom>
          <a:noFill/>
        </p:spPr>
        <p:txBody>
          <a:bodyPr wrap="none" rtlCol="0">
            <a:spAutoFit/>
          </a:bodyPr>
          <a:lstStyle/>
          <a:p>
            <a:r>
              <a:rPr lang="en-GB" sz="3600" dirty="0"/>
              <a:t>UC2 as DIY</a:t>
            </a:r>
          </a:p>
        </p:txBody>
      </p:sp>
      <p:pic>
        <p:nvPicPr>
          <p:cNvPr id="30" name="Obrázek 29" descr="Obsah obrázku souprava, modrá, město, parkování&#10;&#10;Popis byl vytvořen automaticky">
            <a:extLst>
              <a:ext uri="{FF2B5EF4-FFF2-40B4-BE49-F238E27FC236}">
                <a16:creationId xmlns:a16="http://schemas.microsoft.com/office/drawing/2014/main" id="{B3466E76-CF87-4096-8124-B8E5379B4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158" y="5523551"/>
            <a:ext cx="766849" cy="766849"/>
          </a:xfrm>
          <a:prstGeom prst="rect">
            <a:avLst/>
          </a:prstGeom>
        </p:spPr>
      </p:pic>
      <p:sp>
        <p:nvSpPr>
          <p:cNvPr id="29" name="TextovéPole 25">
            <a:extLst>
              <a:ext uri="{FF2B5EF4-FFF2-40B4-BE49-F238E27FC236}">
                <a16:creationId xmlns:a16="http://schemas.microsoft.com/office/drawing/2014/main" id="{49D99C8A-91B9-694A-8799-D6AE1749E44F}"/>
              </a:ext>
            </a:extLst>
          </p:cNvPr>
          <p:cNvSpPr txBox="1"/>
          <p:nvPr/>
        </p:nvSpPr>
        <p:spPr>
          <a:xfrm>
            <a:off x="598205" y="2337364"/>
            <a:ext cx="5571279" cy="338554"/>
          </a:xfrm>
          <a:prstGeom prst="rect">
            <a:avLst/>
          </a:prstGeom>
          <a:noFill/>
        </p:spPr>
        <p:txBody>
          <a:bodyPr wrap="square" rtlCol="0">
            <a:spAutoFit/>
          </a:bodyPr>
          <a:lstStyle/>
          <a:p>
            <a:r>
              <a:rPr lang="en-GB" sz="1600" b="1" dirty="0"/>
              <a:t>Type 2: 3D-printed Cube with magnetic connection</a:t>
            </a:r>
          </a:p>
        </p:txBody>
      </p:sp>
      <p:sp>
        <p:nvSpPr>
          <p:cNvPr id="32" name="Rechteck 31">
            <a:extLst>
              <a:ext uri="{FF2B5EF4-FFF2-40B4-BE49-F238E27FC236}">
                <a16:creationId xmlns:a16="http://schemas.microsoft.com/office/drawing/2014/main" id="{C6DB5079-188F-E24A-92B4-4E5E6DFDDE96}"/>
              </a:ext>
            </a:extLst>
          </p:cNvPr>
          <p:cNvSpPr/>
          <p:nvPr/>
        </p:nvSpPr>
        <p:spPr>
          <a:xfrm>
            <a:off x="6319246" y="2454733"/>
            <a:ext cx="1171988" cy="369332"/>
          </a:xfrm>
          <a:prstGeom prst="rect">
            <a:avLst/>
          </a:prstGeom>
        </p:spPr>
        <p:txBody>
          <a:bodyPr wrap="none">
            <a:spAutoFit/>
          </a:bodyPr>
          <a:lstStyle/>
          <a:p>
            <a:r>
              <a:rPr lang="en-GB" b="1" dirty="0"/>
              <a:t>Baseplate </a:t>
            </a:r>
          </a:p>
        </p:txBody>
      </p:sp>
      <p:grpSp>
        <p:nvGrpSpPr>
          <p:cNvPr id="58" name="Skupina 57">
            <a:extLst>
              <a:ext uri="{FF2B5EF4-FFF2-40B4-BE49-F238E27FC236}">
                <a16:creationId xmlns:a16="http://schemas.microsoft.com/office/drawing/2014/main" id="{710A12B9-ECF0-4574-A319-EF6BDCCB89E2}"/>
              </a:ext>
            </a:extLst>
          </p:cNvPr>
          <p:cNvGrpSpPr/>
          <p:nvPr/>
        </p:nvGrpSpPr>
        <p:grpSpPr>
          <a:xfrm>
            <a:off x="761106" y="2672476"/>
            <a:ext cx="3705784" cy="4020551"/>
            <a:chOff x="757850" y="2642619"/>
            <a:chExt cx="3705784" cy="4020551"/>
          </a:xfrm>
        </p:grpSpPr>
        <p:pic>
          <p:nvPicPr>
            <p:cNvPr id="11" name="Obrázek 10" descr="Obsah obrázku hodiny&#10;&#10;Popis byl vytvořen automaticky">
              <a:extLst>
                <a:ext uri="{FF2B5EF4-FFF2-40B4-BE49-F238E27FC236}">
                  <a16:creationId xmlns:a16="http://schemas.microsoft.com/office/drawing/2014/main" id="{E842ABAC-900D-4E4F-9125-C6EA3E73CAC9}"/>
                </a:ext>
              </a:extLst>
            </p:cNvPr>
            <p:cNvPicPr>
              <a:picLocks noChangeAspect="1"/>
            </p:cNvPicPr>
            <p:nvPr/>
          </p:nvPicPr>
          <p:blipFill rotWithShape="1">
            <a:blip r:embed="rId4">
              <a:extLst>
                <a:ext uri="{28A0092B-C50C-407E-A947-70E740481C1C}">
                  <a14:useLocalDpi xmlns:a14="http://schemas.microsoft.com/office/drawing/2010/main" val="0"/>
                </a:ext>
              </a:extLst>
            </a:blip>
            <a:srcRect l="38048" t="13653" r="40000" b="11832"/>
            <a:stretch/>
          </p:blipFill>
          <p:spPr>
            <a:xfrm>
              <a:off x="757850" y="3008952"/>
              <a:ext cx="2025478" cy="3654218"/>
            </a:xfrm>
            <a:prstGeom prst="rect">
              <a:avLst/>
            </a:prstGeom>
            <a:effectLst>
              <a:outerShdw blurRad="50800" dist="38100" dir="5400000" algn="t" rotWithShape="0">
                <a:prstClr val="black">
                  <a:alpha val="40000"/>
                </a:prstClr>
              </a:outerShdw>
            </a:effectLst>
          </p:spPr>
        </p:pic>
        <p:sp>
          <p:nvSpPr>
            <p:cNvPr id="31" name="Rechteck 30">
              <a:extLst>
                <a:ext uri="{FF2B5EF4-FFF2-40B4-BE49-F238E27FC236}">
                  <a16:creationId xmlns:a16="http://schemas.microsoft.com/office/drawing/2014/main" id="{C1CBDE5A-B958-6244-90DB-149D46192C31}"/>
                </a:ext>
              </a:extLst>
            </p:cNvPr>
            <p:cNvSpPr/>
            <p:nvPr/>
          </p:nvSpPr>
          <p:spPr>
            <a:xfrm>
              <a:off x="1361502" y="2642619"/>
              <a:ext cx="668773" cy="369332"/>
            </a:xfrm>
            <a:prstGeom prst="rect">
              <a:avLst/>
            </a:prstGeom>
          </p:spPr>
          <p:txBody>
            <a:bodyPr wrap="none">
              <a:spAutoFit/>
            </a:bodyPr>
            <a:lstStyle/>
            <a:p>
              <a:r>
                <a:rPr lang="en-GB" b="1" dirty="0"/>
                <a:t>Cube</a:t>
              </a:r>
            </a:p>
          </p:txBody>
        </p:sp>
        <p:sp>
          <p:nvSpPr>
            <p:cNvPr id="33" name="Textfeld 32">
              <a:extLst>
                <a:ext uri="{FF2B5EF4-FFF2-40B4-BE49-F238E27FC236}">
                  <a16:creationId xmlns:a16="http://schemas.microsoft.com/office/drawing/2014/main" id="{531BFFA8-31E9-214E-BCB4-88D5BAE0434F}"/>
                </a:ext>
              </a:extLst>
            </p:cNvPr>
            <p:cNvSpPr txBox="1"/>
            <p:nvPr/>
          </p:nvSpPr>
          <p:spPr>
            <a:xfrm>
              <a:off x="3056197" y="3789425"/>
              <a:ext cx="761427" cy="184666"/>
            </a:xfrm>
            <a:prstGeom prst="rect">
              <a:avLst/>
            </a:prstGeom>
            <a:noFill/>
          </p:spPr>
          <p:txBody>
            <a:bodyPr wrap="none" lIns="0" tIns="0" rIns="0" bIns="0" rtlCol="0">
              <a:spAutoFit/>
            </a:bodyPr>
            <a:lstStyle/>
            <a:p>
              <a:pPr defTabSz="1219259"/>
              <a:r>
                <a:rPr lang="en-GB" sz="1200" dirty="0">
                  <a:solidFill>
                    <a:prstClr val="black"/>
                  </a:solidFill>
                  <a:cs typeface="Calibri Light" panose="020F0302020204030204" pitchFamily="34" charset="0"/>
                </a:rPr>
                <a:t>Cube (Body)</a:t>
              </a:r>
            </a:p>
          </p:txBody>
        </p:sp>
        <p:sp>
          <p:nvSpPr>
            <p:cNvPr id="34" name="Textfeld 33">
              <a:extLst>
                <a:ext uri="{FF2B5EF4-FFF2-40B4-BE49-F238E27FC236}">
                  <a16:creationId xmlns:a16="http://schemas.microsoft.com/office/drawing/2014/main" id="{3602D11E-9709-0947-B69D-930CE80B79D1}"/>
                </a:ext>
              </a:extLst>
            </p:cNvPr>
            <p:cNvSpPr txBox="1"/>
            <p:nvPr/>
          </p:nvSpPr>
          <p:spPr>
            <a:xfrm>
              <a:off x="3056197" y="4446789"/>
              <a:ext cx="1407437" cy="184666"/>
            </a:xfrm>
            <a:prstGeom prst="rect">
              <a:avLst/>
            </a:prstGeom>
            <a:noFill/>
          </p:spPr>
          <p:txBody>
            <a:bodyPr wrap="none" lIns="0" tIns="0" rIns="0" bIns="0" rtlCol="0">
              <a:spAutoFit/>
            </a:bodyPr>
            <a:lstStyle/>
            <a:p>
              <a:pPr defTabSz="1219259"/>
              <a:r>
                <a:rPr lang="en-GB" sz="1200" dirty="0">
                  <a:solidFill>
                    <a:prstClr val="black"/>
                  </a:solidFill>
                  <a:cs typeface="Calibri Light" panose="020F0302020204030204" pitchFamily="34" charset="0"/>
                </a:rPr>
                <a:t>Insert (Sample Holder)</a:t>
              </a:r>
            </a:p>
          </p:txBody>
        </p:sp>
        <p:sp>
          <p:nvSpPr>
            <p:cNvPr id="35" name="Textfeld 34">
              <a:extLst>
                <a:ext uri="{FF2B5EF4-FFF2-40B4-BE49-F238E27FC236}">
                  <a16:creationId xmlns:a16="http://schemas.microsoft.com/office/drawing/2014/main" id="{ABF2524E-86D4-7F4F-BCB8-6DDE240A8D61}"/>
                </a:ext>
              </a:extLst>
            </p:cNvPr>
            <p:cNvSpPr txBox="1"/>
            <p:nvPr/>
          </p:nvSpPr>
          <p:spPr>
            <a:xfrm>
              <a:off x="3056197" y="6126936"/>
              <a:ext cx="609269" cy="184666"/>
            </a:xfrm>
            <a:prstGeom prst="rect">
              <a:avLst/>
            </a:prstGeom>
            <a:noFill/>
          </p:spPr>
          <p:txBody>
            <a:bodyPr wrap="none" lIns="0" tIns="0" rIns="0" bIns="0" rtlCol="0">
              <a:spAutoFit/>
            </a:bodyPr>
            <a:lstStyle/>
            <a:p>
              <a:pPr defTabSz="1219259"/>
              <a:r>
                <a:rPr lang="en-GB" sz="1200">
                  <a:solidFill>
                    <a:prstClr val="black"/>
                  </a:solidFill>
                  <a:cs typeface="Calibri Light" panose="020F0302020204030204" pitchFamily="34" charset="0"/>
                </a:rPr>
                <a:t>Baseplate</a:t>
              </a:r>
            </a:p>
          </p:txBody>
        </p:sp>
        <p:cxnSp>
          <p:nvCxnSpPr>
            <p:cNvPr id="36" name="Gerade Verbindung 35">
              <a:extLst>
                <a:ext uri="{FF2B5EF4-FFF2-40B4-BE49-F238E27FC236}">
                  <a16:creationId xmlns:a16="http://schemas.microsoft.com/office/drawing/2014/main" id="{B32E81F3-0AAA-5B40-AB17-5BF0A26A795A}"/>
                </a:ext>
              </a:extLst>
            </p:cNvPr>
            <p:cNvCxnSpPr>
              <a:cxnSpLocks/>
              <a:endCxn id="33" idx="1"/>
            </p:cNvCxnSpPr>
            <p:nvPr/>
          </p:nvCxnSpPr>
          <p:spPr>
            <a:xfrm>
              <a:off x="2444603" y="3744364"/>
              <a:ext cx="611594" cy="137394"/>
            </a:xfrm>
            <a:prstGeom prst="line">
              <a:avLst/>
            </a:prstGeom>
            <a:noFill/>
            <a:ln w="9525" cap="flat" cmpd="sng" algn="ctr">
              <a:solidFill>
                <a:sysClr val="windowText" lastClr="000000">
                  <a:shade val="95000"/>
                  <a:satMod val="105000"/>
                </a:sysClr>
              </a:solidFill>
              <a:prstDash val="solid"/>
              <a:headEnd type="oval"/>
            </a:ln>
            <a:effectLst/>
          </p:spPr>
        </p:cxnSp>
        <p:cxnSp>
          <p:nvCxnSpPr>
            <p:cNvPr id="37" name="Gerade Verbindung 36">
              <a:extLst>
                <a:ext uri="{FF2B5EF4-FFF2-40B4-BE49-F238E27FC236}">
                  <a16:creationId xmlns:a16="http://schemas.microsoft.com/office/drawing/2014/main" id="{3EC6B2F7-B579-9B42-AE5B-F1E3E4B80985}"/>
                </a:ext>
              </a:extLst>
            </p:cNvPr>
            <p:cNvCxnSpPr>
              <a:cxnSpLocks/>
              <a:endCxn id="39" idx="1"/>
            </p:cNvCxnSpPr>
            <p:nvPr/>
          </p:nvCxnSpPr>
          <p:spPr>
            <a:xfrm>
              <a:off x="2302051" y="5056899"/>
              <a:ext cx="754146" cy="3460"/>
            </a:xfrm>
            <a:prstGeom prst="line">
              <a:avLst/>
            </a:prstGeom>
            <a:noFill/>
            <a:ln w="9525" cap="flat" cmpd="sng" algn="ctr">
              <a:solidFill>
                <a:sysClr val="windowText" lastClr="000000">
                  <a:shade val="95000"/>
                  <a:satMod val="105000"/>
                </a:sysClr>
              </a:solidFill>
              <a:prstDash val="solid"/>
              <a:headEnd type="oval"/>
            </a:ln>
            <a:effectLst/>
          </p:spPr>
        </p:cxnSp>
        <p:cxnSp>
          <p:nvCxnSpPr>
            <p:cNvPr id="38" name="Gerade Verbindung 37">
              <a:extLst>
                <a:ext uri="{FF2B5EF4-FFF2-40B4-BE49-F238E27FC236}">
                  <a16:creationId xmlns:a16="http://schemas.microsoft.com/office/drawing/2014/main" id="{DA9CD113-67A0-EB42-968D-808B5C148ED4}"/>
                </a:ext>
              </a:extLst>
            </p:cNvPr>
            <p:cNvCxnSpPr>
              <a:cxnSpLocks/>
              <a:endCxn id="35" idx="1"/>
            </p:cNvCxnSpPr>
            <p:nvPr/>
          </p:nvCxnSpPr>
          <p:spPr>
            <a:xfrm flipV="1">
              <a:off x="1869112" y="6219269"/>
              <a:ext cx="1187085" cy="118804"/>
            </a:xfrm>
            <a:prstGeom prst="line">
              <a:avLst/>
            </a:prstGeom>
            <a:noFill/>
            <a:ln w="9525" cap="flat" cmpd="sng" algn="ctr">
              <a:solidFill>
                <a:sysClr val="windowText" lastClr="000000">
                  <a:shade val="95000"/>
                  <a:satMod val="105000"/>
                </a:sysClr>
              </a:solidFill>
              <a:prstDash val="solid"/>
              <a:headEnd type="oval"/>
            </a:ln>
            <a:effectLst/>
          </p:spPr>
        </p:cxnSp>
        <p:sp>
          <p:nvSpPr>
            <p:cNvPr id="39" name="Textfeld 38">
              <a:extLst>
                <a:ext uri="{FF2B5EF4-FFF2-40B4-BE49-F238E27FC236}">
                  <a16:creationId xmlns:a16="http://schemas.microsoft.com/office/drawing/2014/main" id="{135BFA4A-E837-F14A-8232-672D6EDF0C6F}"/>
                </a:ext>
              </a:extLst>
            </p:cNvPr>
            <p:cNvSpPr txBox="1"/>
            <p:nvPr/>
          </p:nvSpPr>
          <p:spPr>
            <a:xfrm>
              <a:off x="3056197" y="4968026"/>
              <a:ext cx="626775" cy="184666"/>
            </a:xfrm>
            <a:prstGeom prst="rect">
              <a:avLst/>
            </a:prstGeom>
            <a:noFill/>
          </p:spPr>
          <p:txBody>
            <a:bodyPr wrap="none" lIns="0" tIns="0" rIns="0" bIns="0" rtlCol="0">
              <a:spAutoFit/>
            </a:bodyPr>
            <a:lstStyle/>
            <a:p>
              <a:pPr defTabSz="1219259"/>
              <a:r>
                <a:rPr lang="en-GB" sz="1200">
                  <a:solidFill>
                    <a:prstClr val="black"/>
                  </a:solidFill>
                  <a:cs typeface="Calibri Light" panose="020F0302020204030204" pitchFamily="34" charset="0"/>
                </a:rPr>
                <a:t>Cube (Lid)</a:t>
              </a:r>
            </a:p>
          </p:txBody>
        </p:sp>
        <p:cxnSp>
          <p:nvCxnSpPr>
            <p:cNvPr id="40" name="Gerade Verbindung 39">
              <a:extLst>
                <a:ext uri="{FF2B5EF4-FFF2-40B4-BE49-F238E27FC236}">
                  <a16:creationId xmlns:a16="http://schemas.microsoft.com/office/drawing/2014/main" id="{D6FF5135-3EBA-8549-A862-6C94FB52743B}"/>
                </a:ext>
              </a:extLst>
            </p:cNvPr>
            <p:cNvCxnSpPr>
              <a:cxnSpLocks/>
              <a:endCxn id="34" idx="1"/>
            </p:cNvCxnSpPr>
            <p:nvPr/>
          </p:nvCxnSpPr>
          <p:spPr>
            <a:xfrm flipV="1">
              <a:off x="2118748" y="4539122"/>
              <a:ext cx="937449" cy="86968"/>
            </a:xfrm>
            <a:prstGeom prst="line">
              <a:avLst/>
            </a:prstGeom>
            <a:noFill/>
            <a:ln w="9525" cap="flat" cmpd="sng" algn="ctr">
              <a:solidFill>
                <a:sysClr val="windowText" lastClr="000000">
                  <a:shade val="95000"/>
                  <a:satMod val="105000"/>
                </a:sysClr>
              </a:solidFill>
              <a:prstDash val="solid"/>
              <a:headEnd type="oval"/>
            </a:ln>
            <a:effectLst/>
          </p:spPr>
        </p:cxnSp>
        <p:sp>
          <p:nvSpPr>
            <p:cNvPr id="41" name="Textfeld 40">
              <a:extLst>
                <a:ext uri="{FF2B5EF4-FFF2-40B4-BE49-F238E27FC236}">
                  <a16:creationId xmlns:a16="http://schemas.microsoft.com/office/drawing/2014/main" id="{AF8A16E2-4675-444D-86AA-B206E20960AB}"/>
                </a:ext>
              </a:extLst>
            </p:cNvPr>
            <p:cNvSpPr txBox="1"/>
            <p:nvPr/>
          </p:nvSpPr>
          <p:spPr>
            <a:xfrm>
              <a:off x="3056197" y="5732347"/>
              <a:ext cx="835934" cy="184666"/>
            </a:xfrm>
            <a:prstGeom prst="rect">
              <a:avLst/>
            </a:prstGeom>
            <a:noFill/>
          </p:spPr>
          <p:txBody>
            <a:bodyPr wrap="none" lIns="0" tIns="0" rIns="0" bIns="0" rtlCol="0">
              <a:spAutoFit/>
            </a:bodyPr>
            <a:lstStyle/>
            <a:p>
              <a:pPr defTabSz="1219259"/>
              <a:r>
                <a:rPr lang="en-GB" sz="1200">
                  <a:solidFill>
                    <a:prstClr val="black"/>
                  </a:solidFill>
                  <a:cs typeface="Calibri Light" panose="020F0302020204030204" pitchFamily="34" charset="0"/>
                </a:rPr>
                <a:t> Ball magnets</a:t>
              </a:r>
            </a:p>
          </p:txBody>
        </p:sp>
        <p:sp>
          <p:nvSpPr>
            <p:cNvPr id="42" name="Textfeld 41">
              <a:extLst>
                <a:ext uri="{FF2B5EF4-FFF2-40B4-BE49-F238E27FC236}">
                  <a16:creationId xmlns:a16="http://schemas.microsoft.com/office/drawing/2014/main" id="{867DC965-A89D-9E46-A8D2-93C0B0BD803A}"/>
                </a:ext>
              </a:extLst>
            </p:cNvPr>
            <p:cNvSpPr txBox="1"/>
            <p:nvPr/>
          </p:nvSpPr>
          <p:spPr>
            <a:xfrm>
              <a:off x="3056197" y="5359155"/>
              <a:ext cx="1139543" cy="184666"/>
            </a:xfrm>
            <a:prstGeom prst="rect">
              <a:avLst/>
            </a:prstGeom>
            <a:noFill/>
          </p:spPr>
          <p:txBody>
            <a:bodyPr wrap="none" lIns="0" tIns="0" rIns="0" bIns="0" rtlCol="0">
              <a:spAutoFit/>
            </a:bodyPr>
            <a:lstStyle/>
            <a:p>
              <a:pPr defTabSz="1219259"/>
              <a:r>
                <a:rPr lang="en-GB" sz="1200" dirty="0">
                  <a:solidFill>
                    <a:prstClr val="black"/>
                  </a:solidFill>
                  <a:cs typeface="Calibri Light" panose="020F0302020204030204" pitchFamily="34" charset="0"/>
                </a:rPr>
                <a:t>Screws (magnetic)</a:t>
              </a:r>
            </a:p>
          </p:txBody>
        </p:sp>
        <p:cxnSp>
          <p:nvCxnSpPr>
            <p:cNvPr id="43" name="Gerade Verbindung 42">
              <a:extLst>
                <a:ext uri="{FF2B5EF4-FFF2-40B4-BE49-F238E27FC236}">
                  <a16:creationId xmlns:a16="http://schemas.microsoft.com/office/drawing/2014/main" id="{1F32D329-91E5-DC44-A7B9-8A33EC8C5442}"/>
                </a:ext>
              </a:extLst>
            </p:cNvPr>
            <p:cNvCxnSpPr>
              <a:cxnSpLocks/>
              <a:endCxn id="41" idx="1"/>
            </p:cNvCxnSpPr>
            <p:nvPr/>
          </p:nvCxnSpPr>
          <p:spPr>
            <a:xfrm>
              <a:off x="2302051" y="5680084"/>
              <a:ext cx="754146" cy="144596"/>
            </a:xfrm>
            <a:prstGeom prst="line">
              <a:avLst/>
            </a:prstGeom>
            <a:noFill/>
            <a:ln w="9525" cap="flat" cmpd="sng" algn="ctr">
              <a:solidFill>
                <a:sysClr val="windowText" lastClr="000000">
                  <a:shade val="95000"/>
                  <a:satMod val="105000"/>
                </a:sysClr>
              </a:solidFill>
              <a:prstDash val="solid"/>
              <a:headEnd type="oval"/>
            </a:ln>
            <a:effectLst/>
          </p:spPr>
        </p:cxnSp>
        <p:cxnSp>
          <p:nvCxnSpPr>
            <p:cNvPr id="49" name="Gerade Verbindung 42">
              <a:extLst>
                <a:ext uri="{FF2B5EF4-FFF2-40B4-BE49-F238E27FC236}">
                  <a16:creationId xmlns:a16="http://schemas.microsoft.com/office/drawing/2014/main" id="{B7FFCDD1-0430-4C4F-BA4C-054DB37B84B5}"/>
                </a:ext>
              </a:extLst>
            </p:cNvPr>
            <p:cNvCxnSpPr>
              <a:cxnSpLocks/>
              <a:endCxn id="42" idx="1"/>
            </p:cNvCxnSpPr>
            <p:nvPr/>
          </p:nvCxnSpPr>
          <p:spPr>
            <a:xfrm>
              <a:off x="2328017" y="5402066"/>
              <a:ext cx="728180" cy="49422"/>
            </a:xfrm>
            <a:prstGeom prst="line">
              <a:avLst/>
            </a:prstGeom>
            <a:noFill/>
            <a:ln w="9525" cap="flat" cmpd="sng" algn="ctr">
              <a:solidFill>
                <a:sysClr val="windowText" lastClr="000000">
                  <a:shade val="95000"/>
                  <a:satMod val="105000"/>
                </a:sysClr>
              </a:solidFill>
              <a:prstDash val="solid"/>
              <a:headEnd type="oval"/>
            </a:ln>
            <a:effectLst/>
          </p:spPr>
        </p:cxnSp>
      </p:grpSp>
      <p:sp>
        <p:nvSpPr>
          <p:cNvPr id="50" name="TextovéPole 49">
            <a:extLst>
              <a:ext uri="{FF2B5EF4-FFF2-40B4-BE49-F238E27FC236}">
                <a16:creationId xmlns:a16="http://schemas.microsoft.com/office/drawing/2014/main" id="{7D18E0B9-6285-427E-A581-19C2B0FFCF30}"/>
              </a:ext>
            </a:extLst>
          </p:cNvPr>
          <p:cNvSpPr txBox="1"/>
          <p:nvPr/>
        </p:nvSpPr>
        <p:spPr>
          <a:xfrm>
            <a:off x="665599" y="885796"/>
            <a:ext cx="8341408" cy="1077218"/>
          </a:xfrm>
          <a:prstGeom prst="rect">
            <a:avLst/>
          </a:prstGeom>
          <a:noFill/>
        </p:spPr>
        <p:txBody>
          <a:bodyPr wrap="square" rtlCol="0">
            <a:spAutoFit/>
          </a:bodyPr>
          <a:lstStyle/>
          <a:p>
            <a:r>
              <a:rPr lang="en-GB" sz="1600" dirty="0"/>
              <a:t> The UC2 cube can also be 3D printed. It looks almost the same, but this time it has a cube-body and a cube-lid. These are assembled using screws. The screws then attach to the magnets in the baseplate. The various modules can create many different setups. Each new cube can add a new function. No limits to creativity! </a:t>
            </a:r>
          </a:p>
        </p:txBody>
      </p:sp>
      <p:grpSp>
        <p:nvGrpSpPr>
          <p:cNvPr id="5" name="Skupina 4">
            <a:extLst>
              <a:ext uri="{FF2B5EF4-FFF2-40B4-BE49-F238E27FC236}">
                <a16:creationId xmlns:a16="http://schemas.microsoft.com/office/drawing/2014/main" id="{1306C2C4-F353-48A6-A1BA-A0C76B93C904}"/>
              </a:ext>
            </a:extLst>
          </p:cNvPr>
          <p:cNvGrpSpPr/>
          <p:nvPr/>
        </p:nvGrpSpPr>
        <p:grpSpPr>
          <a:xfrm>
            <a:off x="5050031" y="3674465"/>
            <a:ext cx="4538217" cy="1816281"/>
            <a:chOff x="5075564" y="3685296"/>
            <a:chExt cx="4538217" cy="1816281"/>
          </a:xfrm>
        </p:grpSpPr>
        <p:pic>
          <p:nvPicPr>
            <p:cNvPr id="28" name="Obrázek 27">
              <a:extLst>
                <a:ext uri="{FF2B5EF4-FFF2-40B4-BE49-F238E27FC236}">
                  <a16:creationId xmlns:a16="http://schemas.microsoft.com/office/drawing/2014/main" id="{DF20F9FF-DF61-4044-BAE2-9FACD22D6349}"/>
                </a:ext>
              </a:extLst>
            </p:cNvPr>
            <p:cNvPicPr>
              <a:picLocks noChangeAspect="1"/>
            </p:cNvPicPr>
            <p:nvPr/>
          </p:nvPicPr>
          <p:blipFill rotWithShape="1">
            <a:blip r:embed="rId5">
              <a:extLst>
                <a:ext uri="{28A0092B-C50C-407E-A947-70E740481C1C}">
                  <a14:useLocalDpi xmlns:a14="http://schemas.microsoft.com/office/drawing/2010/main" val="0"/>
                </a:ext>
              </a:extLst>
            </a:blip>
            <a:srcRect l="25427" t="32412" r="21197" b="24064"/>
            <a:stretch/>
          </p:blipFill>
          <p:spPr>
            <a:xfrm>
              <a:off x="5905618" y="3701577"/>
              <a:ext cx="3708163" cy="1800000"/>
            </a:xfrm>
            <a:prstGeom prst="rect">
              <a:avLst/>
            </a:prstGeom>
            <a:effectLst>
              <a:outerShdw blurRad="63500" sx="102000" sy="102000" algn="ctr" rotWithShape="0">
                <a:prstClr val="black">
                  <a:alpha val="40000"/>
                </a:prstClr>
              </a:outerShdw>
            </a:effectLst>
          </p:spPr>
        </p:pic>
        <p:pic>
          <p:nvPicPr>
            <p:cNvPr id="26" name="Obrázek 25">
              <a:extLst>
                <a:ext uri="{FF2B5EF4-FFF2-40B4-BE49-F238E27FC236}">
                  <a16:creationId xmlns:a16="http://schemas.microsoft.com/office/drawing/2014/main" id="{78201209-D5C9-4C7B-BF68-D4506FA057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5564" y="3685296"/>
              <a:ext cx="1800000" cy="1294286"/>
            </a:xfrm>
            <a:prstGeom prst="rect">
              <a:avLst/>
            </a:prstGeom>
            <a:effectLst>
              <a:outerShdw blurRad="63500" sx="102000" sy="102000" algn="ctr" rotWithShape="0">
                <a:prstClr val="black">
                  <a:alpha val="40000"/>
                </a:prstClr>
              </a:outerShdw>
            </a:effectLst>
          </p:spPr>
        </p:pic>
      </p:grpSp>
      <p:sp>
        <p:nvSpPr>
          <p:cNvPr id="51" name="TextovéPole 50">
            <a:extLst>
              <a:ext uri="{FF2B5EF4-FFF2-40B4-BE49-F238E27FC236}">
                <a16:creationId xmlns:a16="http://schemas.microsoft.com/office/drawing/2014/main" id="{FCD393E5-4A05-4626-830A-A7C27A23348F}"/>
              </a:ext>
            </a:extLst>
          </p:cNvPr>
          <p:cNvSpPr txBox="1"/>
          <p:nvPr/>
        </p:nvSpPr>
        <p:spPr>
          <a:xfrm>
            <a:off x="5043682" y="5352134"/>
            <a:ext cx="3313527" cy="830997"/>
          </a:xfrm>
          <a:prstGeom prst="rect">
            <a:avLst/>
          </a:prstGeom>
          <a:noFill/>
        </p:spPr>
        <p:txBody>
          <a:bodyPr wrap="square" rtlCol="0">
            <a:spAutoFit/>
          </a:bodyPr>
          <a:lstStyle/>
          <a:p>
            <a:r>
              <a:rPr lang="en-GB" sz="1600" dirty="0"/>
              <a:t>Do you want to have more cubes? You can build everything yourself. Find everything here</a:t>
            </a:r>
          </a:p>
        </p:txBody>
      </p:sp>
      <p:sp>
        <p:nvSpPr>
          <p:cNvPr id="52" name="Šipka: nahoru 51">
            <a:extLst>
              <a:ext uri="{FF2B5EF4-FFF2-40B4-BE49-F238E27FC236}">
                <a16:creationId xmlns:a16="http://schemas.microsoft.com/office/drawing/2014/main" id="{F5CCB85A-4A00-4691-8A6A-1E8E72857FDB}"/>
              </a:ext>
            </a:extLst>
          </p:cNvPr>
          <p:cNvSpPr/>
          <p:nvPr/>
        </p:nvSpPr>
        <p:spPr>
          <a:xfrm rot="5400000">
            <a:off x="7501081" y="5619160"/>
            <a:ext cx="298586" cy="970073"/>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ovéPole 52">
            <a:extLst>
              <a:ext uri="{FF2B5EF4-FFF2-40B4-BE49-F238E27FC236}">
                <a16:creationId xmlns:a16="http://schemas.microsoft.com/office/drawing/2014/main" id="{9CEE7AB8-0B3D-453E-8E3E-7BCC4FB926D2}"/>
              </a:ext>
            </a:extLst>
          </p:cNvPr>
          <p:cNvSpPr txBox="1"/>
          <p:nvPr/>
        </p:nvSpPr>
        <p:spPr>
          <a:xfrm>
            <a:off x="5443351" y="2851079"/>
            <a:ext cx="3597730" cy="584775"/>
          </a:xfrm>
          <a:prstGeom prst="rect">
            <a:avLst/>
          </a:prstGeom>
          <a:noFill/>
        </p:spPr>
        <p:txBody>
          <a:bodyPr wrap="square" rtlCol="0">
            <a:spAutoFit/>
          </a:bodyPr>
          <a:lstStyle/>
          <a:p>
            <a:r>
              <a:rPr lang="en-GB" sz="1600" dirty="0"/>
              <a:t>There are four small ball magnets pressed into each baseplate unit.</a:t>
            </a:r>
            <a:r>
              <a:rPr lang="cs-CZ" sz="1600" dirty="0"/>
              <a:t> </a:t>
            </a:r>
            <a:r>
              <a:rPr lang="en-GB" sz="1600" dirty="0"/>
              <a:t> </a:t>
            </a:r>
          </a:p>
        </p:txBody>
      </p:sp>
    </p:spTree>
    <p:extLst>
      <p:ext uri="{BB962C8B-B14F-4D97-AF65-F5344CB8AC3E}">
        <p14:creationId xmlns:p14="http://schemas.microsoft.com/office/powerpoint/2010/main" val="3195614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9F1697AE-39BE-4416-A0DC-CCF4347AEC5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1" name="TextovéPole 120">
            <a:extLst>
              <a:ext uri="{FF2B5EF4-FFF2-40B4-BE49-F238E27FC236}">
                <a16:creationId xmlns:a16="http://schemas.microsoft.com/office/drawing/2014/main" id="{FAE8339A-3474-4EBA-AC98-9CE529318639}"/>
              </a:ext>
            </a:extLst>
          </p:cNvPr>
          <p:cNvSpPr txBox="1"/>
          <p:nvPr/>
        </p:nvSpPr>
        <p:spPr>
          <a:xfrm>
            <a:off x="2695183" y="334711"/>
            <a:ext cx="4798045" cy="646331"/>
          </a:xfrm>
          <a:prstGeom prst="rect">
            <a:avLst/>
          </a:prstGeom>
          <a:noFill/>
        </p:spPr>
        <p:txBody>
          <a:bodyPr wrap="none" rtlCol="0">
            <a:spAutoFit/>
          </a:bodyPr>
          <a:lstStyle/>
          <a:p>
            <a:r>
              <a:rPr lang="en-GB" sz="3600" dirty="0"/>
              <a:t>Smartphone </a:t>
            </a:r>
            <a:r>
              <a:rPr lang="cs-CZ" sz="3600" dirty="0"/>
              <a:t>m</a:t>
            </a:r>
            <a:r>
              <a:rPr lang="en-GB" sz="3600" dirty="0" err="1"/>
              <a:t>icroscope</a:t>
            </a:r>
            <a:endParaRPr lang="en-GB" sz="3600" dirty="0"/>
          </a:p>
        </p:txBody>
      </p:sp>
      <p:sp>
        <p:nvSpPr>
          <p:cNvPr id="180" name="TextovéPole 179">
            <a:extLst>
              <a:ext uri="{FF2B5EF4-FFF2-40B4-BE49-F238E27FC236}">
                <a16:creationId xmlns:a16="http://schemas.microsoft.com/office/drawing/2014/main" id="{971B6EAF-00A4-4C49-9297-F629C38C30E9}"/>
              </a:ext>
            </a:extLst>
          </p:cNvPr>
          <p:cNvSpPr txBox="1"/>
          <p:nvPr/>
        </p:nvSpPr>
        <p:spPr>
          <a:xfrm>
            <a:off x="3376025" y="841534"/>
            <a:ext cx="5249416" cy="830997"/>
          </a:xfrm>
          <a:prstGeom prst="rect">
            <a:avLst/>
          </a:prstGeom>
          <a:noFill/>
        </p:spPr>
        <p:txBody>
          <a:bodyPr wrap="square" rtlCol="0">
            <a:spAutoFit/>
          </a:bodyPr>
          <a:lstStyle/>
          <a:p>
            <a:r>
              <a:rPr lang="en-GB" sz="1600" dirty="0"/>
              <a:t>Build the Smartphone microscope as shown in the scheme. Place two random cubes under the Smartphone holder for its stability. </a:t>
            </a:r>
          </a:p>
        </p:txBody>
      </p:sp>
      <p:sp>
        <p:nvSpPr>
          <p:cNvPr id="172" name="TextovéPole 171">
            <a:extLst>
              <a:ext uri="{FF2B5EF4-FFF2-40B4-BE49-F238E27FC236}">
                <a16:creationId xmlns:a16="http://schemas.microsoft.com/office/drawing/2014/main" id="{E27094F7-5253-4AD6-B8CF-03A1FB1D97E4}"/>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73" name="TextovéPole 172">
            <a:extLst>
              <a:ext uri="{FF2B5EF4-FFF2-40B4-BE49-F238E27FC236}">
                <a16:creationId xmlns:a16="http://schemas.microsoft.com/office/drawing/2014/main" id="{52F2B400-582D-492E-ABC9-C0F7409F219A}"/>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79" name="TextovéPole 178">
            <a:extLst>
              <a:ext uri="{FF2B5EF4-FFF2-40B4-BE49-F238E27FC236}">
                <a16:creationId xmlns:a16="http://schemas.microsoft.com/office/drawing/2014/main" id="{98AB1B4C-0BFF-4E0B-AA40-A807F1E6F0C7}"/>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82" name="TextovéPole 181">
            <a:extLst>
              <a:ext uri="{FF2B5EF4-FFF2-40B4-BE49-F238E27FC236}">
                <a16:creationId xmlns:a16="http://schemas.microsoft.com/office/drawing/2014/main" id="{7AD2D2E3-B0E1-4461-9B97-A49819676975}"/>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85" name="TextovéPole 184">
            <a:extLst>
              <a:ext uri="{FF2B5EF4-FFF2-40B4-BE49-F238E27FC236}">
                <a16:creationId xmlns:a16="http://schemas.microsoft.com/office/drawing/2014/main" id="{8B2BD9E4-8FA1-45E7-AD1F-89C25143C919}"/>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86" name="TextovéPole 185">
            <a:extLst>
              <a:ext uri="{FF2B5EF4-FFF2-40B4-BE49-F238E27FC236}">
                <a16:creationId xmlns:a16="http://schemas.microsoft.com/office/drawing/2014/main" id="{954C1426-94C6-40E9-95A6-B429D75E2CAF}"/>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87" name="TextovéPole 186">
            <a:extLst>
              <a:ext uri="{FF2B5EF4-FFF2-40B4-BE49-F238E27FC236}">
                <a16:creationId xmlns:a16="http://schemas.microsoft.com/office/drawing/2014/main" id="{12C250F2-3FAA-4766-847B-1D62EA4F8F91}"/>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88" name="TextovéPole 187">
            <a:extLst>
              <a:ext uri="{FF2B5EF4-FFF2-40B4-BE49-F238E27FC236}">
                <a16:creationId xmlns:a16="http://schemas.microsoft.com/office/drawing/2014/main" id="{89AFA338-4661-4AC7-B6C0-13D96493E33E}"/>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grpSp>
        <p:nvGrpSpPr>
          <p:cNvPr id="4" name="Skupina 3">
            <a:extLst>
              <a:ext uri="{FF2B5EF4-FFF2-40B4-BE49-F238E27FC236}">
                <a16:creationId xmlns:a16="http://schemas.microsoft.com/office/drawing/2014/main" id="{E84C110C-CE7B-4336-9B0B-77E36DAB5E43}"/>
              </a:ext>
            </a:extLst>
          </p:cNvPr>
          <p:cNvGrpSpPr/>
          <p:nvPr/>
        </p:nvGrpSpPr>
        <p:grpSpPr>
          <a:xfrm>
            <a:off x="514374" y="682471"/>
            <a:ext cx="7919106" cy="5952668"/>
            <a:chOff x="514374" y="682471"/>
            <a:chExt cx="7919106" cy="5952668"/>
          </a:xfrm>
        </p:grpSpPr>
        <p:sp>
          <p:nvSpPr>
            <p:cNvPr id="136" name="Rovnoramenný trojúhelník 61">
              <a:extLst>
                <a:ext uri="{FF2B5EF4-FFF2-40B4-BE49-F238E27FC236}">
                  <a16:creationId xmlns:a16="http://schemas.microsoft.com/office/drawing/2014/main" id="{CE2B6AFA-AABC-4A84-8EC3-E85BB45E5462}"/>
                </a:ext>
              </a:extLst>
            </p:cNvPr>
            <p:cNvSpPr/>
            <p:nvPr/>
          </p:nvSpPr>
          <p:spPr>
            <a:xfrm rot="5400000">
              <a:off x="3093890" y="3344353"/>
              <a:ext cx="431380" cy="4200790"/>
            </a:xfrm>
            <a:custGeom>
              <a:avLst/>
              <a:gdLst>
                <a:gd name="connsiteX0" fmla="*/ 0 w 204072"/>
                <a:gd name="connsiteY0" fmla="*/ 771101 h 771101"/>
                <a:gd name="connsiteX1" fmla="*/ 102036 w 204072"/>
                <a:gd name="connsiteY1" fmla="*/ 0 h 771101"/>
                <a:gd name="connsiteX2" fmla="*/ 204072 w 204072"/>
                <a:gd name="connsiteY2" fmla="*/ 771101 h 771101"/>
                <a:gd name="connsiteX3" fmla="*/ 0 w 204072"/>
                <a:gd name="connsiteY3" fmla="*/ 771101 h 771101"/>
                <a:gd name="connsiteX0" fmla="*/ 0 w 176601"/>
                <a:gd name="connsiteY0" fmla="*/ 771101 h 771101"/>
                <a:gd name="connsiteX1" fmla="*/ 102036 w 176601"/>
                <a:gd name="connsiteY1" fmla="*/ 0 h 771101"/>
                <a:gd name="connsiteX2" fmla="*/ 176601 w 176601"/>
                <a:gd name="connsiteY2" fmla="*/ 567029 h 771101"/>
                <a:gd name="connsiteX3" fmla="*/ 0 w 176601"/>
                <a:gd name="connsiteY3" fmla="*/ 771101 h 771101"/>
                <a:gd name="connsiteX0" fmla="*/ 0 w 190028"/>
                <a:gd name="connsiteY0" fmla="*/ 771101 h 771101"/>
                <a:gd name="connsiteX1" fmla="*/ 102036 w 190028"/>
                <a:gd name="connsiteY1" fmla="*/ 0 h 771101"/>
                <a:gd name="connsiteX2" fmla="*/ 190028 w 190028"/>
                <a:gd name="connsiteY2" fmla="*/ 701307 h 771101"/>
                <a:gd name="connsiteX3" fmla="*/ 0 w 190028"/>
                <a:gd name="connsiteY3" fmla="*/ 771101 h 771101"/>
              </a:gdLst>
              <a:ahLst/>
              <a:cxnLst>
                <a:cxn ang="0">
                  <a:pos x="connsiteX0" y="connsiteY0"/>
                </a:cxn>
                <a:cxn ang="0">
                  <a:pos x="connsiteX1" y="connsiteY1"/>
                </a:cxn>
                <a:cxn ang="0">
                  <a:pos x="connsiteX2" y="connsiteY2"/>
                </a:cxn>
                <a:cxn ang="0">
                  <a:pos x="connsiteX3" y="connsiteY3"/>
                </a:cxn>
              </a:cxnLst>
              <a:rect l="l" t="t" r="r" b="b"/>
              <a:pathLst>
                <a:path w="190028" h="771101">
                  <a:moveTo>
                    <a:pt x="0" y="771101"/>
                  </a:moveTo>
                  <a:lnTo>
                    <a:pt x="102036" y="0"/>
                  </a:lnTo>
                  <a:lnTo>
                    <a:pt x="190028" y="701307"/>
                  </a:lnTo>
                  <a:lnTo>
                    <a:pt x="0" y="771101"/>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Obdélník: se zakulacenými rohy 182">
              <a:extLst>
                <a:ext uri="{FF2B5EF4-FFF2-40B4-BE49-F238E27FC236}">
                  <a16:creationId xmlns:a16="http://schemas.microsoft.com/office/drawing/2014/main" id="{B9A072EA-6C78-4C41-8585-2BCBC4586564}"/>
                </a:ext>
              </a:extLst>
            </p:cNvPr>
            <p:cNvSpPr/>
            <p:nvPr/>
          </p:nvSpPr>
          <p:spPr>
            <a:xfrm>
              <a:off x="5920178" y="2667002"/>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bdélník: se zakulacenými rohy 183">
              <a:extLst>
                <a:ext uri="{FF2B5EF4-FFF2-40B4-BE49-F238E27FC236}">
                  <a16:creationId xmlns:a16="http://schemas.microsoft.com/office/drawing/2014/main" id="{A7A0B044-37A9-442A-A086-36EF24440D3C}"/>
                </a:ext>
              </a:extLst>
            </p:cNvPr>
            <p:cNvSpPr/>
            <p:nvPr/>
          </p:nvSpPr>
          <p:spPr>
            <a:xfrm>
              <a:off x="5921752" y="4647675"/>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bdélník 133">
              <a:extLst>
                <a:ext uri="{FF2B5EF4-FFF2-40B4-BE49-F238E27FC236}">
                  <a16:creationId xmlns:a16="http://schemas.microsoft.com/office/drawing/2014/main" id="{03F80130-DF3E-44D9-AA73-66D46E24B636}"/>
                </a:ext>
              </a:extLst>
            </p:cNvPr>
            <p:cNvSpPr/>
            <p:nvPr/>
          </p:nvSpPr>
          <p:spPr>
            <a:xfrm>
              <a:off x="4843672" y="2645122"/>
              <a:ext cx="354038" cy="4084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Vývojový diagram: ruční operace 111">
              <a:extLst>
                <a:ext uri="{FF2B5EF4-FFF2-40B4-BE49-F238E27FC236}">
                  <a16:creationId xmlns:a16="http://schemas.microsoft.com/office/drawing/2014/main" id="{DDEB4AEF-0555-4A7C-8C4B-A5DFF6BAB8F3}"/>
                </a:ext>
              </a:extLst>
            </p:cNvPr>
            <p:cNvSpPr/>
            <p:nvPr/>
          </p:nvSpPr>
          <p:spPr>
            <a:xfrm>
              <a:off x="4861675" y="3290771"/>
              <a:ext cx="307026" cy="441635"/>
            </a:xfrm>
            <a:prstGeom prst="flowChartManualOperation">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bdélník: se zakulacenými rohy 96">
              <a:extLst>
                <a:ext uri="{FF2B5EF4-FFF2-40B4-BE49-F238E27FC236}">
                  <a16:creationId xmlns:a16="http://schemas.microsoft.com/office/drawing/2014/main" id="{36D81472-F066-4E8A-B687-B93422833468}"/>
                </a:ext>
              </a:extLst>
            </p:cNvPr>
            <p:cNvSpPr/>
            <p:nvPr/>
          </p:nvSpPr>
          <p:spPr>
            <a:xfrm>
              <a:off x="4107838" y="266304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bdélník: se zakulacenými rohy 97">
              <a:extLst>
                <a:ext uri="{FF2B5EF4-FFF2-40B4-BE49-F238E27FC236}">
                  <a16:creationId xmlns:a16="http://schemas.microsoft.com/office/drawing/2014/main" id="{2B37EADB-9348-4E1C-9796-5F1F4DE1C069}"/>
                </a:ext>
              </a:extLst>
            </p:cNvPr>
            <p:cNvSpPr/>
            <p:nvPr/>
          </p:nvSpPr>
          <p:spPr>
            <a:xfrm>
              <a:off x="516897" y="464755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Skupina 100">
              <a:extLst>
                <a:ext uri="{FF2B5EF4-FFF2-40B4-BE49-F238E27FC236}">
                  <a16:creationId xmlns:a16="http://schemas.microsoft.com/office/drawing/2014/main" id="{E1BAFF3F-71AB-4D62-A3FA-163675149EE4}"/>
                </a:ext>
              </a:extLst>
            </p:cNvPr>
            <p:cNvGrpSpPr/>
            <p:nvPr/>
          </p:nvGrpSpPr>
          <p:grpSpPr>
            <a:xfrm>
              <a:off x="1325952" y="4571480"/>
              <a:ext cx="116566" cy="2037940"/>
              <a:chOff x="2162055" y="4388639"/>
              <a:chExt cx="116566" cy="2037940"/>
            </a:xfrm>
          </p:grpSpPr>
          <p:sp>
            <p:nvSpPr>
              <p:cNvPr id="102" name="Obdélník: se zakulacenými rohy 101">
                <a:extLst>
                  <a:ext uri="{FF2B5EF4-FFF2-40B4-BE49-F238E27FC236}">
                    <a16:creationId xmlns:a16="http://schemas.microsoft.com/office/drawing/2014/main" id="{58787197-9D00-4EB7-9F5C-A2442C052B7E}"/>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bdélník: se zakulacenými rohy 102">
                <a:extLst>
                  <a:ext uri="{FF2B5EF4-FFF2-40B4-BE49-F238E27FC236}">
                    <a16:creationId xmlns:a16="http://schemas.microsoft.com/office/drawing/2014/main" id="{2A8CDFAC-79BD-463A-AD9B-FCF4B774B6F5}"/>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ovéPole 117">
              <a:extLst>
                <a:ext uri="{FF2B5EF4-FFF2-40B4-BE49-F238E27FC236}">
                  <a16:creationId xmlns:a16="http://schemas.microsoft.com/office/drawing/2014/main" id="{C69DC1BA-ADA7-4909-9F96-DF94948093E0}"/>
                </a:ext>
              </a:extLst>
            </p:cNvPr>
            <p:cNvSpPr txBox="1"/>
            <p:nvPr/>
          </p:nvSpPr>
          <p:spPr>
            <a:xfrm>
              <a:off x="1000523" y="6108240"/>
              <a:ext cx="727956" cy="338554"/>
            </a:xfrm>
            <a:prstGeom prst="rect">
              <a:avLst/>
            </a:prstGeom>
            <a:noFill/>
          </p:spPr>
          <p:txBody>
            <a:bodyPr wrap="none" rtlCol="0">
              <a:spAutoFit/>
            </a:bodyPr>
            <a:lstStyle/>
            <a:p>
              <a:r>
                <a:rPr lang="en-GB" sz="1600"/>
                <a:t>Mirror</a:t>
              </a:r>
            </a:p>
          </p:txBody>
        </p:sp>
        <p:sp>
          <p:nvSpPr>
            <p:cNvPr id="119" name="Obdélník: se zakulacenými rohy 118">
              <a:extLst>
                <a:ext uri="{FF2B5EF4-FFF2-40B4-BE49-F238E27FC236}">
                  <a16:creationId xmlns:a16="http://schemas.microsoft.com/office/drawing/2014/main" id="{E406CBBD-9FF4-4878-BACE-59D56626E210}"/>
                </a:ext>
              </a:extLst>
            </p:cNvPr>
            <p:cNvSpPr/>
            <p:nvPr/>
          </p:nvSpPr>
          <p:spPr>
            <a:xfrm flipH="1">
              <a:off x="4116897" y="2433191"/>
              <a:ext cx="4316583" cy="198991"/>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bdélník: se zakulacenými rohy 129">
              <a:extLst>
                <a:ext uri="{FF2B5EF4-FFF2-40B4-BE49-F238E27FC236}">
                  <a16:creationId xmlns:a16="http://schemas.microsoft.com/office/drawing/2014/main" id="{00F79847-8ECE-48BF-B60B-DC3A4890309F}"/>
                </a:ext>
              </a:extLst>
            </p:cNvPr>
            <p:cNvSpPr/>
            <p:nvPr/>
          </p:nvSpPr>
          <p:spPr>
            <a:xfrm>
              <a:off x="4787316" y="2534475"/>
              <a:ext cx="459162" cy="9418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TextovéPole 130">
              <a:extLst>
                <a:ext uri="{FF2B5EF4-FFF2-40B4-BE49-F238E27FC236}">
                  <a16:creationId xmlns:a16="http://schemas.microsoft.com/office/drawing/2014/main" id="{A8761709-7680-4567-92C2-69A2E098E468}"/>
                </a:ext>
              </a:extLst>
            </p:cNvPr>
            <p:cNvSpPr txBox="1"/>
            <p:nvPr/>
          </p:nvSpPr>
          <p:spPr>
            <a:xfrm>
              <a:off x="3897092" y="1846472"/>
              <a:ext cx="2110899" cy="646331"/>
            </a:xfrm>
            <a:prstGeom prst="rect">
              <a:avLst/>
            </a:prstGeom>
            <a:noFill/>
          </p:spPr>
          <p:txBody>
            <a:bodyPr wrap="none" rtlCol="0">
              <a:spAutoFit/>
            </a:bodyPr>
            <a:lstStyle/>
            <a:p>
              <a:pPr algn="ctr"/>
              <a:r>
                <a:rPr lang="en-GB"/>
                <a:t>or</a:t>
              </a:r>
            </a:p>
            <a:p>
              <a:pPr algn="ctr"/>
              <a:r>
                <a:rPr lang="en-GB"/>
                <a:t>Smartphone camera</a:t>
              </a:r>
            </a:p>
          </p:txBody>
        </p:sp>
        <p:sp>
          <p:nvSpPr>
            <p:cNvPr id="133" name="Rovnoramenný trojúhelník 132">
              <a:extLst>
                <a:ext uri="{FF2B5EF4-FFF2-40B4-BE49-F238E27FC236}">
                  <a16:creationId xmlns:a16="http://schemas.microsoft.com/office/drawing/2014/main" id="{707E3C70-602B-4405-8C39-B0D3EB72A9B9}"/>
                </a:ext>
              </a:extLst>
            </p:cNvPr>
            <p:cNvSpPr/>
            <p:nvPr/>
          </p:nvSpPr>
          <p:spPr>
            <a:xfrm flipV="1">
              <a:off x="4943458" y="3972583"/>
              <a:ext cx="149381" cy="1700318"/>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bdélník 60">
              <a:extLst>
                <a:ext uri="{FF2B5EF4-FFF2-40B4-BE49-F238E27FC236}">
                  <a16:creationId xmlns:a16="http://schemas.microsoft.com/office/drawing/2014/main" id="{267CEF10-8BF4-4A99-920C-EE3DB9DD2555}"/>
                </a:ext>
              </a:extLst>
            </p:cNvPr>
            <p:cNvSpPr/>
            <p:nvPr/>
          </p:nvSpPr>
          <p:spPr>
            <a:xfrm>
              <a:off x="1169368" y="4067754"/>
              <a:ext cx="511017" cy="1625033"/>
            </a:xfrm>
            <a:custGeom>
              <a:avLst/>
              <a:gdLst>
                <a:gd name="connsiteX0" fmla="*/ 0 w 354038"/>
                <a:gd name="connsiteY0" fmla="*/ 0 h 1435442"/>
                <a:gd name="connsiteX1" fmla="*/ 354038 w 354038"/>
                <a:gd name="connsiteY1" fmla="*/ 0 h 1435442"/>
                <a:gd name="connsiteX2" fmla="*/ 354038 w 354038"/>
                <a:gd name="connsiteY2" fmla="*/ 1435442 h 1435442"/>
                <a:gd name="connsiteX3" fmla="*/ 0 w 354038"/>
                <a:gd name="connsiteY3" fmla="*/ 1435442 h 1435442"/>
                <a:gd name="connsiteX4" fmla="*/ 0 w 354038"/>
                <a:gd name="connsiteY4" fmla="*/ 0 h 1435442"/>
                <a:gd name="connsiteX0" fmla="*/ 0 w 354038"/>
                <a:gd name="connsiteY0" fmla="*/ 0 h 1435442"/>
                <a:gd name="connsiteX1" fmla="*/ 354038 w 354038"/>
                <a:gd name="connsiteY1" fmla="*/ 0 h 1435442"/>
                <a:gd name="connsiteX2" fmla="*/ 354038 w 354038"/>
                <a:gd name="connsiteY2" fmla="*/ 1435442 h 1435442"/>
                <a:gd name="connsiteX3" fmla="*/ 0 w 354038"/>
                <a:gd name="connsiteY3" fmla="*/ 1062618 h 1435442"/>
                <a:gd name="connsiteX4" fmla="*/ 0 w 354038"/>
                <a:gd name="connsiteY4" fmla="*/ 0 h 1435442"/>
                <a:gd name="connsiteX0" fmla="*/ 0 w 420754"/>
                <a:gd name="connsiteY0" fmla="*/ 0 h 1435442"/>
                <a:gd name="connsiteX1" fmla="*/ 420754 w 420754"/>
                <a:gd name="connsiteY1" fmla="*/ 0 h 1435442"/>
                <a:gd name="connsiteX2" fmla="*/ 420754 w 420754"/>
                <a:gd name="connsiteY2" fmla="*/ 1435442 h 1435442"/>
                <a:gd name="connsiteX3" fmla="*/ 66716 w 420754"/>
                <a:gd name="connsiteY3" fmla="*/ 1062618 h 1435442"/>
                <a:gd name="connsiteX4" fmla="*/ 0 w 420754"/>
                <a:gd name="connsiteY4" fmla="*/ 0 h 1435442"/>
                <a:gd name="connsiteX0" fmla="*/ 0 w 511017"/>
                <a:gd name="connsiteY0" fmla="*/ 0 h 1435442"/>
                <a:gd name="connsiteX1" fmla="*/ 511017 w 511017"/>
                <a:gd name="connsiteY1" fmla="*/ 0 h 1435442"/>
                <a:gd name="connsiteX2" fmla="*/ 420754 w 511017"/>
                <a:gd name="connsiteY2" fmla="*/ 1435442 h 1435442"/>
                <a:gd name="connsiteX3" fmla="*/ 66716 w 511017"/>
                <a:gd name="connsiteY3" fmla="*/ 1062618 h 1435442"/>
                <a:gd name="connsiteX4" fmla="*/ 0 w 511017"/>
                <a:gd name="connsiteY4" fmla="*/ 0 h 143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017" h="1435442">
                  <a:moveTo>
                    <a:pt x="0" y="0"/>
                  </a:moveTo>
                  <a:lnTo>
                    <a:pt x="511017" y="0"/>
                  </a:lnTo>
                  <a:lnTo>
                    <a:pt x="420754" y="1435442"/>
                  </a:lnTo>
                  <a:lnTo>
                    <a:pt x="66716" y="1062618"/>
                  </a:lnTo>
                  <a:lnTo>
                    <a:pt x="0" y="0"/>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TextovéPole 138">
              <a:extLst>
                <a:ext uri="{FF2B5EF4-FFF2-40B4-BE49-F238E27FC236}">
                  <a16:creationId xmlns:a16="http://schemas.microsoft.com/office/drawing/2014/main" id="{2DF899E8-3047-43A4-ACD4-805F89A3AE48}"/>
                </a:ext>
              </a:extLst>
            </p:cNvPr>
            <p:cNvSpPr txBox="1"/>
            <p:nvPr/>
          </p:nvSpPr>
          <p:spPr>
            <a:xfrm>
              <a:off x="2934455" y="6108997"/>
              <a:ext cx="844205" cy="338554"/>
            </a:xfrm>
            <a:prstGeom prst="rect">
              <a:avLst/>
            </a:prstGeom>
            <a:noFill/>
          </p:spPr>
          <p:txBody>
            <a:bodyPr wrap="none" rtlCol="0">
              <a:spAutoFit/>
            </a:bodyPr>
            <a:lstStyle/>
            <a:p>
              <a:r>
                <a:rPr lang="en-GB" sz="1600"/>
                <a:t>(empty)</a:t>
              </a:r>
            </a:p>
          </p:txBody>
        </p:sp>
        <p:grpSp>
          <p:nvGrpSpPr>
            <p:cNvPr id="151" name="Skupina 150">
              <a:extLst>
                <a:ext uri="{FF2B5EF4-FFF2-40B4-BE49-F238E27FC236}">
                  <a16:creationId xmlns:a16="http://schemas.microsoft.com/office/drawing/2014/main" id="{76C12F42-44D9-4D79-8B76-16B798000CBA}"/>
                </a:ext>
              </a:extLst>
            </p:cNvPr>
            <p:cNvGrpSpPr/>
            <p:nvPr/>
          </p:nvGrpSpPr>
          <p:grpSpPr>
            <a:xfrm rot="16200000">
              <a:off x="4566760" y="984889"/>
              <a:ext cx="720000" cy="1085196"/>
              <a:chOff x="8881807" y="1767048"/>
              <a:chExt cx="720000" cy="1085196"/>
            </a:xfrm>
          </p:grpSpPr>
          <p:sp>
            <p:nvSpPr>
              <p:cNvPr id="152" name="Částečný kruh 151">
                <a:extLst>
                  <a:ext uri="{FF2B5EF4-FFF2-40B4-BE49-F238E27FC236}">
                    <a16:creationId xmlns:a16="http://schemas.microsoft.com/office/drawing/2014/main" id="{1F166C81-EE9D-44DA-B188-9CF05000BF4D}"/>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3" name="Ovál 152">
                <a:extLst>
                  <a:ext uri="{FF2B5EF4-FFF2-40B4-BE49-F238E27FC236}">
                    <a16:creationId xmlns:a16="http://schemas.microsoft.com/office/drawing/2014/main" id="{9E301493-9D80-4B6C-97FC-78790F623A49}"/>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Ovál 153">
                <a:extLst>
                  <a:ext uri="{FF2B5EF4-FFF2-40B4-BE49-F238E27FC236}">
                    <a16:creationId xmlns:a16="http://schemas.microsoft.com/office/drawing/2014/main" id="{E4A9CDC5-5AF7-4370-B61B-015A59E9A5C0}"/>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Oblouk 154">
                <a:extLst>
                  <a:ext uri="{FF2B5EF4-FFF2-40B4-BE49-F238E27FC236}">
                    <a16:creationId xmlns:a16="http://schemas.microsoft.com/office/drawing/2014/main" id="{F5A9769E-CD95-46BD-93FE-62CEA3EE556C}"/>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6" name="Oblouk 155">
                <a:extLst>
                  <a:ext uri="{FF2B5EF4-FFF2-40B4-BE49-F238E27FC236}">
                    <a16:creationId xmlns:a16="http://schemas.microsoft.com/office/drawing/2014/main" id="{551FE93B-0B01-43FB-81BA-2F102A83A0DE}"/>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62" name="Skupina 161">
              <a:extLst>
                <a:ext uri="{FF2B5EF4-FFF2-40B4-BE49-F238E27FC236}">
                  <a16:creationId xmlns:a16="http://schemas.microsoft.com/office/drawing/2014/main" id="{A7DC61CD-37A5-4A18-A126-283F64B45B7B}"/>
                </a:ext>
              </a:extLst>
            </p:cNvPr>
            <p:cNvGrpSpPr/>
            <p:nvPr/>
          </p:nvGrpSpPr>
          <p:grpSpPr>
            <a:xfrm>
              <a:off x="7081100" y="1586422"/>
              <a:ext cx="1027922" cy="2005343"/>
              <a:chOff x="8010480" y="432732"/>
              <a:chExt cx="1027922" cy="2005343"/>
            </a:xfrm>
          </p:grpSpPr>
          <p:grpSp>
            <p:nvGrpSpPr>
              <p:cNvPr id="163" name="Skupina 162">
                <a:extLst>
                  <a:ext uri="{FF2B5EF4-FFF2-40B4-BE49-F238E27FC236}">
                    <a16:creationId xmlns:a16="http://schemas.microsoft.com/office/drawing/2014/main" id="{2B482A0B-B456-403F-A682-8DA727A4F254}"/>
                  </a:ext>
                </a:extLst>
              </p:cNvPr>
              <p:cNvGrpSpPr/>
              <p:nvPr/>
            </p:nvGrpSpPr>
            <p:grpSpPr>
              <a:xfrm>
                <a:off x="8010480" y="432732"/>
                <a:ext cx="1027922" cy="2005343"/>
                <a:chOff x="7998056" y="203812"/>
                <a:chExt cx="1027922" cy="2005343"/>
              </a:xfrm>
            </p:grpSpPr>
            <p:sp>
              <p:nvSpPr>
                <p:cNvPr id="165" name="Obdélník: se zakulacenými rohy 164">
                  <a:extLst>
                    <a:ext uri="{FF2B5EF4-FFF2-40B4-BE49-F238E27FC236}">
                      <a16:creationId xmlns:a16="http://schemas.microsoft.com/office/drawing/2014/main" id="{19499612-FB12-4915-9C20-F750C1696073}"/>
                    </a:ext>
                  </a:extLst>
                </p:cNvPr>
                <p:cNvSpPr/>
                <p:nvPr/>
              </p:nvSpPr>
              <p:spPr>
                <a:xfrm flipH="1">
                  <a:off x="7998056" y="203812"/>
                  <a:ext cx="1027922" cy="200534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bdélník: se zakulacenými rohy 165">
                  <a:extLst>
                    <a:ext uri="{FF2B5EF4-FFF2-40B4-BE49-F238E27FC236}">
                      <a16:creationId xmlns:a16="http://schemas.microsoft.com/office/drawing/2014/main" id="{DA56D7DE-29BB-4B66-BA5B-1E006D486E29}"/>
                    </a:ext>
                  </a:extLst>
                </p:cNvPr>
                <p:cNvSpPr/>
                <p:nvPr/>
              </p:nvSpPr>
              <p:spPr>
                <a:xfrm flipH="1">
                  <a:off x="8033376" y="251166"/>
                  <a:ext cx="961493" cy="190132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ál 166">
                  <a:extLst>
                    <a:ext uri="{FF2B5EF4-FFF2-40B4-BE49-F238E27FC236}">
                      <a16:creationId xmlns:a16="http://schemas.microsoft.com/office/drawing/2014/main" id="{ACF491E7-C5AF-447E-B67B-0188CE302028}"/>
                    </a:ext>
                  </a:extLst>
                </p:cNvPr>
                <p:cNvSpPr/>
                <p:nvPr/>
              </p:nvSpPr>
              <p:spPr>
                <a:xfrm>
                  <a:off x="8054817" y="650902"/>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4" name="Grafický objekt 163" descr="List">
                <a:extLst>
                  <a:ext uri="{FF2B5EF4-FFF2-40B4-BE49-F238E27FC236}">
                    <a16:creationId xmlns:a16="http://schemas.microsoft.com/office/drawing/2014/main" id="{2DC98ADF-8541-48B2-92F0-1069BA4FC78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8164039" y="961074"/>
                <a:ext cx="781946" cy="781946"/>
              </a:xfrm>
              <a:prstGeom prst="rect">
                <a:avLst/>
              </a:prstGeom>
            </p:spPr>
          </p:pic>
        </p:grpSp>
        <p:sp>
          <p:nvSpPr>
            <p:cNvPr id="174" name="Částečný kruh 173">
              <a:extLst>
                <a:ext uri="{FF2B5EF4-FFF2-40B4-BE49-F238E27FC236}">
                  <a16:creationId xmlns:a16="http://schemas.microsoft.com/office/drawing/2014/main" id="{B6391708-F18B-4983-A788-5B8E4DE68E59}"/>
                </a:ext>
              </a:extLst>
            </p:cNvPr>
            <p:cNvSpPr/>
            <p:nvPr/>
          </p:nvSpPr>
          <p:spPr>
            <a:xfrm rot="5400000">
              <a:off x="4737838" y="3533055"/>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5" name="Částečný kruh 174">
              <a:extLst>
                <a:ext uri="{FF2B5EF4-FFF2-40B4-BE49-F238E27FC236}">
                  <a16:creationId xmlns:a16="http://schemas.microsoft.com/office/drawing/2014/main" id="{533ED036-B2BB-4B76-9C6E-7C6E8A5EB8B2}"/>
                </a:ext>
              </a:extLst>
            </p:cNvPr>
            <p:cNvSpPr/>
            <p:nvPr/>
          </p:nvSpPr>
          <p:spPr>
            <a:xfrm rot="16200000">
              <a:off x="4737838" y="2601949"/>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1" name="TextovéPole 180">
              <a:extLst>
                <a:ext uri="{FF2B5EF4-FFF2-40B4-BE49-F238E27FC236}">
                  <a16:creationId xmlns:a16="http://schemas.microsoft.com/office/drawing/2014/main" id="{D89A6D3C-7CF7-47DA-8009-1BE2AD16B577}"/>
                </a:ext>
              </a:extLst>
            </p:cNvPr>
            <p:cNvSpPr txBox="1"/>
            <p:nvPr/>
          </p:nvSpPr>
          <p:spPr>
            <a:xfrm>
              <a:off x="4129496" y="4124487"/>
              <a:ext cx="1799595" cy="338554"/>
            </a:xfrm>
            <a:prstGeom prst="rect">
              <a:avLst/>
            </a:prstGeom>
            <a:noFill/>
          </p:spPr>
          <p:txBody>
            <a:bodyPr wrap="none" rtlCol="0">
              <a:spAutoFit/>
            </a:bodyPr>
            <a:lstStyle/>
            <a:p>
              <a:r>
                <a:rPr lang="en-GB" sz="1600"/>
                <a:t>Ramsden- Eyepiece</a:t>
              </a:r>
            </a:p>
          </p:txBody>
        </p:sp>
        <p:grpSp>
          <p:nvGrpSpPr>
            <p:cNvPr id="94" name="Skupina 93">
              <a:extLst>
                <a:ext uri="{FF2B5EF4-FFF2-40B4-BE49-F238E27FC236}">
                  <a16:creationId xmlns:a16="http://schemas.microsoft.com/office/drawing/2014/main" id="{AC9F17F7-D2E7-4C24-A246-5131D4EFA761}"/>
                </a:ext>
              </a:extLst>
            </p:cNvPr>
            <p:cNvGrpSpPr/>
            <p:nvPr/>
          </p:nvGrpSpPr>
          <p:grpSpPr>
            <a:xfrm>
              <a:off x="530810" y="2163147"/>
              <a:ext cx="2947049" cy="2299229"/>
              <a:chOff x="1368925" y="2337861"/>
              <a:chExt cx="2947049" cy="2299229"/>
            </a:xfrm>
          </p:grpSpPr>
          <p:sp>
            <p:nvSpPr>
              <p:cNvPr id="126" name="Šipka: obousměrná svislá 125">
                <a:extLst>
                  <a:ext uri="{FF2B5EF4-FFF2-40B4-BE49-F238E27FC236}">
                    <a16:creationId xmlns:a16="http://schemas.microsoft.com/office/drawing/2014/main" id="{053F2239-4AB0-4ADF-99BC-26B6F2F4EA6C}"/>
                  </a:ext>
                </a:extLst>
              </p:cNvPr>
              <p:cNvSpPr/>
              <p:nvPr/>
            </p:nvSpPr>
            <p:spPr>
              <a:xfrm>
                <a:off x="1616113" y="3527875"/>
                <a:ext cx="91098" cy="659934"/>
              </a:xfrm>
              <a:prstGeom prst="upDown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7" name="Skupina 126">
                <a:extLst>
                  <a:ext uri="{FF2B5EF4-FFF2-40B4-BE49-F238E27FC236}">
                    <a16:creationId xmlns:a16="http://schemas.microsoft.com/office/drawing/2014/main" id="{6A4C82F6-1747-4E20-BB26-E076D9A673C1}"/>
                  </a:ext>
                </a:extLst>
              </p:cNvPr>
              <p:cNvGrpSpPr/>
              <p:nvPr/>
            </p:nvGrpSpPr>
            <p:grpSpPr>
              <a:xfrm rot="4826071">
                <a:off x="3235515" y="2835735"/>
                <a:ext cx="1167540" cy="993379"/>
                <a:chOff x="4083093" y="1263677"/>
                <a:chExt cx="1167540" cy="993379"/>
              </a:xfrm>
            </p:grpSpPr>
            <p:sp>
              <p:nvSpPr>
                <p:cNvPr id="128" name="Šipka: kruhová 127">
                  <a:extLst>
                    <a:ext uri="{FF2B5EF4-FFF2-40B4-BE49-F238E27FC236}">
                      <a16:creationId xmlns:a16="http://schemas.microsoft.com/office/drawing/2014/main" id="{7D1B2054-AA35-450B-85D4-3F148346ABFE}"/>
                    </a:ext>
                  </a:extLst>
                </p:cNvPr>
                <p:cNvSpPr/>
                <p:nvPr/>
              </p:nvSpPr>
              <p:spPr>
                <a:xfrm>
                  <a:off x="4102502" y="1263677"/>
                  <a:ext cx="1148131"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9" name="Šipka: kruhová 128">
                  <a:extLst>
                    <a:ext uri="{FF2B5EF4-FFF2-40B4-BE49-F238E27FC236}">
                      <a16:creationId xmlns:a16="http://schemas.microsoft.com/office/drawing/2014/main" id="{1D798935-C6AB-4010-A70B-43C01323B237}"/>
                    </a:ext>
                  </a:extLst>
                </p:cNvPr>
                <p:cNvSpPr/>
                <p:nvPr/>
              </p:nvSpPr>
              <p:spPr>
                <a:xfrm rot="20756262" flipH="1">
                  <a:off x="4083093" y="1268029"/>
                  <a:ext cx="1148131"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32" name="Rovnoramenný trojúhelník 131">
                <a:extLst>
                  <a:ext uri="{FF2B5EF4-FFF2-40B4-BE49-F238E27FC236}">
                    <a16:creationId xmlns:a16="http://schemas.microsoft.com/office/drawing/2014/main" id="{BCE06116-05D9-48ED-BED4-07B9BA6135B5}"/>
                  </a:ext>
                </a:extLst>
              </p:cNvPr>
              <p:cNvSpPr/>
              <p:nvPr/>
            </p:nvSpPr>
            <p:spPr>
              <a:xfrm>
                <a:off x="2079975" y="2337861"/>
                <a:ext cx="377900" cy="860691"/>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Obdélník: se zakulacenými rohy 190">
                <a:extLst>
                  <a:ext uri="{FF2B5EF4-FFF2-40B4-BE49-F238E27FC236}">
                    <a16:creationId xmlns:a16="http://schemas.microsoft.com/office/drawing/2014/main" id="{6026075E-3619-4F98-AB56-C38A42DB620E}"/>
                  </a:ext>
                </a:extLst>
              </p:cNvPr>
              <p:cNvSpPr/>
              <p:nvPr/>
            </p:nvSpPr>
            <p:spPr>
              <a:xfrm>
                <a:off x="1368925" y="283709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Obdélník: s odříznutými horními rohy 191">
                <a:extLst>
                  <a:ext uri="{FF2B5EF4-FFF2-40B4-BE49-F238E27FC236}">
                    <a16:creationId xmlns:a16="http://schemas.microsoft.com/office/drawing/2014/main" id="{35C0940C-3CE3-4971-88A8-85056CD98A65}"/>
                  </a:ext>
                </a:extLst>
              </p:cNvPr>
              <p:cNvSpPr/>
              <p:nvPr/>
            </p:nvSpPr>
            <p:spPr>
              <a:xfrm>
                <a:off x="1818925" y="3198553"/>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Částečný kruh 192">
                <a:extLst>
                  <a:ext uri="{FF2B5EF4-FFF2-40B4-BE49-F238E27FC236}">
                    <a16:creationId xmlns:a16="http://schemas.microsoft.com/office/drawing/2014/main" id="{B89DFD18-8E80-4001-8C27-94125D23AA44}"/>
                  </a:ext>
                </a:extLst>
              </p:cNvPr>
              <p:cNvSpPr/>
              <p:nvPr/>
            </p:nvSpPr>
            <p:spPr>
              <a:xfrm>
                <a:off x="2074442" y="2996212"/>
                <a:ext cx="388966" cy="404683"/>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4" name="Obdélník 193">
                <a:extLst>
                  <a:ext uri="{FF2B5EF4-FFF2-40B4-BE49-F238E27FC236}">
                    <a16:creationId xmlns:a16="http://schemas.microsoft.com/office/drawing/2014/main" id="{8B84341A-383A-4972-B119-D01A196650A8}"/>
                  </a:ext>
                </a:extLst>
              </p:cNvPr>
              <p:cNvSpPr/>
              <p:nvPr/>
            </p:nvSpPr>
            <p:spPr>
              <a:xfrm>
                <a:off x="1818925" y="3478204"/>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5" name="Skupina 194">
                <a:extLst>
                  <a:ext uri="{FF2B5EF4-FFF2-40B4-BE49-F238E27FC236}">
                    <a16:creationId xmlns:a16="http://schemas.microsoft.com/office/drawing/2014/main" id="{1C7B0B38-DDE5-4F2D-B74A-E2FCDD961E9D}"/>
                  </a:ext>
                </a:extLst>
              </p:cNvPr>
              <p:cNvGrpSpPr/>
              <p:nvPr/>
            </p:nvGrpSpPr>
            <p:grpSpPr>
              <a:xfrm>
                <a:off x="2972348" y="3210336"/>
                <a:ext cx="915355" cy="1201810"/>
                <a:chOff x="3587645" y="2973230"/>
                <a:chExt cx="915355" cy="1201810"/>
              </a:xfrm>
            </p:grpSpPr>
            <p:sp>
              <p:nvSpPr>
                <p:cNvPr id="201" name="Obdélník 200">
                  <a:extLst>
                    <a:ext uri="{FF2B5EF4-FFF2-40B4-BE49-F238E27FC236}">
                      <a16:creationId xmlns:a16="http://schemas.microsoft.com/office/drawing/2014/main" id="{2CAB815C-C936-4ED1-8CCA-DBDB9B43321D}"/>
                    </a:ext>
                  </a:extLst>
                </p:cNvPr>
                <p:cNvSpPr/>
                <p:nvPr/>
              </p:nvSpPr>
              <p:spPr>
                <a:xfrm>
                  <a:off x="3991322" y="3118372"/>
                  <a:ext cx="105818" cy="1056668"/>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Hvězda: dvaatřiceticípá 201">
                  <a:extLst>
                    <a:ext uri="{FF2B5EF4-FFF2-40B4-BE49-F238E27FC236}">
                      <a16:creationId xmlns:a16="http://schemas.microsoft.com/office/drawing/2014/main" id="{6E6E6F3B-F274-4019-A505-6015D2545D70}"/>
                    </a:ext>
                  </a:extLst>
                </p:cNvPr>
                <p:cNvSpPr/>
                <p:nvPr/>
              </p:nvSpPr>
              <p:spPr>
                <a:xfrm>
                  <a:off x="3587645" y="2973230"/>
                  <a:ext cx="915355" cy="302184"/>
                </a:xfrm>
                <a:prstGeom prst="star32">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6" name="TextovéPole 195">
                <a:extLst>
                  <a:ext uri="{FF2B5EF4-FFF2-40B4-BE49-F238E27FC236}">
                    <a16:creationId xmlns:a16="http://schemas.microsoft.com/office/drawing/2014/main" id="{27AF758A-7A0A-4A74-A862-D5AB6883C0FC}"/>
                  </a:ext>
                </a:extLst>
              </p:cNvPr>
              <p:cNvSpPr txBox="1"/>
              <p:nvPr/>
            </p:nvSpPr>
            <p:spPr>
              <a:xfrm>
                <a:off x="1740327" y="4195362"/>
                <a:ext cx="976165" cy="338554"/>
              </a:xfrm>
              <a:prstGeom prst="rect">
                <a:avLst/>
              </a:prstGeom>
              <a:noFill/>
            </p:spPr>
            <p:txBody>
              <a:bodyPr wrap="none" rtlCol="0">
                <a:spAutoFit/>
              </a:bodyPr>
              <a:lstStyle/>
              <a:p>
                <a:r>
                  <a:rPr lang="en-GB" sz="1600"/>
                  <a:t>Objective</a:t>
                </a:r>
              </a:p>
            </p:txBody>
          </p:sp>
          <p:sp>
            <p:nvSpPr>
              <p:cNvPr id="197" name="TextovéPole 196">
                <a:extLst>
                  <a:ext uri="{FF2B5EF4-FFF2-40B4-BE49-F238E27FC236}">
                    <a16:creationId xmlns:a16="http://schemas.microsoft.com/office/drawing/2014/main" id="{C5555997-CC74-4D65-A342-48ACB9013428}"/>
                  </a:ext>
                </a:extLst>
              </p:cNvPr>
              <p:cNvSpPr txBox="1"/>
              <p:nvPr/>
            </p:nvSpPr>
            <p:spPr>
              <a:xfrm>
                <a:off x="2059265" y="3507109"/>
                <a:ext cx="417102" cy="369332"/>
              </a:xfrm>
              <a:prstGeom prst="rect">
                <a:avLst/>
              </a:prstGeom>
              <a:noFill/>
            </p:spPr>
            <p:txBody>
              <a:bodyPr wrap="none" rtlCol="0">
                <a:spAutoFit/>
              </a:bodyPr>
              <a:lstStyle/>
              <a:p>
                <a:r>
                  <a:rPr lang="en-GB">
                    <a:solidFill>
                      <a:schemeClr val="bg1"/>
                    </a:solidFill>
                  </a:rPr>
                  <a:t>4×</a:t>
                </a:r>
              </a:p>
            </p:txBody>
          </p:sp>
          <p:sp>
            <p:nvSpPr>
              <p:cNvPr id="198" name="Obdélník 197">
                <a:extLst>
                  <a:ext uri="{FF2B5EF4-FFF2-40B4-BE49-F238E27FC236}">
                    <a16:creationId xmlns:a16="http://schemas.microsoft.com/office/drawing/2014/main" id="{38BB7BAC-E79E-4D23-99BF-4E2F0B819B08}"/>
                  </a:ext>
                </a:extLst>
              </p:cNvPr>
              <p:cNvSpPr/>
              <p:nvPr/>
            </p:nvSpPr>
            <p:spPr>
              <a:xfrm>
                <a:off x="1794124" y="3934404"/>
                <a:ext cx="950044" cy="301831"/>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Obdélník: se zakulacenými rohy 198">
                <a:extLst>
                  <a:ext uri="{FF2B5EF4-FFF2-40B4-BE49-F238E27FC236}">
                    <a16:creationId xmlns:a16="http://schemas.microsoft.com/office/drawing/2014/main" id="{2A93DD5E-0DF8-420C-8A87-FC0307F48444}"/>
                  </a:ext>
                </a:extLst>
              </p:cNvPr>
              <p:cNvSpPr/>
              <p:nvPr/>
            </p:nvSpPr>
            <p:spPr>
              <a:xfrm rot="21278302" flipH="1">
                <a:off x="2125642" y="4063207"/>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Obdélník: se zakulacenými rohy 199">
                <a:extLst>
                  <a:ext uri="{FF2B5EF4-FFF2-40B4-BE49-F238E27FC236}">
                    <a16:creationId xmlns:a16="http://schemas.microsoft.com/office/drawing/2014/main" id="{43696A43-8F96-4355-A23A-98AA62841627}"/>
                  </a:ext>
                </a:extLst>
              </p:cNvPr>
              <p:cNvSpPr/>
              <p:nvPr/>
            </p:nvSpPr>
            <p:spPr>
              <a:xfrm rot="21278302" flipH="1">
                <a:off x="2125976" y="3902706"/>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0" name="Obdélník: se zakulacenými rohy 99">
              <a:extLst>
                <a:ext uri="{FF2B5EF4-FFF2-40B4-BE49-F238E27FC236}">
                  <a16:creationId xmlns:a16="http://schemas.microsoft.com/office/drawing/2014/main" id="{8AAD18D7-53F1-4BBF-8202-ABAB4D300C50}"/>
                </a:ext>
              </a:extLst>
            </p:cNvPr>
            <p:cNvSpPr/>
            <p:nvPr/>
          </p:nvSpPr>
          <p:spPr>
            <a:xfrm>
              <a:off x="4116897" y="464755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Skupina 103">
              <a:extLst>
                <a:ext uri="{FF2B5EF4-FFF2-40B4-BE49-F238E27FC236}">
                  <a16:creationId xmlns:a16="http://schemas.microsoft.com/office/drawing/2014/main" id="{F65060EF-CF08-424F-863A-CF9108A6751A}"/>
                </a:ext>
              </a:extLst>
            </p:cNvPr>
            <p:cNvGrpSpPr/>
            <p:nvPr/>
          </p:nvGrpSpPr>
          <p:grpSpPr>
            <a:xfrm flipH="1">
              <a:off x="5016897" y="4528579"/>
              <a:ext cx="116566" cy="2037940"/>
              <a:chOff x="2162055" y="4388639"/>
              <a:chExt cx="116566" cy="2037940"/>
            </a:xfrm>
          </p:grpSpPr>
          <p:sp>
            <p:nvSpPr>
              <p:cNvPr id="105" name="Obdélník: se zakulacenými rohy 104">
                <a:extLst>
                  <a:ext uri="{FF2B5EF4-FFF2-40B4-BE49-F238E27FC236}">
                    <a16:creationId xmlns:a16="http://schemas.microsoft.com/office/drawing/2014/main" id="{103343A0-3979-4D68-86E0-10782003E309}"/>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bdélník: se zakulacenými rohy 105">
                <a:extLst>
                  <a:ext uri="{FF2B5EF4-FFF2-40B4-BE49-F238E27FC236}">
                    <a16:creationId xmlns:a16="http://schemas.microsoft.com/office/drawing/2014/main" id="{3FC6083C-9DFA-4079-98EB-4582DFD0643B}"/>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7" name="TextovéPole 116">
              <a:extLst>
                <a:ext uri="{FF2B5EF4-FFF2-40B4-BE49-F238E27FC236}">
                  <a16:creationId xmlns:a16="http://schemas.microsoft.com/office/drawing/2014/main" id="{B7287EE4-8E92-478F-BE13-1AEAFE78D846}"/>
                </a:ext>
              </a:extLst>
            </p:cNvPr>
            <p:cNvSpPr txBox="1"/>
            <p:nvPr/>
          </p:nvSpPr>
          <p:spPr>
            <a:xfrm>
              <a:off x="4654666" y="6108240"/>
              <a:ext cx="727956" cy="338554"/>
            </a:xfrm>
            <a:prstGeom prst="rect">
              <a:avLst/>
            </a:prstGeom>
            <a:noFill/>
          </p:spPr>
          <p:txBody>
            <a:bodyPr wrap="none" rtlCol="0">
              <a:spAutoFit/>
            </a:bodyPr>
            <a:lstStyle/>
            <a:p>
              <a:r>
                <a:rPr lang="en-GB" sz="1600"/>
                <a:t>Mirror</a:t>
              </a:r>
            </a:p>
          </p:txBody>
        </p:sp>
        <p:sp>
          <p:nvSpPr>
            <p:cNvPr id="125" name="TextovéPole 124">
              <a:extLst>
                <a:ext uri="{FF2B5EF4-FFF2-40B4-BE49-F238E27FC236}">
                  <a16:creationId xmlns:a16="http://schemas.microsoft.com/office/drawing/2014/main" id="{1FF963F5-3DDB-4AA1-A7BD-6A61F7F27C33}"/>
                </a:ext>
              </a:extLst>
            </p:cNvPr>
            <p:cNvSpPr txBox="1"/>
            <p:nvPr/>
          </p:nvSpPr>
          <p:spPr>
            <a:xfrm>
              <a:off x="831053" y="710252"/>
              <a:ext cx="1227900" cy="338554"/>
            </a:xfrm>
            <a:prstGeom prst="rect">
              <a:avLst/>
            </a:prstGeom>
            <a:noFill/>
          </p:spPr>
          <p:txBody>
            <a:bodyPr wrap="none" rtlCol="0">
              <a:spAutoFit/>
            </a:bodyPr>
            <a:lstStyle/>
            <a:p>
              <a:r>
                <a:rPr lang="en-GB" sz="1600"/>
                <a:t>Illumination</a:t>
              </a:r>
            </a:p>
          </p:txBody>
        </p:sp>
        <p:sp>
          <p:nvSpPr>
            <p:cNvPr id="149" name="Šipka: nahoru 148">
              <a:extLst>
                <a:ext uri="{FF2B5EF4-FFF2-40B4-BE49-F238E27FC236}">
                  <a16:creationId xmlns:a16="http://schemas.microsoft.com/office/drawing/2014/main" id="{8C665B7F-70F4-4839-A72E-A56D7682CCDC}"/>
                </a:ext>
              </a:extLst>
            </p:cNvPr>
            <p:cNvSpPr/>
            <p:nvPr/>
          </p:nvSpPr>
          <p:spPr>
            <a:xfrm flipV="1">
              <a:off x="1083638" y="1061412"/>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Šipka: nahoru 149">
              <a:extLst>
                <a:ext uri="{FF2B5EF4-FFF2-40B4-BE49-F238E27FC236}">
                  <a16:creationId xmlns:a16="http://schemas.microsoft.com/office/drawing/2014/main" id="{571453B4-3DEB-4F6E-B173-B1881129EF81}"/>
                </a:ext>
              </a:extLst>
            </p:cNvPr>
            <p:cNvSpPr/>
            <p:nvPr/>
          </p:nvSpPr>
          <p:spPr>
            <a:xfrm flipV="1">
              <a:off x="1474101" y="1065648"/>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Obdélník: se zakulacenými rohy 175">
              <a:extLst>
                <a:ext uri="{FF2B5EF4-FFF2-40B4-BE49-F238E27FC236}">
                  <a16:creationId xmlns:a16="http://schemas.microsoft.com/office/drawing/2014/main" id="{7A4061C4-A538-46EF-8213-42E98A21B7B7}"/>
                </a:ext>
              </a:extLst>
            </p:cNvPr>
            <p:cNvSpPr/>
            <p:nvPr/>
          </p:nvSpPr>
          <p:spPr>
            <a:xfrm rot="5400000">
              <a:off x="1427003" y="1522480"/>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Obdélník: se zakulacenými rohy 176">
              <a:extLst>
                <a:ext uri="{FF2B5EF4-FFF2-40B4-BE49-F238E27FC236}">
                  <a16:creationId xmlns:a16="http://schemas.microsoft.com/office/drawing/2014/main" id="{E56E8E27-1826-4AA5-94F8-2CFABDC14D7D}"/>
                </a:ext>
              </a:extLst>
            </p:cNvPr>
            <p:cNvSpPr/>
            <p:nvPr/>
          </p:nvSpPr>
          <p:spPr>
            <a:xfrm rot="5400000">
              <a:off x="545003" y="68247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TextovéPole 177">
              <a:extLst>
                <a:ext uri="{FF2B5EF4-FFF2-40B4-BE49-F238E27FC236}">
                  <a16:creationId xmlns:a16="http://schemas.microsoft.com/office/drawing/2014/main" id="{E2C5142F-A760-433B-8CF3-07CFF72F6E01}"/>
                </a:ext>
              </a:extLst>
            </p:cNvPr>
            <p:cNvSpPr txBox="1"/>
            <p:nvPr/>
          </p:nvSpPr>
          <p:spPr>
            <a:xfrm>
              <a:off x="1074590" y="1796812"/>
              <a:ext cx="736099" cy="338554"/>
            </a:xfrm>
            <a:prstGeom prst="rect">
              <a:avLst/>
            </a:prstGeom>
            <a:noFill/>
          </p:spPr>
          <p:txBody>
            <a:bodyPr wrap="none" rtlCol="0">
              <a:spAutoFit/>
            </a:bodyPr>
            <a:lstStyle/>
            <a:p>
              <a:r>
                <a:rPr lang="en-GB" sz="1600"/>
                <a:t>Object</a:t>
              </a:r>
            </a:p>
          </p:txBody>
        </p:sp>
        <p:pic>
          <p:nvPicPr>
            <p:cNvPr id="161" name="Grafický objekt 160" descr="List">
              <a:extLst>
                <a:ext uri="{FF2B5EF4-FFF2-40B4-BE49-F238E27FC236}">
                  <a16:creationId xmlns:a16="http://schemas.microsoft.com/office/drawing/2014/main" id="{BC8321BD-5218-484A-9C2F-B0A5476C18E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28042" y="2081470"/>
              <a:ext cx="189735" cy="189735"/>
            </a:xfrm>
            <a:prstGeom prst="rect">
              <a:avLst/>
            </a:prstGeom>
          </p:spPr>
        </p:pic>
        <p:sp>
          <p:nvSpPr>
            <p:cNvPr id="189" name="Obdélník: se zakulacenými rohy 188">
              <a:extLst>
                <a:ext uri="{FF2B5EF4-FFF2-40B4-BE49-F238E27FC236}">
                  <a16:creationId xmlns:a16="http://schemas.microsoft.com/office/drawing/2014/main" id="{11108158-7548-4A81-9213-841855CE0A35}"/>
                </a:ext>
              </a:extLst>
            </p:cNvPr>
            <p:cNvSpPr/>
            <p:nvPr/>
          </p:nvSpPr>
          <p:spPr>
            <a:xfrm>
              <a:off x="516897" y="6450231"/>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Obdélník: se zakulacenými rohy 202">
              <a:extLst>
                <a:ext uri="{FF2B5EF4-FFF2-40B4-BE49-F238E27FC236}">
                  <a16:creationId xmlns:a16="http://schemas.microsoft.com/office/drawing/2014/main" id="{6CB7E5B5-1857-4124-AC6D-237756B3ABBC}"/>
                </a:ext>
              </a:extLst>
            </p:cNvPr>
            <p:cNvSpPr/>
            <p:nvPr/>
          </p:nvSpPr>
          <p:spPr>
            <a:xfrm>
              <a:off x="2316897" y="6450230"/>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Obdélník: se zakulacenými rohy 203">
              <a:extLst>
                <a:ext uri="{FF2B5EF4-FFF2-40B4-BE49-F238E27FC236}">
                  <a16:creationId xmlns:a16="http://schemas.microsoft.com/office/drawing/2014/main" id="{93F05672-1650-4F37-A828-3ACAC8809B3E}"/>
                </a:ext>
              </a:extLst>
            </p:cNvPr>
            <p:cNvSpPr/>
            <p:nvPr/>
          </p:nvSpPr>
          <p:spPr>
            <a:xfrm>
              <a:off x="4120178" y="6455139"/>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Obdélník: se zakulacenými rohy 204">
              <a:extLst>
                <a:ext uri="{FF2B5EF4-FFF2-40B4-BE49-F238E27FC236}">
                  <a16:creationId xmlns:a16="http://schemas.microsoft.com/office/drawing/2014/main" id="{C5E48AAE-85D0-44C9-9F3B-E5A79F57D56E}"/>
                </a:ext>
              </a:extLst>
            </p:cNvPr>
            <p:cNvSpPr/>
            <p:nvPr/>
          </p:nvSpPr>
          <p:spPr>
            <a:xfrm>
              <a:off x="5920178" y="6455138"/>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Obdélník: se zakulacenými rohy 205">
              <a:extLst>
                <a:ext uri="{FF2B5EF4-FFF2-40B4-BE49-F238E27FC236}">
                  <a16:creationId xmlns:a16="http://schemas.microsoft.com/office/drawing/2014/main" id="{75589E86-A601-41C5-9991-B6DEF5D02BD3}"/>
                </a:ext>
              </a:extLst>
            </p:cNvPr>
            <p:cNvSpPr/>
            <p:nvPr/>
          </p:nvSpPr>
          <p:spPr>
            <a:xfrm>
              <a:off x="4116897" y="4470341"/>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Obdélník: se zakulacenými rohy 206">
              <a:extLst>
                <a:ext uri="{FF2B5EF4-FFF2-40B4-BE49-F238E27FC236}">
                  <a16:creationId xmlns:a16="http://schemas.microsoft.com/office/drawing/2014/main" id="{264E2538-7C0F-4BCA-BA5D-6C78F96A0E56}"/>
                </a:ext>
              </a:extLst>
            </p:cNvPr>
            <p:cNvSpPr/>
            <p:nvPr/>
          </p:nvSpPr>
          <p:spPr>
            <a:xfrm>
              <a:off x="5916897" y="4470340"/>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Obdélník: se zakulacenými rohy 207">
              <a:extLst>
                <a:ext uri="{FF2B5EF4-FFF2-40B4-BE49-F238E27FC236}">
                  <a16:creationId xmlns:a16="http://schemas.microsoft.com/office/drawing/2014/main" id="{F5532B2B-A0B6-400A-9ACD-9DA3411CE7D9}"/>
                </a:ext>
              </a:extLst>
            </p:cNvPr>
            <p:cNvSpPr/>
            <p:nvPr/>
          </p:nvSpPr>
          <p:spPr>
            <a:xfrm>
              <a:off x="514374" y="4472015"/>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Obdélník: se zakulacenými rohy 208">
              <a:extLst>
                <a:ext uri="{FF2B5EF4-FFF2-40B4-BE49-F238E27FC236}">
                  <a16:creationId xmlns:a16="http://schemas.microsoft.com/office/drawing/2014/main" id="{DCCDE1CA-11B4-4E82-95B7-7747EA3EABCB}"/>
                </a:ext>
              </a:extLst>
            </p:cNvPr>
            <p:cNvSpPr/>
            <p:nvPr/>
          </p:nvSpPr>
          <p:spPr>
            <a:xfrm>
              <a:off x="534801" y="2484154"/>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8" name="Skupina 167">
            <a:extLst>
              <a:ext uri="{FF2B5EF4-FFF2-40B4-BE49-F238E27FC236}">
                <a16:creationId xmlns:a16="http://schemas.microsoft.com/office/drawing/2014/main" id="{DD9D8B6B-8515-42D3-BC08-7E0857313DD6}"/>
              </a:ext>
            </a:extLst>
          </p:cNvPr>
          <p:cNvGrpSpPr/>
          <p:nvPr/>
        </p:nvGrpSpPr>
        <p:grpSpPr>
          <a:xfrm>
            <a:off x="6314205" y="4490183"/>
            <a:ext cx="3350501" cy="2118957"/>
            <a:chOff x="524813" y="4863135"/>
            <a:chExt cx="3139852" cy="2118957"/>
          </a:xfrm>
        </p:grpSpPr>
        <p:sp>
          <p:nvSpPr>
            <p:cNvPr id="169" name="Richtungspfeil 184">
              <a:extLst>
                <a:ext uri="{FF2B5EF4-FFF2-40B4-BE49-F238E27FC236}">
                  <a16:creationId xmlns:a16="http://schemas.microsoft.com/office/drawing/2014/main" id="{7BEE6BA6-2BAD-4BBB-8644-70CAC03F2A76}"/>
                </a:ext>
              </a:extLst>
            </p:cNvPr>
            <p:cNvSpPr/>
            <p:nvPr/>
          </p:nvSpPr>
          <p:spPr>
            <a:xfrm>
              <a:off x="1389875" y="4863135"/>
              <a:ext cx="2274790" cy="2118957"/>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Exchange the Ramsden eyepiece for the single 40 mm lens again. Which one is better for the eye and which one is better for</a:t>
              </a:r>
              <a:r>
                <a:rPr lang="cs-CZ" sz="1600" dirty="0">
                  <a:solidFill>
                    <a:schemeClr val="bg1"/>
                  </a:solidFill>
                </a:rPr>
                <a:t> </a:t>
              </a:r>
              <a:r>
                <a:rPr lang="en-GB" sz="1600" dirty="0">
                  <a:solidFill>
                    <a:schemeClr val="bg1"/>
                  </a:solidFill>
                </a:rPr>
                <a:t>the Smartphone?</a:t>
              </a:r>
            </a:p>
          </p:txBody>
        </p:sp>
        <p:sp>
          <p:nvSpPr>
            <p:cNvPr id="170" name="Rechteck 185">
              <a:extLst>
                <a:ext uri="{FF2B5EF4-FFF2-40B4-BE49-F238E27FC236}">
                  <a16:creationId xmlns:a16="http://schemas.microsoft.com/office/drawing/2014/main" id="{BC9494C1-606B-4273-B1C2-069DEF6728B9}"/>
                </a:ext>
              </a:extLst>
            </p:cNvPr>
            <p:cNvSpPr/>
            <p:nvPr/>
          </p:nvSpPr>
          <p:spPr>
            <a:xfrm>
              <a:off x="524813" y="4863136"/>
              <a:ext cx="908743" cy="2118956"/>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71" name="Grafik 186" descr="Marke Fragezeichen">
              <a:extLst>
                <a:ext uri="{FF2B5EF4-FFF2-40B4-BE49-F238E27FC236}">
                  <a16:creationId xmlns:a16="http://schemas.microsoft.com/office/drawing/2014/main" id="{5609392B-9F9D-46B0-BBDC-9F2034E0A5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466" y="5594376"/>
              <a:ext cx="662417" cy="662418"/>
            </a:xfrm>
            <a:prstGeom prst="rect">
              <a:avLst/>
            </a:prstGeom>
          </p:spPr>
        </p:pic>
      </p:grpSp>
      <p:sp>
        <p:nvSpPr>
          <p:cNvPr id="190" name="Šipka: dvojitá 189">
            <a:extLst>
              <a:ext uri="{FF2B5EF4-FFF2-40B4-BE49-F238E27FC236}">
                <a16:creationId xmlns:a16="http://schemas.microsoft.com/office/drawing/2014/main" id="{DE8A392D-731C-41CC-9C74-217087066158}"/>
              </a:ext>
            </a:extLst>
          </p:cNvPr>
          <p:cNvSpPr/>
          <p:nvPr/>
        </p:nvSpPr>
        <p:spPr>
          <a:xfrm>
            <a:off x="6310759" y="3396595"/>
            <a:ext cx="3127512"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Build the microscope in layers and look into the eyepiece from above</a:t>
            </a:r>
          </a:p>
        </p:txBody>
      </p:sp>
    </p:spTree>
    <p:extLst>
      <p:ext uri="{BB962C8B-B14F-4D97-AF65-F5344CB8AC3E}">
        <p14:creationId xmlns:p14="http://schemas.microsoft.com/office/powerpoint/2010/main" val="3465069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62E3AB66-6A44-4241-8F37-04BAF07549E6}"/>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3" name="Skupina 2">
            <a:extLst>
              <a:ext uri="{FF2B5EF4-FFF2-40B4-BE49-F238E27FC236}">
                <a16:creationId xmlns:a16="http://schemas.microsoft.com/office/drawing/2014/main" id="{C8A4A374-346C-4F07-AE8D-FACF908EDEFA}"/>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EC5BCB4D-D758-42F6-806D-7798755E3BC4}"/>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388C4AEE-ADC7-490D-8314-BB66828B3411}"/>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4445E468-8FC2-43A3-990E-D1E9E4842282}"/>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5010A20B-5232-4921-9890-C7374841E19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E3F50C5B-D5EC-4F8E-936E-CFA9E2C7D02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A73E8E4B-2A89-4192-90F0-2F7B84B23A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8633593F-5FA2-4796-8E81-CABA74847D0D}"/>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FA2410EB-8407-4D88-B119-9F73F39450B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9F6847E-A0D7-4E3C-B9CF-F29557906A7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6FAD4627-0FBA-4A69-A199-49392E1D2D5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43F7B06D-506A-4710-9EAA-C6CC125277E2}"/>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4E74115F-C68D-4F77-8252-0150BBE7D9D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A3DDB679-610E-44B8-99D3-B5C3D9D7093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224A0785-A970-4AE5-BB9E-F9C81C1206C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53FB3098-05D0-48B5-80BD-AE2F21EA85C0}"/>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49F69930-0153-4BBE-BC3D-29504254869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CA00C76-EA62-4DE3-A827-861B762589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6F54EAB6-2E6C-4FDB-B70E-D366D63C158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68D3DA84-38E5-4058-81F8-A955214DFDE4}"/>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926B67B7-BDCB-42CB-A195-3DAE140EA56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B9048758-A400-4492-8301-740DF5CB9A2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6419DE79-7F02-4CC2-9A61-7B49BB51F88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7DB09DAA-1384-44AE-A69B-7CF45A9840E4}"/>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8A0777D4-4E79-465C-924F-32A1F6BC2157}"/>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F4A6AE43-F4EA-4BA6-9EDA-44546FD60F8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3E1D49D3-2CBA-40B1-BCC5-245728EC04B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015A4E55-C7D6-4564-A4F6-F56311F3A56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D1F405E6-6BB0-494B-8F76-B7622ACA2E59}"/>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08827ED5-F8AC-4EFC-B672-3E7017F0081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8BF10D0E-E1EB-4893-94E9-FB753E2CB62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F39CEDF4-4042-4A6A-AC86-2A0C649153D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FB31B7D6-5D79-445F-B6CB-BC0D57028A30}"/>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6C40D7D4-9E83-44C0-A599-FE4F7BD0118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B54DBB59-3D62-46E9-91BF-9956D48CF7F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1D25F70F-80FB-4B9A-81DF-46BB2B0C1DA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85005176-456B-4EC5-99C9-9FEFDB5CAEF9}"/>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82E99433-895D-4964-96F9-3808CEDDF50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E7E55A44-18EF-461D-8F4B-1528465C382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52348BBD-1C5C-43D5-A430-2B121994BD5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259A45A5-8206-458C-BD3E-8F8E7DCD2C30}"/>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64176FF3-7121-462D-A12B-634112A62FF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B1BE8344-D6B2-4678-B330-EACF99F39E0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5B6DCCD6-818A-4C7F-9652-88A07C6B645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AF596217-6A83-4F16-AFE9-21709B955E85}"/>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1EDD3034-3B7A-406A-BCE9-D32089DBB6CA}"/>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A8561F05-5128-46FC-8DD9-677DF2702F90}"/>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3F8501E8-9603-4E0E-9F96-4A948D7E3F6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04475F2C-EF6E-4F22-80ED-DF5EA7E3E6D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D9769E83-5542-4C8D-B713-B76476FF2CE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E88131DE-C05E-4F01-B2F7-5C8E7DF4A591}"/>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1295B36D-E9CF-4F2B-816D-CF51F1AED66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1696DF5E-1691-41DB-9A7C-CA55A9C9ADD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8C13BF2F-23BA-419A-B0E1-860DC315918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6C654D46-2356-4447-9080-8408AD25FBED}"/>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168CFB9E-4B64-41A8-8E7C-10EA15AAD8F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7CAACC97-DBDF-4FC9-A784-E1A021C0E4F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651B595F-5092-4ACB-ABE0-A9003D7020C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E4FB06B2-D8D4-4A33-AB81-2872E8D59528}"/>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79B5942F-3B11-4239-9BA7-139240F89C5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6A838DA-C96A-4E6F-B054-2299BC78BD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8DD31AA2-D5F2-4A93-97D3-08B03271198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B5C3459A-4B28-4F72-B552-5A332FCF1E92}"/>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D763F566-0432-4B79-89CA-39A216C0FA5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BF5F7BC0-1DCA-4146-87DF-23329E0CD7B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247BCA25-F6D4-446E-AB15-0ECB8B852C9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70F7A8DF-2406-44F1-A34A-03B3EA3D6255}"/>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8FD450E6-FA83-4CD9-8C83-B9C301DEA6D0}"/>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746E94F7-058A-4193-8FC0-F97D46115A5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B7DAD9D7-D00E-4C66-BFF4-F5AAB43B76C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FAA1A230-A862-4F78-8540-46F5D3981A9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D67DE062-7C27-448A-B41B-4B4B4E2D6EA6}"/>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9579925E-76A0-41F0-ACEE-E63ABB9E572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4381057B-1E20-471D-AD66-7AF4F403E8B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4D27704C-DF9F-479C-AC98-5DBD8E159C1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C64B4B43-7E53-4AE8-8442-65484F3FCEB1}"/>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D9DCFC4E-BD41-47EF-9D55-B862E7735D5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17160874-7772-4EA7-B74A-A5EDB23933B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60B47D1A-F5EB-45A6-9286-43617E97BE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29233FAA-C48B-4791-937F-3C44B16D1EEC}"/>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EC29224B-97FE-44FB-8A01-79813C917CF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BC66F653-1D73-48D9-B460-33EBDA49A05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D00F3737-AC86-45DD-A275-A5B192BA782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529AA902-86EC-4A2D-9504-64A21F5CB4E2}"/>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1305B3BE-D7D0-40DD-A2E1-890E67AE3D7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6299350E-4721-4896-8F42-84A64E4DAD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B88E6192-842C-4EFE-A08E-D7F5678B5B8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4F83F812-19A5-4E01-8130-C93B353D86C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783DC4A6-37A9-4716-BE31-56598A4605F2}"/>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86BEA0A5-EEB5-4D06-AA73-6C9D71B35CE2}"/>
              </a:ext>
            </a:extLst>
          </p:cNvPr>
          <p:cNvSpPr txBox="1"/>
          <p:nvPr/>
        </p:nvSpPr>
        <p:spPr>
          <a:xfrm>
            <a:off x="1595301" y="251916"/>
            <a:ext cx="7349897" cy="646331"/>
          </a:xfrm>
          <a:prstGeom prst="rect">
            <a:avLst/>
          </a:prstGeom>
          <a:noFill/>
        </p:spPr>
        <p:txBody>
          <a:bodyPr wrap="none" rtlCol="0">
            <a:spAutoFit/>
          </a:bodyPr>
          <a:lstStyle/>
          <a:p>
            <a:r>
              <a:rPr lang="en-GB" sz="3600" dirty="0"/>
              <a:t>Better for the Smartphone or the eye?</a:t>
            </a:r>
          </a:p>
        </p:txBody>
      </p:sp>
      <p:sp>
        <p:nvSpPr>
          <p:cNvPr id="96" name="TextovéPole 95">
            <a:extLst>
              <a:ext uri="{FF2B5EF4-FFF2-40B4-BE49-F238E27FC236}">
                <a16:creationId xmlns:a16="http://schemas.microsoft.com/office/drawing/2014/main" id="{D5583ADD-A60B-42DA-B863-CBEDF220053F}"/>
              </a:ext>
            </a:extLst>
          </p:cNvPr>
          <p:cNvSpPr txBox="1"/>
          <p:nvPr/>
        </p:nvSpPr>
        <p:spPr>
          <a:xfrm>
            <a:off x="622946" y="1334586"/>
            <a:ext cx="8863666" cy="830997"/>
          </a:xfrm>
          <a:prstGeom prst="rect">
            <a:avLst/>
          </a:prstGeom>
          <a:noFill/>
        </p:spPr>
        <p:txBody>
          <a:bodyPr wrap="square" rtlCol="0">
            <a:spAutoFit/>
          </a:bodyPr>
          <a:lstStyle/>
          <a:p>
            <a:r>
              <a:rPr lang="en-GB" sz="1600" dirty="0"/>
              <a:t>The Smartphone camera has a lens with a very short focal length, in order to fit the camera system into the thin flat phone. The lens creates an image on the camera chip in a similar way like the eye creates an image on its retina.  </a:t>
            </a:r>
          </a:p>
        </p:txBody>
      </p:sp>
      <p:sp>
        <p:nvSpPr>
          <p:cNvPr id="132" name="TextovéPole 131">
            <a:extLst>
              <a:ext uri="{FF2B5EF4-FFF2-40B4-BE49-F238E27FC236}">
                <a16:creationId xmlns:a16="http://schemas.microsoft.com/office/drawing/2014/main" id="{3734B3C2-CDFC-4BF6-B766-BD3320AC247A}"/>
              </a:ext>
            </a:extLst>
          </p:cNvPr>
          <p:cNvSpPr txBox="1"/>
          <p:nvPr/>
        </p:nvSpPr>
        <p:spPr>
          <a:xfrm>
            <a:off x="622946" y="2420564"/>
            <a:ext cx="8863666" cy="338554"/>
          </a:xfrm>
          <a:prstGeom prst="rect">
            <a:avLst/>
          </a:prstGeom>
          <a:noFill/>
        </p:spPr>
        <p:txBody>
          <a:bodyPr wrap="square" rtlCol="0">
            <a:spAutoFit/>
          </a:bodyPr>
          <a:lstStyle/>
          <a:p>
            <a:r>
              <a:rPr lang="en-GB" sz="1600" dirty="0"/>
              <a:t>The eye can image object from far and close distances. This ability is called accommodation. </a:t>
            </a:r>
          </a:p>
        </p:txBody>
      </p:sp>
      <p:sp>
        <p:nvSpPr>
          <p:cNvPr id="157" name="TextovéPole 156">
            <a:extLst>
              <a:ext uri="{FF2B5EF4-FFF2-40B4-BE49-F238E27FC236}">
                <a16:creationId xmlns:a16="http://schemas.microsoft.com/office/drawing/2014/main" id="{91F3D6F2-0257-40BF-B74B-FFAC0D376D67}"/>
              </a:ext>
            </a:extLst>
          </p:cNvPr>
          <p:cNvSpPr txBox="1"/>
          <p:nvPr/>
        </p:nvSpPr>
        <p:spPr>
          <a:xfrm>
            <a:off x="2111999" y="2872134"/>
            <a:ext cx="7344914" cy="584775"/>
          </a:xfrm>
          <a:prstGeom prst="rect">
            <a:avLst/>
          </a:prstGeom>
          <a:noFill/>
        </p:spPr>
        <p:txBody>
          <a:bodyPr wrap="square" rtlCol="0">
            <a:spAutoFit/>
          </a:bodyPr>
          <a:lstStyle/>
          <a:p>
            <a:r>
              <a:rPr lang="en-GB" sz="1600" dirty="0"/>
              <a:t>The Smartphone camera can do that too, but using an autofocus mechanism. This enables focusing object from a large distance range onto the camera chip</a:t>
            </a:r>
          </a:p>
        </p:txBody>
      </p:sp>
      <p:grpSp>
        <p:nvGrpSpPr>
          <p:cNvPr id="94" name="Skupina 93">
            <a:extLst>
              <a:ext uri="{FF2B5EF4-FFF2-40B4-BE49-F238E27FC236}">
                <a16:creationId xmlns:a16="http://schemas.microsoft.com/office/drawing/2014/main" id="{0E1EAA61-DC5E-4867-968B-F047C62A3C3E}"/>
              </a:ext>
            </a:extLst>
          </p:cNvPr>
          <p:cNvGrpSpPr/>
          <p:nvPr/>
        </p:nvGrpSpPr>
        <p:grpSpPr>
          <a:xfrm>
            <a:off x="368755" y="3278602"/>
            <a:ext cx="5164088" cy="2321778"/>
            <a:chOff x="368755" y="3278602"/>
            <a:chExt cx="5164088" cy="2321778"/>
          </a:xfrm>
        </p:grpSpPr>
        <p:grpSp>
          <p:nvGrpSpPr>
            <p:cNvPr id="180" name="Skupina 179">
              <a:extLst>
                <a:ext uri="{FF2B5EF4-FFF2-40B4-BE49-F238E27FC236}">
                  <a16:creationId xmlns:a16="http://schemas.microsoft.com/office/drawing/2014/main" id="{93055BC6-FB5B-4EA9-8C56-C77C2F43D1A0}"/>
                </a:ext>
              </a:extLst>
            </p:cNvPr>
            <p:cNvGrpSpPr/>
            <p:nvPr/>
          </p:nvGrpSpPr>
          <p:grpSpPr>
            <a:xfrm>
              <a:off x="368755" y="3659507"/>
              <a:ext cx="2538500" cy="1866690"/>
              <a:chOff x="276431" y="4460220"/>
              <a:chExt cx="2538500" cy="1866690"/>
            </a:xfrm>
          </p:grpSpPr>
          <p:sp>
            <p:nvSpPr>
              <p:cNvPr id="107" name="Ovál 106">
                <a:extLst>
                  <a:ext uri="{FF2B5EF4-FFF2-40B4-BE49-F238E27FC236}">
                    <a16:creationId xmlns:a16="http://schemas.microsoft.com/office/drawing/2014/main" id="{2A88EBAB-D52C-4EAB-BBDE-DB786C89E847}"/>
                  </a:ext>
                </a:extLst>
              </p:cNvPr>
              <p:cNvSpPr/>
              <p:nvPr/>
            </p:nvSpPr>
            <p:spPr>
              <a:xfrm>
                <a:off x="839549" y="4460220"/>
                <a:ext cx="1975382" cy="1866690"/>
              </a:xfrm>
              <a:prstGeom prst="ellipse">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ál 104">
                <a:extLst>
                  <a:ext uri="{FF2B5EF4-FFF2-40B4-BE49-F238E27FC236}">
                    <a16:creationId xmlns:a16="http://schemas.microsoft.com/office/drawing/2014/main" id="{700227F4-C776-48DE-BC2C-7ED16B087445}"/>
                  </a:ext>
                </a:extLst>
              </p:cNvPr>
              <p:cNvSpPr/>
              <p:nvPr/>
            </p:nvSpPr>
            <p:spPr>
              <a:xfrm>
                <a:off x="1114355" y="5046434"/>
                <a:ext cx="392599" cy="694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ál 103">
                <a:extLst>
                  <a:ext uri="{FF2B5EF4-FFF2-40B4-BE49-F238E27FC236}">
                    <a16:creationId xmlns:a16="http://schemas.microsoft.com/office/drawing/2014/main" id="{790594B1-1FC7-4D85-BD48-C298CC6FEFC3}"/>
                  </a:ext>
                </a:extLst>
              </p:cNvPr>
              <p:cNvSpPr/>
              <p:nvPr/>
            </p:nvSpPr>
            <p:spPr>
              <a:xfrm>
                <a:off x="1192898" y="4673567"/>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ál 105">
                <a:extLst>
                  <a:ext uri="{FF2B5EF4-FFF2-40B4-BE49-F238E27FC236}">
                    <a16:creationId xmlns:a16="http://schemas.microsoft.com/office/drawing/2014/main" id="{BBEB8317-7AC4-4040-B278-963809BE5227}"/>
                  </a:ext>
                </a:extLst>
              </p:cNvPr>
              <p:cNvSpPr/>
              <p:nvPr/>
            </p:nvSpPr>
            <p:spPr>
              <a:xfrm>
                <a:off x="1364864" y="4931900"/>
                <a:ext cx="326978"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3" name="Přímá spojnice 112">
                <a:extLst>
                  <a:ext uri="{FF2B5EF4-FFF2-40B4-BE49-F238E27FC236}">
                    <a16:creationId xmlns:a16="http://schemas.microsoft.com/office/drawing/2014/main" id="{6B2063DE-5AAA-41E1-962E-893B51241FAB}"/>
                  </a:ext>
                </a:extLst>
              </p:cNvPr>
              <p:cNvCxnSpPr>
                <a:cxnSpLocks/>
              </p:cNvCxnSpPr>
              <p:nvPr/>
            </p:nvCxnSpPr>
            <p:spPr>
              <a:xfrm>
                <a:off x="276432" y="5109165"/>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65AE0849-1304-4889-95FC-7E2B2E53E9A7}"/>
                  </a:ext>
                </a:extLst>
              </p:cNvPr>
              <p:cNvCxnSpPr>
                <a:cxnSpLocks/>
              </p:cNvCxnSpPr>
              <p:nvPr/>
            </p:nvCxnSpPr>
            <p:spPr>
              <a:xfrm>
                <a:off x="279203" y="5387434"/>
                <a:ext cx="252624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711CE60B-7793-4197-BD5A-A3F74D4B7A42}"/>
                  </a:ext>
                </a:extLst>
              </p:cNvPr>
              <p:cNvCxnSpPr>
                <a:cxnSpLocks/>
              </p:cNvCxnSpPr>
              <p:nvPr/>
            </p:nvCxnSpPr>
            <p:spPr>
              <a:xfrm>
                <a:off x="276431" y="5641037"/>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90C10A53-C441-4A17-9AF2-21BE6308F9FB}"/>
                  </a:ext>
                </a:extLst>
              </p:cNvPr>
              <p:cNvCxnSpPr>
                <a:cxnSpLocks/>
              </p:cNvCxnSpPr>
              <p:nvPr/>
            </p:nvCxnSpPr>
            <p:spPr>
              <a:xfrm>
                <a:off x="279203" y="5250599"/>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C79F3975-481B-4603-B9B9-D254165A26F7}"/>
                  </a:ext>
                </a:extLst>
              </p:cNvPr>
              <p:cNvCxnSpPr>
                <a:cxnSpLocks/>
              </p:cNvCxnSpPr>
              <p:nvPr/>
            </p:nvCxnSpPr>
            <p:spPr>
              <a:xfrm>
                <a:off x="276433" y="5497817"/>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33E56DF4-7126-46C7-AF58-CCD9A0D95991}"/>
                  </a:ext>
                </a:extLst>
              </p:cNvPr>
              <p:cNvCxnSpPr>
                <a:cxnSpLocks/>
              </p:cNvCxnSpPr>
              <p:nvPr/>
            </p:nvCxnSpPr>
            <p:spPr>
              <a:xfrm flipV="1">
                <a:off x="1528353" y="5379701"/>
                <a:ext cx="1103607" cy="25656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5C47B5E2-1F65-4DBC-8C49-7E147F18AC78}"/>
                  </a:ext>
                </a:extLst>
              </p:cNvPr>
              <p:cNvCxnSpPr>
                <a:cxnSpLocks/>
              </p:cNvCxnSpPr>
              <p:nvPr/>
            </p:nvCxnSpPr>
            <p:spPr>
              <a:xfrm>
                <a:off x="1512427" y="5118845"/>
                <a:ext cx="1106675" cy="27632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0F4B2D25-B045-40B0-A423-F75D9C6216C0}"/>
                  </a:ext>
                </a:extLst>
              </p:cNvPr>
              <p:cNvCxnSpPr>
                <a:cxnSpLocks/>
              </p:cNvCxnSpPr>
              <p:nvPr/>
            </p:nvCxnSpPr>
            <p:spPr>
              <a:xfrm>
                <a:off x="1506952" y="5254936"/>
                <a:ext cx="1125008" cy="14023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27DDCA1F-D782-4FD1-8C7D-7B640D2BCFB5}"/>
                  </a:ext>
                </a:extLst>
              </p:cNvPr>
              <p:cNvCxnSpPr>
                <a:cxnSpLocks/>
              </p:cNvCxnSpPr>
              <p:nvPr/>
            </p:nvCxnSpPr>
            <p:spPr>
              <a:xfrm flipV="1">
                <a:off x="1512427" y="5391301"/>
                <a:ext cx="1119533" cy="11290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9" name="Přímá spojnice se šipkou 128">
                <a:extLst>
                  <a:ext uri="{FF2B5EF4-FFF2-40B4-BE49-F238E27FC236}">
                    <a16:creationId xmlns:a16="http://schemas.microsoft.com/office/drawing/2014/main" id="{206C0186-C25A-420F-BFBA-2BDF3EC85AEE}"/>
                  </a:ext>
                </a:extLst>
              </p:cNvPr>
              <p:cNvCxnSpPr>
                <a:cxnSpLocks/>
                <a:stCxn id="106" idx="0"/>
                <a:endCxn id="106" idx="4"/>
              </p:cNvCxnSpPr>
              <p:nvPr/>
            </p:nvCxnSpPr>
            <p:spPr>
              <a:xfrm>
                <a:off x="1528353" y="4931900"/>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93" name="Skupina 192">
              <a:extLst>
                <a:ext uri="{FF2B5EF4-FFF2-40B4-BE49-F238E27FC236}">
                  <a16:creationId xmlns:a16="http://schemas.microsoft.com/office/drawing/2014/main" id="{15D1E45B-58A9-4704-836A-2876877453CC}"/>
                </a:ext>
              </a:extLst>
            </p:cNvPr>
            <p:cNvGrpSpPr/>
            <p:nvPr/>
          </p:nvGrpSpPr>
          <p:grpSpPr>
            <a:xfrm>
              <a:off x="2997115" y="3681926"/>
              <a:ext cx="2535728" cy="1866690"/>
              <a:chOff x="2776683" y="4467347"/>
              <a:chExt cx="2535728" cy="1866690"/>
            </a:xfrm>
          </p:grpSpPr>
          <p:sp>
            <p:nvSpPr>
              <p:cNvPr id="135" name="Ovál 134">
                <a:extLst>
                  <a:ext uri="{FF2B5EF4-FFF2-40B4-BE49-F238E27FC236}">
                    <a16:creationId xmlns:a16="http://schemas.microsoft.com/office/drawing/2014/main" id="{B6167456-2660-457A-8C14-C06D139DBEB8}"/>
                  </a:ext>
                </a:extLst>
              </p:cNvPr>
              <p:cNvSpPr/>
              <p:nvPr/>
            </p:nvSpPr>
            <p:spPr>
              <a:xfrm>
                <a:off x="3337029" y="4467347"/>
                <a:ext cx="1975382" cy="1866690"/>
              </a:xfrm>
              <a:prstGeom prst="ellipse">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ál 135">
                <a:extLst>
                  <a:ext uri="{FF2B5EF4-FFF2-40B4-BE49-F238E27FC236}">
                    <a16:creationId xmlns:a16="http://schemas.microsoft.com/office/drawing/2014/main" id="{148FDF7C-4972-46CC-948D-A535516CABD0}"/>
                  </a:ext>
                </a:extLst>
              </p:cNvPr>
              <p:cNvSpPr/>
              <p:nvPr/>
            </p:nvSpPr>
            <p:spPr>
              <a:xfrm>
                <a:off x="3611835" y="5053561"/>
                <a:ext cx="392599" cy="694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ál 136">
                <a:extLst>
                  <a:ext uri="{FF2B5EF4-FFF2-40B4-BE49-F238E27FC236}">
                    <a16:creationId xmlns:a16="http://schemas.microsoft.com/office/drawing/2014/main" id="{0AA77641-0E9F-4A6A-9859-B6B415AC3AAE}"/>
                  </a:ext>
                </a:extLst>
              </p:cNvPr>
              <p:cNvSpPr/>
              <p:nvPr/>
            </p:nvSpPr>
            <p:spPr>
              <a:xfrm>
                <a:off x="3690378" y="4680694"/>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ál 137">
                <a:extLst>
                  <a:ext uri="{FF2B5EF4-FFF2-40B4-BE49-F238E27FC236}">
                    <a16:creationId xmlns:a16="http://schemas.microsoft.com/office/drawing/2014/main" id="{171CDAB0-45C4-4DBA-A00D-ADFB2FC941C9}"/>
                  </a:ext>
                </a:extLst>
              </p:cNvPr>
              <p:cNvSpPr/>
              <p:nvPr/>
            </p:nvSpPr>
            <p:spPr>
              <a:xfrm>
                <a:off x="3767825" y="4940629"/>
                <a:ext cx="491616"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9" name="Přímá spojnice 138">
                <a:extLst>
                  <a:ext uri="{FF2B5EF4-FFF2-40B4-BE49-F238E27FC236}">
                    <a16:creationId xmlns:a16="http://schemas.microsoft.com/office/drawing/2014/main" id="{71EF4C09-525A-4857-9339-1F9BEBD1EC80}"/>
                  </a:ext>
                </a:extLst>
              </p:cNvPr>
              <p:cNvCxnSpPr>
                <a:cxnSpLocks/>
              </p:cNvCxnSpPr>
              <p:nvPr/>
            </p:nvCxnSpPr>
            <p:spPr>
              <a:xfrm flipV="1">
                <a:off x="2808965" y="5116292"/>
                <a:ext cx="1195468" cy="27053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0" name="Přímá spojnice 139">
                <a:extLst>
                  <a:ext uri="{FF2B5EF4-FFF2-40B4-BE49-F238E27FC236}">
                    <a16:creationId xmlns:a16="http://schemas.microsoft.com/office/drawing/2014/main" id="{167199AF-CEC1-4435-A7CF-D0F7C84A7787}"/>
                  </a:ext>
                </a:extLst>
              </p:cNvPr>
              <p:cNvCxnSpPr>
                <a:cxnSpLocks/>
              </p:cNvCxnSpPr>
              <p:nvPr/>
            </p:nvCxnSpPr>
            <p:spPr>
              <a:xfrm>
                <a:off x="2776683" y="5394561"/>
                <a:ext cx="252624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41" name="Přímá spojnice 140">
                <a:extLst>
                  <a:ext uri="{FF2B5EF4-FFF2-40B4-BE49-F238E27FC236}">
                    <a16:creationId xmlns:a16="http://schemas.microsoft.com/office/drawing/2014/main" id="{968745F1-7D68-4626-BDED-8AE2F68D2A0C}"/>
                  </a:ext>
                </a:extLst>
              </p:cNvPr>
              <p:cNvCxnSpPr>
                <a:cxnSpLocks/>
              </p:cNvCxnSpPr>
              <p:nvPr/>
            </p:nvCxnSpPr>
            <p:spPr>
              <a:xfrm>
                <a:off x="2808965" y="5386828"/>
                <a:ext cx="1195467" cy="26133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2" name="Přímá spojnice 141">
                <a:extLst>
                  <a:ext uri="{FF2B5EF4-FFF2-40B4-BE49-F238E27FC236}">
                    <a16:creationId xmlns:a16="http://schemas.microsoft.com/office/drawing/2014/main" id="{2B554175-3333-467D-9C62-1003B490ACA9}"/>
                  </a:ext>
                </a:extLst>
              </p:cNvPr>
              <p:cNvCxnSpPr>
                <a:cxnSpLocks/>
              </p:cNvCxnSpPr>
              <p:nvPr/>
            </p:nvCxnSpPr>
            <p:spPr>
              <a:xfrm flipV="1">
                <a:off x="2808965" y="5257726"/>
                <a:ext cx="1198239" cy="12910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EE93713B-71BC-43F7-B346-2D358B433394}"/>
                  </a:ext>
                </a:extLst>
              </p:cNvPr>
              <p:cNvCxnSpPr>
                <a:cxnSpLocks/>
              </p:cNvCxnSpPr>
              <p:nvPr/>
            </p:nvCxnSpPr>
            <p:spPr>
              <a:xfrm>
                <a:off x="2808965" y="5386828"/>
                <a:ext cx="1195469" cy="11811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4" name="Přímá spojnice 143">
                <a:extLst>
                  <a:ext uri="{FF2B5EF4-FFF2-40B4-BE49-F238E27FC236}">
                    <a16:creationId xmlns:a16="http://schemas.microsoft.com/office/drawing/2014/main" id="{2A05464A-3994-4763-8793-FC5D02B539B7}"/>
                  </a:ext>
                </a:extLst>
              </p:cNvPr>
              <p:cNvCxnSpPr>
                <a:cxnSpLocks/>
              </p:cNvCxnSpPr>
              <p:nvPr/>
            </p:nvCxnSpPr>
            <p:spPr>
              <a:xfrm flipV="1">
                <a:off x="4025833" y="5386828"/>
                <a:ext cx="1103607" cy="25656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5" name="Přímá spojnice 144">
                <a:extLst>
                  <a:ext uri="{FF2B5EF4-FFF2-40B4-BE49-F238E27FC236}">
                    <a16:creationId xmlns:a16="http://schemas.microsoft.com/office/drawing/2014/main" id="{9BEFC7A5-F1C6-49B2-8B5C-CD4A7F2851A2}"/>
                  </a:ext>
                </a:extLst>
              </p:cNvPr>
              <p:cNvCxnSpPr>
                <a:cxnSpLocks/>
              </p:cNvCxnSpPr>
              <p:nvPr/>
            </p:nvCxnSpPr>
            <p:spPr>
              <a:xfrm>
                <a:off x="4009907" y="5125972"/>
                <a:ext cx="1106675" cy="27632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6" name="Přímá spojnice 145">
                <a:extLst>
                  <a:ext uri="{FF2B5EF4-FFF2-40B4-BE49-F238E27FC236}">
                    <a16:creationId xmlns:a16="http://schemas.microsoft.com/office/drawing/2014/main" id="{197D6F20-AD49-47FA-B695-4316F1A19882}"/>
                  </a:ext>
                </a:extLst>
              </p:cNvPr>
              <p:cNvCxnSpPr>
                <a:cxnSpLocks/>
              </p:cNvCxnSpPr>
              <p:nvPr/>
            </p:nvCxnSpPr>
            <p:spPr>
              <a:xfrm>
                <a:off x="4004432" y="5262063"/>
                <a:ext cx="1125008" cy="14023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7" name="Přímá spojnice 146">
                <a:extLst>
                  <a:ext uri="{FF2B5EF4-FFF2-40B4-BE49-F238E27FC236}">
                    <a16:creationId xmlns:a16="http://schemas.microsoft.com/office/drawing/2014/main" id="{701B0467-232C-48C1-A3C5-76D648E6C688}"/>
                  </a:ext>
                </a:extLst>
              </p:cNvPr>
              <p:cNvCxnSpPr>
                <a:cxnSpLocks/>
              </p:cNvCxnSpPr>
              <p:nvPr/>
            </p:nvCxnSpPr>
            <p:spPr>
              <a:xfrm flipV="1">
                <a:off x="4009907" y="5398428"/>
                <a:ext cx="1119533" cy="11290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8" name="Přímá spojnice se šipkou 147">
                <a:extLst>
                  <a:ext uri="{FF2B5EF4-FFF2-40B4-BE49-F238E27FC236}">
                    <a16:creationId xmlns:a16="http://schemas.microsoft.com/office/drawing/2014/main" id="{AB15283C-CCF1-4035-AA8B-7C2493215082}"/>
                  </a:ext>
                </a:extLst>
              </p:cNvPr>
              <p:cNvCxnSpPr>
                <a:cxnSpLocks/>
                <a:stCxn id="138" idx="0"/>
                <a:endCxn id="138" idx="4"/>
              </p:cNvCxnSpPr>
              <p:nvPr/>
            </p:nvCxnSpPr>
            <p:spPr>
              <a:xfrm>
                <a:off x="4013633" y="4940629"/>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8" name="Skupina 97">
              <a:extLst>
                <a:ext uri="{FF2B5EF4-FFF2-40B4-BE49-F238E27FC236}">
                  <a16:creationId xmlns:a16="http://schemas.microsoft.com/office/drawing/2014/main" id="{F04CC1D9-B150-419C-9627-43833A2ADAFF}"/>
                </a:ext>
              </a:extLst>
            </p:cNvPr>
            <p:cNvGrpSpPr/>
            <p:nvPr/>
          </p:nvGrpSpPr>
          <p:grpSpPr>
            <a:xfrm>
              <a:off x="668565" y="3278602"/>
              <a:ext cx="720000" cy="1085196"/>
              <a:chOff x="8881807" y="1767048"/>
              <a:chExt cx="720000" cy="1085196"/>
            </a:xfrm>
          </p:grpSpPr>
          <p:sp>
            <p:nvSpPr>
              <p:cNvPr id="99" name="Částečný kruh 98">
                <a:extLst>
                  <a:ext uri="{FF2B5EF4-FFF2-40B4-BE49-F238E27FC236}">
                    <a16:creationId xmlns:a16="http://schemas.microsoft.com/office/drawing/2014/main" id="{6F163DDB-2C30-4D4A-B60B-ED96DAB03DD5}"/>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0" name="Ovál 99">
                <a:extLst>
                  <a:ext uri="{FF2B5EF4-FFF2-40B4-BE49-F238E27FC236}">
                    <a16:creationId xmlns:a16="http://schemas.microsoft.com/office/drawing/2014/main" id="{5EAD6D32-DFD2-4ECA-BEC3-00B2EB71628F}"/>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ál 100">
                <a:extLst>
                  <a:ext uri="{FF2B5EF4-FFF2-40B4-BE49-F238E27FC236}">
                    <a16:creationId xmlns:a16="http://schemas.microsoft.com/office/drawing/2014/main" id="{2D07BA41-B794-44F2-8232-D1DD7DC93D31}"/>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blouk 101">
                <a:extLst>
                  <a:ext uri="{FF2B5EF4-FFF2-40B4-BE49-F238E27FC236}">
                    <a16:creationId xmlns:a16="http://schemas.microsoft.com/office/drawing/2014/main" id="{865DE0D7-D09D-4E45-8382-0BB7C32A0E97}"/>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Oblouk 102">
                <a:extLst>
                  <a:ext uri="{FF2B5EF4-FFF2-40B4-BE49-F238E27FC236}">
                    <a16:creationId xmlns:a16="http://schemas.microsoft.com/office/drawing/2014/main" id="{280225BC-82E5-48CB-81A5-3DE3480FB498}"/>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12" name="TextovéPole 211">
              <a:extLst>
                <a:ext uri="{FF2B5EF4-FFF2-40B4-BE49-F238E27FC236}">
                  <a16:creationId xmlns:a16="http://schemas.microsoft.com/office/drawing/2014/main" id="{C67525F8-8F5F-481F-935C-CDF6D3EC2D66}"/>
                </a:ext>
              </a:extLst>
            </p:cNvPr>
            <p:cNvSpPr txBox="1"/>
            <p:nvPr/>
          </p:nvSpPr>
          <p:spPr>
            <a:xfrm>
              <a:off x="2439376" y="5261826"/>
              <a:ext cx="1606084" cy="338554"/>
            </a:xfrm>
            <a:prstGeom prst="rect">
              <a:avLst/>
            </a:prstGeom>
            <a:noFill/>
          </p:spPr>
          <p:txBody>
            <a:bodyPr wrap="square" rtlCol="0">
              <a:spAutoFit/>
            </a:bodyPr>
            <a:lstStyle/>
            <a:p>
              <a:r>
                <a:rPr lang="en-GB" sz="1600" dirty="0"/>
                <a:t>Accommodation </a:t>
              </a:r>
            </a:p>
          </p:txBody>
        </p:sp>
      </p:grpSp>
      <p:grpSp>
        <p:nvGrpSpPr>
          <p:cNvPr id="93" name="Skupina 92">
            <a:extLst>
              <a:ext uri="{FF2B5EF4-FFF2-40B4-BE49-F238E27FC236}">
                <a16:creationId xmlns:a16="http://schemas.microsoft.com/office/drawing/2014/main" id="{FEA32BDC-E109-4081-8A5C-9EB94CB81449}"/>
              </a:ext>
            </a:extLst>
          </p:cNvPr>
          <p:cNvGrpSpPr/>
          <p:nvPr/>
        </p:nvGrpSpPr>
        <p:grpSpPr>
          <a:xfrm>
            <a:off x="6207928" y="3623428"/>
            <a:ext cx="2442063" cy="2226166"/>
            <a:chOff x="6207928" y="3623428"/>
            <a:chExt cx="2442063" cy="2226166"/>
          </a:xfrm>
        </p:grpSpPr>
        <p:sp>
          <p:nvSpPr>
            <p:cNvPr id="211" name="TextovéPole 210">
              <a:extLst>
                <a:ext uri="{FF2B5EF4-FFF2-40B4-BE49-F238E27FC236}">
                  <a16:creationId xmlns:a16="http://schemas.microsoft.com/office/drawing/2014/main" id="{E649BFE9-8293-47C2-8B02-6F655C5714C8}"/>
                </a:ext>
              </a:extLst>
            </p:cNvPr>
            <p:cNvSpPr txBox="1"/>
            <p:nvPr/>
          </p:nvSpPr>
          <p:spPr>
            <a:xfrm>
              <a:off x="7142355" y="5511040"/>
              <a:ext cx="1063715" cy="338554"/>
            </a:xfrm>
            <a:prstGeom prst="rect">
              <a:avLst/>
            </a:prstGeom>
            <a:noFill/>
          </p:spPr>
          <p:txBody>
            <a:bodyPr wrap="square" rtlCol="0">
              <a:spAutoFit/>
            </a:bodyPr>
            <a:lstStyle/>
            <a:p>
              <a:r>
                <a:rPr lang="en-GB" sz="1600"/>
                <a:t>Autofocus </a:t>
              </a:r>
            </a:p>
          </p:txBody>
        </p:sp>
        <p:grpSp>
          <p:nvGrpSpPr>
            <p:cNvPr id="126" name="Skupina 125">
              <a:extLst>
                <a:ext uri="{FF2B5EF4-FFF2-40B4-BE49-F238E27FC236}">
                  <a16:creationId xmlns:a16="http://schemas.microsoft.com/office/drawing/2014/main" id="{15EF496F-9478-4D09-8956-ECA66C4BBF78}"/>
                </a:ext>
              </a:extLst>
            </p:cNvPr>
            <p:cNvGrpSpPr/>
            <p:nvPr/>
          </p:nvGrpSpPr>
          <p:grpSpPr>
            <a:xfrm>
              <a:off x="6207928" y="4589920"/>
              <a:ext cx="2442063" cy="923329"/>
              <a:chOff x="6173586" y="3530645"/>
              <a:chExt cx="2442063" cy="923329"/>
            </a:xfrm>
          </p:grpSpPr>
          <p:sp>
            <p:nvSpPr>
              <p:cNvPr id="160" name="Ovál 159">
                <a:extLst>
                  <a:ext uri="{FF2B5EF4-FFF2-40B4-BE49-F238E27FC236}">
                    <a16:creationId xmlns:a16="http://schemas.microsoft.com/office/drawing/2014/main" id="{51E1012C-1C5F-4CBE-AED7-9EF7718C107B}"/>
                  </a:ext>
                </a:extLst>
              </p:cNvPr>
              <p:cNvSpPr/>
              <p:nvPr/>
            </p:nvSpPr>
            <p:spPr>
              <a:xfrm>
                <a:off x="7259247" y="3530645"/>
                <a:ext cx="326978"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1" name="Přímá spojnice 160">
                <a:extLst>
                  <a:ext uri="{FF2B5EF4-FFF2-40B4-BE49-F238E27FC236}">
                    <a16:creationId xmlns:a16="http://schemas.microsoft.com/office/drawing/2014/main" id="{B57081E4-FCEA-4FFB-9776-58B740C3845D}"/>
                  </a:ext>
                </a:extLst>
              </p:cNvPr>
              <p:cNvCxnSpPr>
                <a:cxnSpLocks/>
              </p:cNvCxnSpPr>
              <p:nvPr/>
            </p:nvCxnSpPr>
            <p:spPr>
              <a:xfrm flipV="1">
                <a:off x="6197396" y="3707910"/>
                <a:ext cx="1203940" cy="278863"/>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28680008-63F5-4FDD-8039-85291F878CB1}"/>
                  </a:ext>
                </a:extLst>
              </p:cNvPr>
              <p:cNvCxnSpPr>
                <a:cxnSpLocks/>
                <a:endCxn id="196" idx="3"/>
              </p:cNvCxnSpPr>
              <p:nvPr/>
            </p:nvCxnSpPr>
            <p:spPr>
              <a:xfrm>
                <a:off x="6173586" y="3986773"/>
                <a:ext cx="2442063"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55362677-99E5-4126-AC19-3B6FDF7254EB}"/>
                  </a:ext>
                </a:extLst>
              </p:cNvPr>
              <p:cNvCxnSpPr>
                <a:cxnSpLocks/>
              </p:cNvCxnSpPr>
              <p:nvPr/>
            </p:nvCxnSpPr>
            <p:spPr>
              <a:xfrm>
                <a:off x="6187195" y="3986773"/>
                <a:ext cx="1214140" cy="253009"/>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4" name="Přímá spojnice 163">
                <a:extLst>
                  <a:ext uri="{FF2B5EF4-FFF2-40B4-BE49-F238E27FC236}">
                    <a16:creationId xmlns:a16="http://schemas.microsoft.com/office/drawing/2014/main" id="{F96E0DC5-8AF2-4DEE-B404-FBC4790EDF08}"/>
                  </a:ext>
                </a:extLst>
              </p:cNvPr>
              <p:cNvCxnSpPr>
                <a:cxnSpLocks/>
              </p:cNvCxnSpPr>
              <p:nvPr/>
            </p:nvCxnSpPr>
            <p:spPr>
              <a:xfrm flipV="1">
                <a:off x="6187195" y="3849344"/>
                <a:ext cx="1216912" cy="137429"/>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5" name="Přímá spojnice 164">
                <a:extLst>
                  <a:ext uri="{FF2B5EF4-FFF2-40B4-BE49-F238E27FC236}">
                    <a16:creationId xmlns:a16="http://schemas.microsoft.com/office/drawing/2014/main" id="{7A149FA7-C706-4468-81D3-A5DCCF9E7F41}"/>
                  </a:ext>
                </a:extLst>
              </p:cNvPr>
              <p:cNvCxnSpPr>
                <a:cxnSpLocks/>
              </p:cNvCxnSpPr>
              <p:nvPr/>
            </p:nvCxnSpPr>
            <p:spPr>
              <a:xfrm>
                <a:off x="6197396" y="3978446"/>
                <a:ext cx="1203941" cy="11811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6" name="Přímá spojnice 165">
                <a:extLst>
                  <a:ext uri="{FF2B5EF4-FFF2-40B4-BE49-F238E27FC236}">
                    <a16:creationId xmlns:a16="http://schemas.microsoft.com/office/drawing/2014/main" id="{CFDE4222-82AC-49CB-89EE-5C646A651976}"/>
                  </a:ext>
                </a:extLst>
              </p:cNvPr>
              <p:cNvCxnSpPr>
                <a:cxnSpLocks/>
              </p:cNvCxnSpPr>
              <p:nvPr/>
            </p:nvCxnSpPr>
            <p:spPr>
              <a:xfrm flipV="1">
                <a:off x="7422736" y="3978446"/>
                <a:ext cx="1103607" cy="25656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7" name="Přímá spojnice 166">
                <a:extLst>
                  <a:ext uri="{FF2B5EF4-FFF2-40B4-BE49-F238E27FC236}">
                    <a16:creationId xmlns:a16="http://schemas.microsoft.com/office/drawing/2014/main" id="{59A53859-994F-4425-9E3A-6891A25FD32A}"/>
                  </a:ext>
                </a:extLst>
              </p:cNvPr>
              <p:cNvCxnSpPr>
                <a:cxnSpLocks/>
              </p:cNvCxnSpPr>
              <p:nvPr/>
            </p:nvCxnSpPr>
            <p:spPr>
              <a:xfrm>
                <a:off x="7406810" y="3717590"/>
                <a:ext cx="1106675" cy="27632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8" name="Přímá spojnice 167">
                <a:extLst>
                  <a:ext uri="{FF2B5EF4-FFF2-40B4-BE49-F238E27FC236}">
                    <a16:creationId xmlns:a16="http://schemas.microsoft.com/office/drawing/2014/main" id="{22B048B1-9B32-4DDE-971F-787849C104B3}"/>
                  </a:ext>
                </a:extLst>
              </p:cNvPr>
              <p:cNvCxnSpPr>
                <a:cxnSpLocks/>
              </p:cNvCxnSpPr>
              <p:nvPr/>
            </p:nvCxnSpPr>
            <p:spPr>
              <a:xfrm>
                <a:off x="7401335" y="3853681"/>
                <a:ext cx="1125008" cy="14023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9" name="Přímá spojnice 168">
                <a:extLst>
                  <a:ext uri="{FF2B5EF4-FFF2-40B4-BE49-F238E27FC236}">
                    <a16:creationId xmlns:a16="http://schemas.microsoft.com/office/drawing/2014/main" id="{6F5BDB8A-FF18-4F5B-B41B-D12492E71DE1}"/>
                  </a:ext>
                </a:extLst>
              </p:cNvPr>
              <p:cNvCxnSpPr>
                <a:cxnSpLocks/>
              </p:cNvCxnSpPr>
              <p:nvPr/>
            </p:nvCxnSpPr>
            <p:spPr>
              <a:xfrm flipV="1">
                <a:off x="7406810" y="3990046"/>
                <a:ext cx="1119533" cy="11290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0" name="Přímá spojnice se šipkou 169">
                <a:extLst>
                  <a:ext uri="{FF2B5EF4-FFF2-40B4-BE49-F238E27FC236}">
                    <a16:creationId xmlns:a16="http://schemas.microsoft.com/office/drawing/2014/main" id="{1A868C0B-D370-4BD1-BE0A-B8AB7D63BE9B}"/>
                  </a:ext>
                </a:extLst>
              </p:cNvPr>
              <p:cNvCxnSpPr>
                <a:cxnSpLocks/>
                <a:stCxn id="160" idx="0"/>
                <a:endCxn id="160" idx="4"/>
              </p:cNvCxnSpPr>
              <p:nvPr/>
            </p:nvCxnSpPr>
            <p:spPr>
              <a:xfrm>
                <a:off x="7422736" y="3530645"/>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6" name="Obdélník 195">
                <a:extLst>
                  <a:ext uri="{FF2B5EF4-FFF2-40B4-BE49-F238E27FC236}">
                    <a16:creationId xmlns:a16="http://schemas.microsoft.com/office/drawing/2014/main" id="{42EDECB2-63BA-4421-AEF8-F62DC579ED57}"/>
                  </a:ext>
                </a:extLst>
              </p:cNvPr>
              <p:cNvSpPr/>
              <p:nvPr/>
            </p:nvSpPr>
            <p:spPr>
              <a:xfrm>
                <a:off x="8518503" y="3706608"/>
                <a:ext cx="97146" cy="560329"/>
              </a:xfrm>
              <a:prstGeom prst="rect">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Obdélník 212">
                <a:extLst>
                  <a:ext uri="{FF2B5EF4-FFF2-40B4-BE49-F238E27FC236}">
                    <a16:creationId xmlns:a16="http://schemas.microsoft.com/office/drawing/2014/main" id="{8E3EDADD-04E4-46E4-8F07-F0BAF3FB3DD4}"/>
                  </a:ext>
                </a:extLst>
              </p:cNvPr>
              <p:cNvSpPr/>
              <p:nvPr/>
            </p:nvSpPr>
            <p:spPr>
              <a:xfrm>
                <a:off x="6670265" y="3537495"/>
                <a:ext cx="1939212" cy="911343"/>
              </a:xfrm>
              <a:prstGeom prst="rect">
                <a:avLst/>
              </a:prstGeom>
              <a:no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5" name="Skupina 124">
              <a:extLst>
                <a:ext uri="{FF2B5EF4-FFF2-40B4-BE49-F238E27FC236}">
                  <a16:creationId xmlns:a16="http://schemas.microsoft.com/office/drawing/2014/main" id="{099B2FDA-116A-42AB-83CC-D226E1080532}"/>
                </a:ext>
              </a:extLst>
            </p:cNvPr>
            <p:cNvGrpSpPr/>
            <p:nvPr/>
          </p:nvGrpSpPr>
          <p:grpSpPr>
            <a:xfrm>
              <a:off x="6230236" y="3623428"/>
              <a:ext cx="2414843" cy="923329"/>
              <a:chOff x="6187195" y="4490339"/>
              <a:chExt cx="2414843" cy="923329"/>
            </a:xfrm>
          </p:grpSpPr>
          <p:sp>
            <p:nvSpPr>
              <p:cNvPr id="194" name="Ovál 193">
                <a:extLst>
                  <a:ext uri="{FF2B5EF4-FFF2-40B4-BE49-F238E27FC236}">
                    <a16:creationId xmlns:a16="http://schemas.microsoft.com/office/drawing/2014/main" id="{5242823B-219B-4639-813A-7298509A58C1}"/>
                  </a:ext>
                </a:extLst>
              </p:cNvPr>
              <p:cNvSpPr/>
              <p:nvPr/>
            </p:nvSpPr>
            <p:spPr>
              <a:xfrm>
                <a:off x="7587470" y="4490339"/>
                <a:ext cx="326978"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3" name="Přímá spojnice 182">
                <a:extLst>
                  <a:ext uri="{FF2B5EF4-FFF2-40B4-BE49-F238E27FC236}">
                    <a16:creationId xmlns:a16="http://schemas.microsoft.com/office/drawing/2014/main" id="{0B28598A-D2E8-4AE3-A161-8C2AF57E6D96}"/>
                  </a:ext>
                </a:extLst>
              </p:cNvPr>
              <p:cNvCxnSpPr>
                <a:cxnSpLocks/>
              </p:cNvCxnSpPr>
              <p:nvPr/>
            </p:nvCxnSpPr>
            <p:spPr>
              <a:xfrm>
                <a:off x="6197396" y="4751602"/>
                <a:ext cx="1553562" cy="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4" name="Přímá spojnice 183">
                <a:extLst>
                  <a:ext uri="{FF2B5EF4-FFF2-40B4-BE49-F238E27FC236}">
                    <a16:creationId xmlns:a16="http://schemas.microsoft.com/office/drawing/2014/main" id="{F513DDA6-2901-4396-816A-A452CD500B6B}"/>
                  </a:ext>
                </a:extLst>
              </p:cNvPr>
              <p:cNvCxnSpPr>
                <a:cxnSpLocks/>
                <a:endCxn id="197" idx="3"/>
              </p:cNvCxnSpPr>
              <p:nvPr/>
            </p:nvCxnSpPr>
            <p:spPr>
              <a:xfrm>
                <a:off x="6187195" y="4945636"/>
                <a:ext cx="2404763" cy="14681"/>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85" name="Přímá spojnice 184">
                <a:extLst>
                  <a:ext uri="{FF2B5EF4-FFF2-40B4-BE49-F238E27FC236}">
                    <a16:creationId xmlns:a16="http://schemas.microsoft.com/office/drawing/2014/main" id="{C3867287-0CBF-4924-907D-147527889800}"/>
                  </a:ext>
                </a:extLst>
              </p:cNvPr>
              <p:cNvCxnSpPr>
                <a:cxnSpLocks/>
              </p:cNvCxnSpPr>
              <p:nvPr/>
            </p:nvCxnSpPr>
            <p:spPr>
              <a:xfrm>
                <a:off x="6197396" y="5155045"/>
                <a:ext cx="155356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6" name="Přímá spojnice 185">
                <a:extLst>
                  <a:ext uri="{FF2B5EF4-FFF2-40B4-BE49-F238E27FC236}">
                    <a16:creationId xmlns:a16="http://schemas.microsoft.com/office/drawing/2014/main" id="{D091D71D-9C05-4E96-86C9-75A577F425E0}"/>
                  </a:ext>
                </a:extLst>
              </p:cNvPr>
              <p:cNvCxnSpPr>
                <a:cxnSpLocks/>
              </p:cNvCxnSpPr>
              <p:nvPr/>
            </p:nvCxnSpPr>
            <p:spPr>
              <a:xfrm>
                <a:off x="6197396" y="4858487"/>
                <a:ext cx="1553322"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7" name="Přímá spojnice 186">
                <a:extLst>
                  <a:ext uri="{FF2B5EF4-FFF2-40B4-BE49-F238E27FC236}">
                    <a16:creationId xmlns:a16="http://schemas.microsoft.com/office/drawing/2014/main" id="{D5CF0AF4-CA99-46FD-AE60-5BB4B89BE87D}"/>
                  </a:ext>
                </a:extLst>
              </p:cNvPr>
              <p:cNvCxnSpPr>
                <a:cxnSpLocks/>
              </p:cNvCxnSpPr>
              <p:nvPr/>
            </p:nvCxnSpPr>
            <p:spPr>
              <a:xfrm flipV="1">
                <a:off x="6197396" y="5053957"/>
                <a:ext cx="1553322" cy="31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8" name="Přímá spojnice 187">
                <a:extLst>
                  <a:ext uri="{FF2B5EF4-FFF2-40B4-BE49-F238E27FC236}">
                    <a16:creationId xmlns:a16="http://schemas.microsoft.com/office/drawing/2014/main" id="{18B98C63-6713-46A6-A8E6-964CD43551FA}"/>
                  </a:ext>
                </a:extLst>
              </p:cNvPr>
              <p:cNvCxnSpPr>
                <a:cxnSpLocks/>
              </p:cNvCxnSpPr>
              <p:nvPr/>
            </p:nvCxnSpPr>
            <p:spPr>
              <a:xfrm flipV="1">
                <a:off x="7750958" y="4952869"/>
                <a:ext cx="756712" cy="210653"/>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Přímá spojnice 188">
                <a:extLst>
                  <a:ext uri="{FF2B5EF4-FFF2-40B4-BE49-F238E27FC236}">
                    <a16:creationId xmlns:a16="http://schemas.microsoft.com/office/drawing/2014/main" id="{26331355-73E6-4443-ADA4-68F96AB92933}"/>
                  </a:ext>
                </a:extLst>
              </p:cNvPr>
              <p:cNvCxnSpPr>
                <a:cxnSpLocks/>
              </p:cNvCxnSpPr>
              <p:nvPr/>
            </p:nvCxnSpPr>
            <p:spPr>
              <a:xfrm>
                <a:off x="7750959" y="4748638"/>
                <a:ext cx="743853" cy="219697"/>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0" name="Přímá spojnice 189">
                <a:extLst>
                  <a:ext uri="{FF2B5EF4-FFF2-40B4-BE49-F238E27FC236}">
                    <a16:creationId xmlns:a16="http://schemas.microsoft.com/office/drawing/2014/main" id="{476C04BD-D8B0-4FF6-A48A-E915450DCEC4}"/>
                  </a:ext>
                </a:extLst>
              </p:cNvPr>
              <p:cNvCxnSpPr>
                <a:cxnSpLocks/>
              </p:cNvCxnSpPr>
              <p:nvPr/>
            </p:nvCxnSpPr>
            <p:spPr>
              <a:xfrm>
                <a:off x="7750956" y="4859622"/>
                <a:ext cx="756714" cy="108713"/>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Přímá spojnice 190">
                <a:extLst>
                  <a:ext uri="{FF2B5EF4-FFF2-40B4-BE49-F238E27FC236}">
                    <a16:creationId xmlns:a16="http://schemas.microsoft.com/office/drawing/2014/main" id="{5C21C1DD-C87F-4C62-99EE-7839CD05AE2C}"/>
                  </a:ext>
                </a:extLst>
              </p:cNvPr>
              <p:cNvCxnSpPr>
                <a:cxnSpLocks/>
              </p:cNvCxnSpPr>
              <p:nvPr/>
            </p:nvCxnSpPr>
            <p:spPr>
              <a:xfrm flipV="1">
                <a:off x="7750957" y="4964949"/>
                <a:ext cx="771837" cy="9324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Přímá spojnice se šipkou 194">
                <a:extLst>
                  <a:ext uri="{FF2B5EF4-FFF2-40B4-BE49-F238E27FC236}">
                    <a16:creationId xmlns:a16="http://schemas.microsoft.com/office/drawing/2014/main" id="{297F5F00-0C1E-4AA9-95AD-5F201D84239D}"/>
                  </a:ext>
                </a:extLst>
              </p:cNvPr>
              <p:cNvCxnSpPr>
                <a:cxnSpLocks/>
                <a:stCxn id="194" idx="0"/>
                <a:endCxn id="194" idx="4"/>
              </p:cNvCxnSpPr>
              <p:nvPr/>
            </p:nvCxnSpPr>
            <p:spPr>
              <a:xfrm>
                <a:off x="7750959" y="4490339"/>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7" name="Obdélník 196">
                <a:extLst>
                  <a:ext uri="{FF2B5EF4-FFF2-40B4-BE49-F238E27FC236}">
                    <a16:creationId xmlns:a16="http://schemas.microsoft.com/office/drawing/2014/main" id="{D58F7009-7777-4A9C-9669-519635C6F821}"/>
                  </a:ext>
                </a:extLst>
              </p:cNvPr>
              <p:cNvSpPr/>
              <p:nvPr/>
            </p:nvSpPr>
            <p:spPr>
              <a:xfrm>
                <a:off x="8494812" y="4680152"/>
                <a:ext cx="97146" cy="560329"/>
              </a:xfrm>
              <a:prstGeom prst="rect">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Obdélník 213">
                <a:extLst>
                  <a:ext uri="{FF2B5EF4-FFF2-40B4-BE49-F238E27FC236}">
                    <a16:creationId xmlns:a16="http://schemas.microsoft.com/office/drawing/2014/main" id="{0E9988AD-332A-44D0-808F-69C3A3A4E494}"/>
                  </a:ext>
                </a:extLst>
              </p:cNvPr>
              <p:cNvSpPr/>
              <p:nvPr/>
            </p:nvSpPr>
            <p:spPr>
              <a:xfrm>
                <a:off x="6662826" y="4499246"/>
                <a:ext cx="1939212" cy="911343"/>
              </a:xfrm>
              <a:prstGeom prst="rect">
                <a:avLst/>
              </a:prstGeom>
              <a:no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71" name="Grafik 193" descr="Präsentation mit Checkliste">
            <a:extLst>
              <a:ext uri="{FF2B5EF4-FFF2-40B4-BE49-F238E27FC236}">
                <a16:creationId xmlns:a16="http://schemas.microsoft.com/office/drawing/2014/main" id="{C0310B18-DF8B-46CB-ADA5-3BE9C8606C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sp>
        <p:nvSpPr>
          <p:cNvPr id="172" name="TextovéPole 171">
            <a:extLst>
              <a:ext uri="{FF2B5EF4-FFF2-40B4-BE49-F238E27FC236}">
                <a16:creationId xmlns:a16="http://schemas.microsoft.com/office/drawing/2014/main" id="{8AB435C0-ACF6-4ED9-AD98-CC380551F140}"/>
              </a:ext>
            </a:extLst>
          </p:cNvPr>
          <p:cNvSpPr txBox="1"/>
          <p:nvPr/>
        </p:nvSpPr>
        <p:spPr>
          <a:xfrm>
            <a:off x="1092479" y="5874766"/>
            <a:ext cx="7344914" cy="830997"/>
          </a:xfrm>
          <a:prstGeom prst="rect">
            <a:avLst/>
          </a:prstGeom>
          <a:noFill/>
        </p:spPr>
        <p:txBody>
          <a:bodyPr wrap="square" rtlCol="0">
            <a:spAutoFit/>
          </a:bodyPr>
          <a:lstStyle/>
          <a:p>
            <a:r>
              <a:rPr lang="en-GB" sz="1600" dirty="0"/>
              <a:t>The image comes from the eyepiece in parallel light rays, like if it was coming from the infinity. </a:t>
            </a:r>
            <a:r>
              <a:rPr lang="cs-CZ" sz="1600" dirty="0"/>
              <a:t>I</a:t>
            </a:r>
            <a:r>
              <a:rPr lang="en-GB" sz="1600" dirty="0"/>
              <a:t>t can be seen by the relaxed (non-</a:t>
            </a:r>
            <a:r>
              <a:rPr lang="en-GB" sz="1600" dirty="0" err="1"/>
              <a:t>accom</a:t>
            </a:r>
            <a:r>
              <a:rPr lang="cs-CZ" sz="1600" dirty="0"/>
              <a:t>m</a:t>
            </a:r>
            <a:r>
              <a:rPr lang="en-GB" sz="1600" dirty="0" err="1"/>
              <a:t>odated</a:t>
            </a:r>
            <a:r>
              <a:rPr lang="en-GB" sz="1600" dirty="0"/>
              <a:t>) eye or the camera focused on infinity. </a:t>
            </a:r>
          </a:p>
        </p:txBody>
      </p:sp>
    </p:spTree>
    <p:extLst>
      <p:ext uri="{BB962C8B-B14F-4D97-AF65-F5344CB8AC3E}">
        <p14:creationId xmlns:p14="http://schemas.microsoft.com/office/powerpoint/2010/main" val="760433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870E887D-183F-47CC-B0AD-650A13AE6511}"/>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3" name="Skupina 2">
            <a:extLst>
              <a:ext uri="{FF2B5EF4-FFF2-40B4-BE49-F238E27FC236}">
                <a16:creationId xmlns:a16="http://schemas.microsoft.com/office/drawing/2014/main" id="{22AF1696-C0D0-42B4-B2FF-76CBA93C3F01}"/>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FEB6F59C-E024-42EE-AA13-689621F054A2}"/>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A3D3018C-4302-4115-8534-2AE990F86964}"/>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F1E5DB59-82BF-4030-9CAC-544BAA5B429E}"/>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02C78FB2-D57B-46EA-8B3B-197FE3952BA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3504B081-7096-4F7F-8B8C-012F7BBA030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4890FDFB-C4EB-44BF-B471-8A196CA67C8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83FBD79F-6A4C-43AB-93FF-1F9F7E2C9D25}"/>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09C20C98-755A-42B7-9148-7F1CC5B3716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06679A5-EE9A-46EB-9F98-F094D019C3C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CA21D139-DC9A-4AC3-8AB6-7D549A6FDEA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E9EE34F2-7694-452D-AA3F-388DB8F1747A}"/>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2B5BDF6B-B818-4653-8EB4-A33DD729A2E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1BD6FAF5-8BB8-475D-A452-0CA67179F82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B9466EA8-69B2-42EC-940C-F317CC8235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52F47E93-1EC9-4C69-AD80-1B684245EFD1}"/>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BE7BEC71-749C-40A1-9DBF-942B1CBFB81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ED82470E-FC46-4D10-A1A8-9789820F023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DB15CA7B-FED7-470A-AF8D-2ADC12A068D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841C9D84-FBED-4266-B616-806845CB0EB0}"/>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DD0374C8-E6DC-4495-A6CE-DCB3DE6005D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36347294-E6CB-407D-A4CA-7A9E9562BF2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B06862D6-882D-4872-90E9-F6673D1B5EE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09EF1D9F-D222-4732-B4F0-89C3F400AD2B}"/>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E0A6E8F3-8DF0-451A-AA08-65CB24558D16}"/>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7362E1E0-4FA8-453D-807E-126A1779150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7775769D-557D-47C0-AE32-A3CF2D3A62D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6B0A2A11-3947-4C7E-A558-1273131BCED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B7FE5CE8-FC16-49F2-90F7-97557EFC5281}"/>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55A0AF1D-6657-48C7-A24A-5C5946D2EA5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E878DCA6-2C93-4053-A841-F9B20BED9D2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1575CA9C-85C0-4D2B-85FD-B074F80EFB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FC8A0AFB-FE32-40F8-9800-F3B994850D62}"/>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C1BF4F6B-6462-405B-8857-13DA48D250F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CFDB493-42A6-4B12-8264-1FDA9B06421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C4F1B2FA-1901-4A8F-919B-13B1F310C9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0B60C89A-C0DA-43D9-BDC3-D7A5B78639EB}"/>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09ED3286-C3E0-4C40-A2C4-9551480794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1CBD4782-4054-42E6-AC97-1DD34C4A7AF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F7E04379-47CD-480A-A522-A9A6607DC37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9D15699B-D8D7-40DC-B840-4CB2C152C259}"/>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0C4BE638-8111-4908-AD2F-6D5F17DDF55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44CA5DDF-12E3-48EF-AAA5-8CF66244721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11A8B975-51EF-4BB5-B1AB-7C4AE4EB2A9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A7199473-2DC3-4121-A745-4BFE848D8211}"/>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3FB8059C-AFAD-4DA4-9426-A4D0D57BE5C2}"/>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E43CBFBA-4933-4419-A40A-AC59458D4D6A}"/>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F4C24035-1B1F-4081-A0EB-54025A04F7C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7907DFCE-CC61-4925-A7B6-1AAC4F1EF6C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80EF15AF-F54A-4ED4-9783-11BF63D1E08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0B0424BD-3D70-47B3-B9E8-96F96F4E7384}"/>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81FB482E-D2BB-4EE4-8E08-E0A3D3658B1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F0E98B1D-0619-4D17-8E8F-F8927E03A1F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70787348-E8F4-4D5C-AAD3-7AAEA5385A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6E580763-02B4-4BDC-9AE1-9DEF86C9087C}"/>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7E12DD29-9B5C-44E7-A3DB-2C48DCC916B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7C741D24-B631-405A-8BCE-45116BE51AE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808E26BF-09C8-474F-9B2D-0231C09FBF1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A9C073C-B4E0-42AB-A021-725B15E7A965}"/>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DEEFCE1F-7C39-4031-A21A-B0891099011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101AFEB0-61DA-4FA1-9238-95A76770EE4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7208FA34-BD39-4046-BDC9-96408636900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F3F85E99-8482-4EF9-9CB7-6CD42E2CE844}"/>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1FF7D194-6BE2-4F2D-872D-5AE0831AA7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21F0F5EB-97A5-494F-9127-268C3456A9A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9076F768-9F83-47A0-BD4A-363F949AE32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8B13936A-B86D-4495-9A6F-2C47FC2D390F}"/>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CFBF304B-6DD3-4F0C-88AA-26BA227130BE}"/>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C103994D-29B5-421F-94A9-A7AE866FDC7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19600BAB-D758-4402-B39B-8034E088FFF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30FC96C5-3AD1-4A7E-954C-6A51DB3E1A4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D0A1AED4-68CD-432B-AB86-C4D969B6D9B3}"/>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C3AC9B98-34FA-4F1B-BCEE-02A8044462D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82A8F149-1D6A-4957-8036-75775A52972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B3D6E726-15C8-4954-B688-EB093ECEE52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13845DB4-9778-4778-813C-235AD47A4F6C}"/>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F2988E32-E233-4361-9426-F5F97E863E8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769EC06A-946C-4F46-894B-231FE94895C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E2020E16-2E3D-4454-83AF-D8377D61CC0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97AC1407-8F3C-44D9-B346-B759B56FDF6A}"/>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10669B4F-38D8-474B-BE28-7F1678FC9CF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EB7CB1A7-9AA0-4B2D-AE9C-C9796FE6E44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8E4F0296-DA90-4F83-B009-76956F57B9B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40895114-1386-4BE6-8922-4636E2A8FD2B}"/>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27211BC6-549B-4B3A-85BF-8CCF3DC2BA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41B5480F-C1CA-4FC3-AE1B-C73D756682F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3AB9799A-75BE-4DBA-AA6F-02B77389AEF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D0E877A5-7B12-4DD8-87E4-9D56F1513F6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C466C398-514D-45E5-94CD-9AAD371E07E2}"/>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0FF30616-48F2-49FE-9598-DCB38435E832}"/>
              </a:ext>
            </a:extLst>
          </p:cNvPr>
          <p:cNvSpPr txBox="1"/>
          <p:nvPr/>
        </p:nvSpPr>
        <p:spPr>
          <a:xfrm>
            <a:off x="1671920" y="279600"/>
            <a:ext cx="7349897" cy="646331"/>
          </a:xfrm>
          <a:prstGeom prst="rect">
            <a:avLst/>
          </a:prstGeom>
          <a:noFill/>
        </p:spPr>
        <p:txBody>
          <a:bodyPr wrap="none" rtlCol="0">
            <a:spAutoFit/>
          </a:bodyPr>
          <a:lstStyle/>
          <a:p>
            <a:r>
              <a:rPr lang="en-GB" sz="3600" dirty="0"/>
              <a:t>Better for the Smartphone or the eye?</a:t>
            </a:r>
          </a:p>
        </p:txBody>
      </p:sp>
      <p:grpSp>
        <p:nvGrpSpPr>
          <p:cNvPr id="93" name="Skupina 92">
            <a:extLst>
              <a:ext uri="{FF2B5EF4-FFF2-40B4-BE49-F238E27FC236}">
                <a16:creationId xmlns:a16="http://schemas.microsoft.com/office/drawing/2014/main" id="{B6011E17-649F-4EC4-B7B6-B64EF27DCCB1}"/>
              </a:ext>
            </a:extLst>
          </p:cNvPr>
          <p:cNvGrpSpPr/>
          <p:nvPr/>
        </p:nvGrpSpPr>
        <p:grpSpPr>
          <a:xfrm>
            <a:off x="6030561" y="1136900"/>
            <a:ext cx="3284682" cy="607182"/>
            <a:chOff x="6790909" y="5018078"/>
            <a:chExt cx="3284682" cy="607182"/>
          </a:xfrm>
        </p:grpSpPr>
        <p:sp>
          <p:nvSpPr>
            <p:cNvPr id="94" name="TextovéPole 93">
              <a:extLst>
                <a:ext uri="{FF2B5EF4-FFF2-40B4-BE49-F238E27FC236}">
                  <a16:creationId xmlns:a16="http://schemas.microsoft.com/office/drawing/2014/main" id="{4702BDFA-A140-4188-B527-DDDDB88C0895}"/>
                </a:ext>
              </a:extLst>
            </p:cNvPr>
            <p:cNvSpPr txBox="1"/>
            <p:nvPr/>
          </p:nvSpPr>
          <p:spPr>
            <a:xfrm flipH="1">
              <a:off x="7238754" y="5018078"/>
              <a:ext cx="1328762" cy="338554"/>
            </a:xfrm>
            <a:prstGeom prst="rect">
              <a:avLst/>
            </a:prstGeom>
            <a:noFill/>
          </p:spPr>
          <p:txBody>
            <a:bodyPr wrap="none" rtlCol="0">
              <a:spAutoFit/>
            </a:bodyPr>
            <a:lstStyle/>
            <a:p>
              <a:r>
                <a:rPr lang="en-GB" sz="1600"/>
                <a:t>Magnification</a:t>
              </a:r>
            </a:p>
          </p:txBody>
        </p:sp>
        <mc:AlternateContent xmlns:mc="http://schemas.openxmlformats.org/markup-compatibility/2006">
          <mc:Choice xmlns:a14="http://schemas.microsoft.com/office/drawing/2010/main" Requires="a14">
            <p:sp>
              <p:nvSpPr>
                <p:cNvPr id="95" name="TextovéPole 94">
                  <a:extLst>
                    <a:ext uri="{FF2B5EF4-FFF2-40B4-BE49-F238E27FC236}">
                      <a16:creationId xmlns:a16="http://schemas.microsoft.com/office/drawing/2014/main" id="{459EF54A-E238-4402-B980-173B6805B1ED}"/>
                    </a:ext>
                  </a:extLst>
                </p:cNvPr>
                <p:cNvSpPr txBox="1"/>
                <p:nvPr/>
              </p:nvSpPr>
              <p:spPr>
                <a:xfrm>
                  <a:off x="6790909" y="5359225"/>
                  <a:ext cx="3284682" cy="266035"/>
                </a:xfrm>
                <a:prstGeom prst="rect">
                  <a:avLst/>
                </a:prstGeom>
                <a:noFill/>
              </p:spPr>
              <p:txBody>
                <a:bodyPr wrap="none" lIns="0" tIns="0" rIns="0" bIns="0" rtlCol="0">
                  <a:spAutoFit/>
                </a:bodyPr>
                <a:lstStyle/>
                <a:p>
                  <a14:m>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𝑀</m:t>
                          </m:r>
                        </m:e>
                        <m:sub>
                          <m:r>
                            <a:rPr lang="en-GB" sz="1600" b="0" i="1" smtClean="0">
                              <a:latin typeface="Cambria Math" panose="02040503050406030204" pitchFamily="18" charset="0"/>
                            </a:rPr>
                            <m:t>𝑂𝑏𝑗𝑒𝑐𝑡𝑖𝑣𝑒</m:t>
                          </m:r>
                        </m:sub>
                      </m:sSub>
                      <m:r>
                        <a:rPr lang="en-GB" sz="1600" b="0" i="1" smtClean="0">
                          <a:latin typeface="Cambria Math" panose="02040503050406030204" pitchFamily="18" charset="0"/>
                        </a:rPr>
                        <m:t>×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𝑀</m:t>
                          </m:r>
                        </m:e>
                        <m:sub>
                          <m:r>
                            <a:rPr lang="en-GB" sz="1600" b="0" i="1" smtClean="0">
                              <a:latin typeface="Cambria Math" panose="02040503050406030204" pitchFamily="18" charset="0"/>
                            </a:rPr>
                            <m:t>𝑅𝑎𝑚𝑠𝑑𝑒𝑛</m:t>
                          </m:r>
                          <m:r>
                            <a:rPr lang="en-GB" sz="1600" b="0" i="1" smtClean="0">
                              <a:latin typeface="Cambria Math" panose="02040503050406030204" pitchFamily="18" charset="0"/>
                            </a:rPr>
                            <m:t> </m:t>
                          </m:r>
                          <m:r>
                            <a:rPr lang="en-GB" sz="1600" b="0" i="1" smtClean="0">
                              <a:latin typeface="Cambria Math" panose="02040503050406030204" pitchFamily="18" charset="0"/>
                            </a:rPr>
                            <m:t>𝑒𝑦𝑒𝑝𝑖𝑒𝑐𝑒</m:t>
                          </m:r>
                        </m:sub>
                      </m:sSub>
                    </m:oMath>
                  </a14:m>
                  <a:r>
                    <a:rPr lang="en-GB" sz="1600"/>
                    <a:t>  </a:t>
                  </a:r>
                </a:p>
              </p:txBody>
            </p:sp>
          </mc:Choice>
          <mc:Fallback>
            <p:sp>
              <p:nvSpPr>
                <p:cNvPr id="95" name="TextovéPole 94">
                  <a:extLst>
                    <a:ext uri="{FF2B5EF4-FFF2-40B4-BE49-F238E27FC236}">
                      <a16:creationId xmlns:a16="http://schemas.microsoft.com/office/drawing/2014/main" id="{459EF54A-E238-4402-B980-173B6805B1ED}"/>
                    </a:ext>
                  </a:extLst>
                </p:cNvPr>
                <p:cNvSpPr txBox="1">
                  <a:spLocks noRot="1" noChangeAspect="1" noMove="1" noResize="1" noEditPoints="1" noAdjustHandles="1" noChangeArrowheads="1" noChangeShapeType="1" noTextEdit="1"/>
                </p:cNvSpPr>
                <p:nvPr/>
              </p:nvSpPr>
              <p:spPr>
                <a:xfrm>
                  <a:off x="6790909" y="5359225"/>
                  <a:ext cx="3284682" cy="266035"/>
                </a:xfrm>
                <a:prstGeom prst="rect">
                  <a:avLst/>
                </a:prstGeom>
                <a:blipFill>
                  <a:blip r:embed="rId3"/>
                  <a:stretch>
                    <a:fillRect l="-2041" b="-27273"/>
                  </a:stretch>
                </a:blipFill>
              </p:spPr>
              <p:txBody>
                <a:bodyPr/>
                <a:lstStyle/>
                <a:p>
                  <a:r>
                    <a:rPr lang="en-GB">
                      <a:noFill/>
                    </a:rPr>
                    <a:t> </a:t>
                  </a:r>
                </a:p>
              </p:txBody>
            </p:sp>
          </mc:Fallback>
        </mc:AlternateContent>
      </p:grpSp>
      <p:sp>
        <p:nvSpPr>
          <p:cNvPr id="96" name="TextovéPole 95">
            <a:extLst>
              <a:ext uri="{FF2B5EF4-FFF2-40B4-BE49-F238E27FC236}">
                <a16:creationId xmlns:a16="http://schemas.microsoft.com/office/drawing/2014/main" id="{28C4378F-CE8F-4943-8262-0C0ECCD3829B}"/>
              </a:ext>
            </a:extLst>
          </p:cNvPr>
          <p:cNvSpPr txBox="1"/>
          <p:nvPr/>
        </p:nvSpPr>
        <p:spPr>
          <a:xfrm>
            <a:off x="1388796" y="1293381"/>
            <a:ext cx="4356007" cy="584775"/>
          </a:xfrm>
          <a:prstGeom prst="rect">
            <a:avLst/>
          </a:prstGeom>
          <a:noFill/>
        </p:spPr>
        <p:txBody>
          <a:bodyPr wrap="square" rtlCol="0">
            <a:spAutoFit/>
          </a:bodyPr>
          <a:lstStyle/>
          <a:p>
            <a:r>
              <a:rPr lang="en-GB" sz="1600" dirty="0"/>
              <a:t>What is the magnification of the Smartphone microscope?</a:t>
            </a:r>
          </a:p>
        </p:txBody>
      </p:sp>
      <p:grpSp>
        <p:nvGrpSpPr>
          <p:cNvPr id="97" name="Skupina 96">
            <a:extLst>
              <a:ext uri="{FF2B5EF4-FFF2-40B4-BE49-F238E27FC236}">
                <a16:creationId xmlns:a16="http://schemas.microsoft.com/office/drawing/2014/main" id="{1B7EF23E-F1F9-4353-B31F-BF2C25333CC3}"/>
              </a:ext>
            </a:extLst>
          </p:cNvPr>
          <p:cNvGrpSpPr>
            <a:grpSpLocks noChangeAspect="1"/>
          </p:cNvGrpSpPr>
          <p:nvPr/>
        </p:nvGrpSpPr>
        <p:grpSpPr>
          <a:xfrm>
            <a:off x="655193" y="1136900"/>
            <a:ext cx="731209" cy="680400"/>
            <a:chOff x="3435680" y="2934154"/>
            <a:chExt cx="982683" cy="914400"/>
          </a:xfrm>
        </p:grpSpPr>
        <p:pic>
          <p:nvPicPr>
            <p:cNvPr id="98" name="Grafický objekt 97" descr="Tužka">
              <a:extLst>
                <a:ext uri="{FF2B5EF4-FFF2-40B4-BE49-F238E27FC236}">
                  <a16:creationId xmlns:a16="http://schemas.microsoft.com/office/drawing/2014/main" id="{84039987-1BD1-4F93-BB40-79907EFC81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92880" y="3128612"/>
              <a:ext cx="525483" cy="525483"/>
            </a:xfrm>
            <a:prstGeom prst="rect">
              <a:avLst/>
            </a:prstGeom>
          </p:spPr>
        </p:pic>
        <p:pic>
          <p:nvPicPr>
            <p:cNvPr id="99" name="Grafický objekt 98" descr="Papír">
              <a:extLst>
                <a:ext uri="{FF2B5EF4-FFF2-40B4-BE49-F238E27FC236}">
                  <a16:creationId xmlns:a16="http://schemas.microsoft.com/office/drawing/2014/main" id="{7B06F6EC-D51E-4FA6-95EC-766C8F103D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680" y="2934154"/>
              <a:ext cx="914400" cy="914400"/>
            </a:xfrm>
            <a:prstGeom prst="rect">
              <a:avLst/>
            </a:prstGeom>
          </p:spPr>
        </p:pic>
      </p:grpSp>
      <p:grpSp>
        <p:nvGrpSpPr>
          <p:cNvPr id="100" name="Skupina 99">
            <a:extLst>
              <a:ext uri="{FF2B5EF4-FFF2-40B4-BE49-F238E27FC236}">
                <a16:creationId xmlns:a16="http://schemas.microsoft.com/office/drawing/2014/main" id="{473B9115-AEDB-4463-91C4-BF44FE3F9836}"/>
              </a:ext>
            </a:extLst>
          </p:cNvPr>
          <p:cNvGrpSpPr/>
          <p:nvPr/>
        </p:nvGrpSpPr>
        <p:grpSpPr>
          <a:xfrm>
            <a:off x="4008603" y="3517370"/>
            <a:ext cx="5042216" cy="986400"/>
            <a:chOff x="3369126" y="4890553"/>
            <a:chExt cx="5042216" cy="986400"/>
          </a:xfrm>
        </p:grpSpPr>
        <p:sp>
          <p:nvSpPr>
            <p:cNvPr id="101" name="Eingebuchteter Richtungspfeil 191">
              <a:extLst>
                <a:ext uri="{FF2B5EF4-FFF2-40B4-BE49-F238E27FC236}">
                  <a16:creationId xmlns:a16="http://schemas.microsoft.com/office/drawing/2014/main" id="{D2D690E0-5798-4300-974F-4E14F2BEA85C}"/>
                </a:ext>
              </a:extLst>
            </p:cNvPr>
            <p:cNvSpPr/>
            <p:nvPr/>
          </p:nvSpPr>
          <p:spPr>
            <a:xfrm>
              <a:off x="3369126" y="4890553"/>
              <a:ext cx="4571508"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In the case of the Ramsden eyepiece is the Ramsden disc very close to the cube. This works for the Smartphone camera but not so well for the eye. </a:t>
              </a:r>
            </a:p>
          </p:txBody>
        </p:sp>
        <p:sp>
          <p:nvSpPr>
            <p:cNvPr id="102" name="Rechteck 192">
              <a:extLst>
                <a:ext uri="{FF2B5EF4-FFF2-40B4-BE49-F238E27FC236}">
                  <a16:creationId xmlns:a16="http://schemas.microsoft.com/office/drawing/2014/main" id="{30D67A11-560E-4569-B9A8-A685FB2BB4A5}"/>
                </a:ext>
              </a:extLst>
            </p:cNvPr>
            <p:cNvSpPr/>
            <p:nvPr/>
          </p:nvSpPr>
          <p:spPr>
            <a:xfrm>
              <a:off x="7424942" y="4890553"/>
              <a:ext cx="986400"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3" name="Skupina 102">
              <a:extLst>
                <a:ext uri="{FF2B5EF4-FFF2-40B4-BE49-F238E27FC236}">
                  <a16:creationId xmlns:a16="http://schemas.microsoft.com/office/drawing/2014/main" id="{1CBF2974-5439-462D-9636-DCB11CA2AA2E}"/>
                </a:ext>
              </a:extLst>
            </p:cNvPr>
            <p:cNvGrpSpPr/>
            <p:nvPr/>
          </p:nvGrpSpPr>
          <p:grpSpPr>
            <a:xfrm>
              <a:off x="7653065" y="5118676"/>
              <a:ext cx="530155" cy="530155"/>
              <a:chOff x="8293216" y="5126967"/>
              <a:chExt cx="530155" cy="530155"/>
            </a:xfrm>
          </p:grpSpPr>
          <p:sp>
            <p:nvSpPr>
              <p:cNvPr id="104" name="Oval 189">
                <a:extLst>
                  <a:ext uri="{FF2B5EF4-FFF2-40B4-BE49-F238E27FC236}">
                    <a16:creationId xmlns:a16="http://schemas.microsoft.com/office/drawing/2014/main" id="{5DB4D02F-F4DF-4D12-B887-0CB145659F7F}"/>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5" name="Grafik 190" descr="Ausrufezeichen">
                <a:extLst>
                  <a:ext uri="{FF2B5EF4-FFF2-40B4-BE49-F238E27FC236}">
                    <a16:creationId xmlns:a16="http://schemas.microsoft.com/office/drawing/2014/main" id="{E0A23046-15B3-4FFD-9125-22587E0DDA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75174" y="5215130"/>
                <a:ext cx="366238" cy="366238"/>
              </a:xfrm>
              <a:prstGeom prst="rect">
                <a:avLst/>
              </a:prstGeom>
            </p:spPr>
          </p:pic>
        </p:grpSp>
      </p:grpSp>
      <p:pic>
        <p:nvPicPr>
          <p:cNvPr id="106" name="Grafik 193" descr="Präsentation mit Checkliste">
            <a:extLst>
              <a:ext uri="{FF2B5EF4-FFF2-40B4-BE49-F238E27FC236}">
                <a16:creationId xmlns:a16="http://schemas.microsoft.com/office/drawing/2014/main" id="{F3F84656-DF6D-4F64-9A9E-4612066890E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607" y="207011"/>
            <a:ext cx="680400" cy="680400"/>
          </a:xfrm>
          <a:prstGeom prst="rect">
            <a:avLst/>
          </a:prstGeom>
        </p:spPr>
      </p:pic>
      <p:grpSp>
        <p:nvGrpSpPr>
          <p:cNvPr id="108" name="Skupina 107">
            <a:extLst>
              <a:ext uri="{FF2B5EF4-FFF2-40B4-BE49-F238E27FC236}">
                <a16:creationId xmlns:a16="http://schemas.microsoft.com/office/drawing/2014/main" id="{4D7B9351-DF68-4D47-90DF-82557080D3C1}"/>
              </a:ext>
            </a:extLst>
          </p:cNvPr>
          <p:cNvGrpSpPr/>
          <p:nvPr/>
        </p:nvGrpSpPr>
        <p:grpSpPr>
          <a:xfrm>
            <a:off x="4009030" y="4849987"/>
            <a:ext cx="5042217" cy="986400"/>
            <a:chOff x="3369125" y="4890553"/>
            <a:chExt cx="5042217" cy="986400"/>
          </a:xfrm>
        </p:grpSpPr>
        <p:sp>
          <p:nvSpPr>
            <p:cNvPr id="109" name="Eingebuchteter Richtungspfeil 191">
              <a:extLst>
                <a:ext uri="{FF2B5EF4-FFF2-40B4-BE49-F238E27FC236}">
                  <a16:creationId xmlns:a16="http://schemas.microsoft.com/office/drawing/2014/main" id="{4A589963-7664-40F5-B06E-DE8D40660DAE}"/>
                </a:ext>
              </a:extLst>
            </p:cNvPr>
            <p:cNvSpPr/>
            <p:nvPr/>
          </p:nvSpPr>
          <p:spPr>
            <a:xfrm>
              <a:off x="3369125" y="4890553"/>
              <a:ext cx="4812525"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The Ramsden disc of the 40 mm lens is bigger and therefore the observation of the sample is more comfortable. </a:t>
              </a:r>
            </a:p>
          </p:txBody>
        </p:sp>
        <p:sp>
          <p:nvSpPr>
            <p:cNvPr id="110" name="Rechteck 192">
              <a:extLst>
                <a:ext uri="{FF2B5EF4-FFF2-40B4-BE49-F238E27FC236}">
                  <a16:creationId xmlns:a16="http://schemas.microsoft.com/office/drawing/2014/main" id="{E1C4BA88-4C38-4049-9BFF-EEEFF91BF8C0}"/>
                </a:ext>
              </a:extLst>
            </p:cNvPr>
            <p:cNvSpPr/>
            <p:nvPr/>
          </p:nvSpPr>
          <p:spPr>
            <a:xfrm>
              <a:off x="7424942" y="4890553"/>
              <a:ext cx="986400"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1" name="Skupina 110">
              <a:extLst>
                <a:ext uri="{FF2B5EF4-FFF2-40B4-BE49-F238E27FC236}">
                  <a16:creationId xmlns:a16="http://schemas.microsoft.com/office/drawing/2014/main" id="{F6FE83AB-9EF6-4372-8A1E-2155DD9B194C}"/>
                </a:ext>
              </a:extLst>
            </p:cNvPr>
            <p:cNvGrpSpPr/>
            <p:nvPr/>
          </p:nvGrpSpPr>
          <p:grpSpPr>
            <a:xfrm>
              <a:off x="7653065" y="5118676"/>
              <a:ext cx="530155" cy="530155"/>
              <a:chOff x="8293216" y="5126967"/>
              <a:chExt cx="530155" cy="530155"/>
            </a:xfrm>
          </p:grpSpPr>
          <p:sp>
            <p:nvSpPr>
              <p:cNvPr id="112" name="Oval 189">
                <a:extLst>
                  <a:ext uri="{FF2B5EF4-FFF2-40B4-BE49-F238E27FC236}">
                    <a16:creationId xmlns:a16="http://schemas.microsoft.com/office/drawing/2014/main" id="{051024A8-F330-4FE6-9EF8-3220E85E1F03}"/>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3" name="Grafik 190" descr="Ausrufezeichen">
                <a:extLst>
                  <a:ext uri="{FF2B5EF4-FFF2-40B4-BE49-F238E27FC236}">
                    <a16:creationId xmlns:a16="http://schemas.microsoft.com/office/drawing/2014/main" id="{C7440956-93D2-4600-AEF4-C671045E1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75174" y="5215130"/>
                <a:ext cx="366238" cy="366238"/>
              </a:xfrm>
              <a:prstGeom prst="rect">
                <a:avLst/>
              </a:prstGeom>
            </p:spPr>
          </p:pic>
        </p:grpSp>
      </p:grpSp>
      <p:sp>
        <p:nvSpPr>
          <p:cNvPr id="143" name="TextovéPole 142">
            <a:extLst>
              <a:ext uri="{FF2B5EF4-FFF2-40B4-BE49-F238E27FC236}">
                <a16:creationId xmlns:a16="http://schemas.microsoft.com/office/drawing/2014/main" id="{E4A2B468-1F03-477C-A3C3-7358241BBA19}"/>
              </a:ext>
            </a:extLst>
          </p:cNvPr>
          <p:cNvSpPr txBox="1"/>
          <p:nvPr/>
        </p:nvSpPr>
        <p:spPr>
          <a:xfrm>
            <a:off x="389908" y="1961296"/>
            <a:ext cx="8943917" cy="1077218"/>
          </a:xfrm>
          <a:prstGeom prst="rect">
            <a:avLst/>
          </a:prstGeom>
          <a:noFill/>
        </p:spPr>
        <p:txBody>
          <a:bodyPr wrap="square" rtlCol="0">
            <a:spAutoFit/>
          </a:bodyPr>
          <a:lstStyle/>
          <a:p>
            <a:r>
              <a:rPr lang="en-GB" sz="1600" dirty="0"/>
              <a:t>In order to see the microscope image the pupil, which defines how much light gets through, must match the Ramsden disc. The pupil of the eye is in the iris, inside the eye and cannot be brought too close to the eyepiece. On the other hand, the Smartphone is think and the camera pupil is almost on its surface. Because of this difference, the distance from the eyepiece is different for the eye and the camera.  </a:t>
            </a:r>
          </a:p>
        </p:txBody>
      </p:sp>
      <p:grpSp>
        <p:nvGrpSpPr>
          <p:cNvPr id="107" name="Skupina 106">
            <a:extLst>
              <a:ext uri="{FF2B5EF4-FFF2-40B4-BE49-F238E27FC236}">
                <a16:creationId xmlns:a16="http://schemas.microsoft.com/office/drawing/2014/main" id="{BB2B2C6E-37B3-4F6E-87A5-06912C68E8B4}"/>
              </a:ext>
            </a:extLst>
          </p:cNvPr>
          <p:cNvGrpSpPr/>
          <p:nvPr/>
        </p:nvGrpSpPr>
        <p:grpSpPr>
          <a:xfrm>
            <a:off x="556761" y="3386611"/>
            <a:ext cx="2561288" cy="3156018"/>
            <a:chOff x="994315" y="3085431"/>
            <a:chExt cx="2561288" cy="3156018"/>
          </a:xfrm>
        </p:grpSpPr>
        <p:grpSp>
          <p:nvGrpSpPr>
            <p:cNvPr id="114" name="Skupina 113">
              <a:extLst>
                <a:ext uri="{FF2B5EF4-FFF2-40B4-BE49-F238E27FC236}">
                  <a16:creationId xmlns:a16="http://schemas.microsoft.com/office/drawing/2014/main" id="{82F2E680-7EE8-4F82-8C76-CB29151CBBC8}"/>
                </a:ext>
              </a:extLst>
            </p:cNvPr>
            <p:cNvGrpSpPr/>
            <p:nvPr/>
          </p:nvGrpSpPr>
          <p:grpSpPr>
            <a:xfrm>
              <a:off x="1017103" y="3085431"/>
              <a:ext cx="2538500" cy="1866690"/>
              <a:chOff x="276431" y="4460220"/>
              <a:chExt cx="2538500" cy="1866690"/>
            </a:xfrm>
          </p:grpSpPr>
          <p:sp>
            <p:nvSpPr>
              <p:cNvPr id="115" name="Ovál 114">
                <a:extLst>
                  <a:ext uri="{FF2B5EF4-FFF2-40B4-BE49-F238E27FC236}">
                    <a16:creationId xmlns:a16="http://schemas.microsoft.com/office/drawing/2014/main" id="{52F7155D-2EAD-42DD-B14C-43A18E0AFF7F}"/>
                  </a:ext>
                </a:extLst>
              </p:cNvPr>
              <p:cNvSpPr/>
              <p:nvPr/>
            </p:nvSpPr>
            <p:spPr>
              <a:xfrm>
                <a:off x="839549" y="4460220"/>
                <a:ext cx="1975382" cy="1866690"/>
              </a:xfrm>
              <a:prstGeom prst="ellipse">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ál 115">
                <a:extLst>
                  <a:ext uri="{FF2B5EF4-FFF2-40B4-BE49-F238E27FC236}">
                    <a16:creationId xmlns:a16="http://schemas.microsoft.com/office/drawing/2014/main" id="{82D6B4CC-3C3E-48DD-B238-9BFB9E15284C}"/>
                  </a:ext>
                </a:extLst>
              </p:cNvPr>
              <p:cNvSpPr/>
              <p:nvPr/>
            </p:nvSpPr>
            <p:spPr>
              <a:xfrm>
                <a:off x="1114355" y="5046434"/>
                <a:ext cx="392599" cy="694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ál 116">
                <a:extLst>
                  <a:ext uri="{FF2B5EF4-FFF2-40B4-BE49-F238E27FC236}">
                    <a16:creationId xmlns:a16="http://schemas.microsoft.com/office/drawing/2014/main" id="{4C063C16-8E1A-46DA-ADD4-8ACA8387FDA8}"/>
                  </a:ext>
                </a:extLst>
              </p:cNvPr>
              <p:cNvSpPr/>
              <p:nvPr/>
            </p:nvSpPr>
            <p:spPr>
              <a:xfrm>
                <a:off x="1192898" y="4673567"/>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ál 117">
                <a:extLst>
                  <a:ext uri="{FF2B5EF4-FFF2-40B4-BE49-F238E27FC236}">
                    <a16:creationId xmlns:a16="http://schemas.microsoft.com/office/drawing/2014/main" id="{E08930D0-EE9C-46C0-8F3C-F23B2D5D53D8}"/>
                  </a:ext>
                </a:extLst>
              </p:cNvPr>
              <p:cNvSpPr/>
              <p:nvPr/>
            </p:nvSpPr>
            <p:spPr>
              <a:xfrm>
                <a:off x="1364864" y="4931900"/>
                <a:ext cx="326978"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Přímá spojnice 118">
                <a:extLst>
                  <a:ext uri="{FF2B5EF4-FFF2-40B4-BE49-F238E27FC236}">
                    <a16:creationId xmlns:a16="http://schemas.microsoft.com/office/drawing/2014/main" id="{544D72FE-3E96-464B-A559-96A21B836F7B}"/>
                  </a:ext>
                </a:extLst>
              </p:cNvPr>
              <p:cNvCxnSpPr>
                <a:cxnSpLocks/>
              </p:cNvCxnSpPr>
              <p:nvPr/>
            </p:nvCxnSpPr>
            <p:spPr>
              <a:xfrm>
                <a:off x="276432" y="5109165"/>
                <a:ext cx="1002659"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B22E96F7-E7BE-42C2-AAA1-02F6043C45D9}"/>
                  </a:ext>
                </a:extLst>
              </p:cNvPr>
              <p:cNvCxnSpPr>
                <a:cxnSpLocks/>
              </p:cNvCxnSpPr>
              <p:nvPr/>
            </p:nvCxnSpPr>
            <p:spPr>
              <a:xfrm>
                <a:off x="279203" y="5387434"/>
                <a:ext cx="252624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A19E5BEC-A0AA-4F59-BA7A-80199449DB25}"/>
                  </a:ext>
                </a:extLst>
              </p:cNvPr>
              <p:cNvCxnSpPr>
                <a:cxnSpLocks/>
              </p:cNvCxnSpPr>
              <p:nvPr/>
            </p:nvCxnSpPr>
            <p:spPr>
              <a:xfrm>
                <a:off x="276431" y="5641037"/>
                <a:ext cx="1002660"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3AA3A45B-C6C4-42EC-8971-6559C16742E8}"/>
                  </a:ext>
                </a:extLst>
              </p:cNvPr>
              <p:cNvCxnSpPr>
                <a:cxnSpLocks/>
              </p:cNvCxnSpPr>
              <p:nvPr/>
            </p:nvCxnSpPr>
            <p:spPr>
              <a:xfrm>
                <a:off x="279203" y="5250599"/>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E9C29748-74E3-44BC-BA13-F94E6290415E}"/>
                  </a:ext>
                </a:extLst>
              </p:cNvPr>
              <p:cNvCxnSpPr>
                <a:cxnSpLocks/>
              </p:cNvCxnSpPr>
              <p:nvPr/>
            </p:nvCxnSpPr>
            <p:spPr>
              <a:xfrm>
                <a:off x="276433" y="5497817"/>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6EEC6A57-8032-4765-AF3C-C4550C45F000}"/>
                  </a:ext>
                </a:extLst>
              </p:cNvPr>
              <p:cNvCxnSpPr>
                <a:cxnSpLocks/>
              </p:cNvCxnSpPr>
              <p:nvPr/>
            </p:nvCxnSpPr>
            <p:spPr>
              <a:xfrm>
                <a:off x="1506952" y="5254936"/>
                <a:ext cx="1125008" cy="14023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Přímá spojnice 126">
                <a:extLst>
                  <a:ext uri="{FF2B5EF4-FFF2-40B4-BE49-F238E27FC236}">
                    <a16:creationId xmlns:a16="http://schemas.microsoft.com/office/drawing/2014/main" id="{A157CC41-BAEB-41AA-9BA5-D75ACE1EA0CD}"/>
                  </a:ext>
                </a:extLst>
              </p:cNvPr>
              <p:cNvCxnSpPr>
                <a:cxnSpLocks/>
              </p:cNvCxnSpPr>
              <p:nvPr/>
            </p:nvCxnSpPr>
            <p:spPr>
              <a:xfrm flipV="1">
                <a:off x="1512427" y="5391301"/>
                <a:ext cx="1119533" cy="11290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8" name="Přímá spojnice se šipkou 127">
                <a:extLst>
                  <a:ext uri="{FF2B5EF4-FFF2-40B4-BE49-F238E27FC236}">
                    <a16:creationId xmlns:a16="http://schemas.microsoft.com/office/drawing/2014/main" id="{AE51DAD3-EC12-45DD-BF3A-DB0689E28806}"/>
                  </a:ext>
                </a:extLst>
              </p:cNvPr>
              <p:cNvCxnSpPr>
                <a:cxnSpLocks/>
                <a:stCxn id="118" idx="0"/>
                <a:endCxn id="118" idx="4"/>
              </p:cNvCxnSpPr>
              <p:nvPr/>
            </p:nvCxnSpPr>
            <p:spPr>
              <a:xfrm>
                <a:off x="1528353" y="4931900"/>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44" name="Obdélník 143">
              <a:extLst>
                <a:ext uri="{FF2B5EF4-FFF2-40B4-BE49-F238E27FC236}">
                  <a16:creationId xmlns:a16="http://schemas.microsoft.com/office/drawing/2014/main" id="{9C5E22C2-F079-49C1-A1B3-06DBC627F06E}"/>
                </a:ext>
              </a:extLst>
            </p:cNvPr>
            <p:cNvSpPr/>
            <p:nvPr/>
          </p:nvSpPr>
          <p:spPr>
            <a:xfrm>
              <a:off x="2021086" y="4162054"/>
              <a:ext cx="45719" cy="245626"/>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Obdélník 144">
              <a:extLst>
                <a:ext uri="{FF2B5EF4-FFF2-40B4-BE49-F238E27FC236}">
                  <a16:creationId xmlns:a16="http://schemas.microsoft.com/office/drawing/2014/main" id="{EFC7FFB2-3EE4-4837-AEE9-64844FD5347D}"/>
                </a:ext>
              </a:extLst>
            </p:cNvPr>
            <p:cNvSpPr/>
            <p:nvPr/>
          </p:nvSpPr>
          <p:spPr>
            <a:xfrm>
              <a:off x="2019763" y="3623994"/>
              <a:ext cx="47042" cy="247029"/>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TextovéPole 149">
              <a:extLst>
                <a:ext uri="{FF2B5EF4-FFF2-40B4-BE49-F238E27FC236}">
                  <a16:creationId xmlns:a16="http://schemas.microsoft.com/office/drawing/2014/main" id="{219D5CBC-B49E-41A8-9627-5E4A06FC7677}"/>
                </a:ext>
              </a:extLst>
            </p:cNvPr>
            <p:cNvSpPr txBox="1"/>
            <p:nvPr/>
          </p:nvSpPr>
          <p:spPr>
            <a:xfrm>
              <a:off x="994315" y="5964450"/>
              <a:ext cx="1553319" cy="276999"/>
            </a:xfrm>
            <a:prstGeom prst="rect">
              <a:avLst/>
            </a:prstGeom>
            <a:noFill/>
          </p:spPr>
          <p:txBody>
            <a:bodyPr wrap="square" rtlCol="0">
              <a:spAutoFit/>
            </a:bodyPr>
            <a:lstStyle/>
            <a:p>
              <a:r>
                <a:rPr lang="en-GB" sz="1200"/>
                <a:t>Pupil of the camera</a:t>
              </a:r>
            </a:p>
          </p:txBody>
        </p:sp>
        <p:sp>
          <p:nvSpPr>
            <p:cNvPr id="151" name="TextovéPole 150">
              <a:extLst>
                <a:ext uri="{FF2B5EF4-FFF2-40B4-BE49-F238E27FC236}">
                  <a16:creationId xmlns:a16="http://schemas.microsoft.com/office/drawing/2014/main" id="{FDB9F538-A103-472C-898C-D3D62105C3B5}"/>
                </a:ext>
              </a:extLst>
            </p:cNvPr>
            <p:cNvSpPr txBox="1"/>
            <p:nvPr/>
          </p:nvSpPr>
          <p:spPr>
            <a:xfrm>
              <a:off x="1013413" y="3225826"/>
              <a:ext cx="692035" cy="461665"/>
            </a:xfrm>
            <a:prstGeom prst="rect">
              <a:avLst/>
            </a:prstGeom>
            <a:noFill/>
          </p:spPr>
          <p:txBody>
            <a:bodyPr wrap="square" rtlCol="0">
              <a:spAutoFit/>
            </a:bodyPr>
            <a:lstStyle/>
            <a:p>
              <a:r>
                <a:rPr lang="en-GB" sz="1200"/>
                <a:t>Pupil of the eye</a:t>
              </a:r>
            </a:p>
          </p:txBody>
        </p:sp>
        <p:grpSp>
          <p:nvGrpSpPr>
            <p:cNvPr id="166" name="Skupina 165">
              <a:extLst>
                <a:ext uri="{FF2B5EF4-FFF2-40B4-BE49-F238E27FC236}">
                  <a16:creationId xmlns:a16="http://schemas.microsoft.com/office/drawing/2014/main" id="{62232F82-AACD-45AA-B7B9-AC81929185DB}"/>
                </a:ext>
              </a:extLst>
            </p:cNvPr>
            <p:cNvGrpSpPr/>
            <p:nvPr/>
          </p:nvGrpSpPr>
          <p:grpSpPr>
            <a:xfrm>
              <a:off x="1131274" y="5052918"/>
              <a:ext cx="2414843" cy="923329"/>
              <a:chOff x="965370" y="5496326"/>
              <a:chExt cx="2414843" cy="923329"/>
            </a:xfrm>
          </p:grpSpPr>
          <p:grpSp>
            <p:nvGrpSpPr>
              <p:cNvPr id="152" name="Skupina 151">
                <a:extLst>
                  <a:ext uri="{FF2B5EF4-FFF2-40B4-BE49-F238E27FC236}">
                    <a16:creationId xmlns:a16="http://schemas.microsoft.com/office/drawing/2014/main" id="{7E95493B-F2A3-4E3E-8604-4943B366E482}"/>
                  </a:ext>
                </a:extLst>
              </p:cNvPr>
              <p:cNvGrpSpPr/>
              <p:nvPr/>
            </p:nvGrpSpPr>
            <p:grpSpPr>
              <a:xfrm>
                <a:off x="965370" y="5496326"/>
                <a:ext cx="2414843" cy="923329"/>
                <a:chOff x="6187195" y="4490339"/>
                <a:chExt cx="2414843" cy="923329"/>
              </a:xfrm>
            </p:grpSpPr>
            <p:sp>
              <p:nvSpPr>
                <p:cNvPr id="153" name="Ovál 152">
                  <a:extLst>
                    <a:ext uri="{FF2B5EF4-FFF2-40B4-BE49-F238E27FC236}">
                      <a16:creationId xmlns:a16="http://schemas.microsoft.com/office/drawing/2014/main" id="{565E3C09-FEC0-4DF5-BABE-A485BFF0D52A}"/>
                    </a:ext>
                  </a:extLst>
                </p:cNvPr>
                <p:cNvSpPr/>
                <p:nvPr/>
              </p:nvSpPr>
              <p:spPr>
                <a:xfrm>
                  <a:off x="7587470" y="4490339"/>
                  <a:ext cx="326978"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4" name="Přímá spojnice 153">
                  <a:extLst>
                    <a:ext uri="{FF2B5EF4-FFF2-40B4-BE49-F238E27FC236}">
                      <a16:creationId xmlns:a16="http://schemas.microsoft.com/office/drawing/2014/main" id="{26BC5C36-FE95-43BA-B552-692FDF8CC488}"/>
                    </a:ext>
                  </a:extLst>
                </p:cNvPr>
                <p:cNvCxnSpPr>
                  <a:cxnSpLocks/>
                </p:cNvCxnSpPr>
                <p:nvPr/>
              </p:nvCxnSpPr>
              <p:spPr>
                <a:xfrm>
                  <a:off x="6197396" y="4751602"/>
                  <a:ext cx="465430"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5" name="Přímá spojnice 154">
                  <a:extLst>
                    <a:ext uri="{FF2B5EF4-FFF2-40B4-BE49-F238E27FC236}">
                      <a16:creationId xmlns:a16="http://schemas.microsoft.com/office/drawing/2014/main" id="{F58E09A8-D710-4F9F-A1F9-A60474B82050}"/>
                    </a:ext>
                  </a:extLst>
                </p:cNvPr>
                <p:cNvCxnSpPr>
                  <a:cxnSpLocks/>
                  <a:endCxn id="164" idx="3"/>
                </p:cNvCxnSpPr>
                <p:nvPr/>
              </p:nvCxnSpPr>
              <p:spPr>
                <a:xfrm>
                  <a:off x="6187195" y="4945636"/>
                  <a:ext cx="2404763" cy="14681"/>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56" name="Přímá spojnice 155">
                  <a:extLst>
                    <a:ext uri="{FF2B5EF4-FFF2-40B4-BE49-F238E27FC236}">
                      <a16:creationId xmlns:a16="http://schemas.microsoft.com/office/drawing/2014/main" id="{BD5B01A7-EEA7-42E3-8C99-399E37C191E5}"/>
                    </a:ext>
                  </a:extLst>
                </p:cNvPr>
                <p:cNvCxnSpPr>
                  <a:cxnSpLocks/>
                </p:cNvCxnSpPr>
                <p:nvPr/>
              </p:nvCxnSpPr>
              <p:spPr>
                <a:xfrm>
                  <a:off x="6197396" y="5155045"/>
                  <a:ext cx="476532"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7" name="Přímá spojnice 156">
                  <a:extLst>
                    <a:ext uri="{FF2B5EF4-FFF2-40B4-BE49-F238E27FC236}">
                      <a16:creationId xmlns:a16="http://schemas.microsoft.com/office/drawing/2014/main" id="{3CAC0595-CF81-48DB-82F5-D424C8677A04}"/>
                    </a:ext>
                  </a:extLst>
                </p:cNvPr>
                <p:cNvCxnSpPr>
                  <a:cxnSpLocks/>
                </p:cNvCxnSpPr>
                <p:nvPr/>
              </p:nvCxnSpPr>
              <p:spPr>
                <a:xfrm>
                  <a:off x="6197396" y="4858487"/>
                  <a:ext cx="1553322"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8" name="Přímá spojnice 157">
                  <a:extLst>
                    <a:ext uri="{FF2B5EF4-FFF2-40B4-BE49-F238E27FC236}">
                      <a16:creationId xmlns:a16="http://schemas.microsoft.com/office/drawing/2014/main" id="{F0651B88-86F4-424C-9C11-4216B40D1E99}"/>
                    </a:ext>
                  </a:extLst>
                </p:cNvPr>
                <p:cNvCxnSpPr>
                  <a:cxnSpLocks/>
                </p:cNvCxnSpPr>
                <p:nvPr/>
              </p:nvCxnSpPr>
              <p:spPr>
                <a:xfrm flipV="1">
                  <a:off x="6197396" y="5053957"/>
                  <a:ext cx="1553322" cy="31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1" name="Přímá spojnice 160">
                  <a:extLst>
                    <a:ext uri="{FF2B5EF4-FFF2-40B4-BE49-F238E27FC236}">
                      <a16:creationId xmlns:a16="http://schemas.microsoft.com/office/drawing/2014/main" id="{C09946C9-0967-4126-8A6D-2D89BCD93F65}"/>
                    </a:ext>
                  </a:extLst>
                </p:cNvPr>
                <p:cNvCxnSpPr>
                  <a:cxnSpLocks/>
                </p:cNvCxnSpPr>
                <p:nvPr/>
              </p:nvCxnSpPr>
              <p:spPr>
                <a:xfrm>
                  <a:off x="7750956" y="4859622"/>
                  <a:ext cx="756714" cy="108713"/>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A0B81D28-D480-407E-BE3C-E0F42FD4661F}"/>
                    </a:ext>
                  </a:extLst>
                </p:cNvPr>
                <p:cNvCxnSpPr>
                  <a:cxnSpLocks/>
                </p:cNvCxnSpPr>
                <p:nvPr/>
              </p:nvCxnSpPr>
              <p:spPr>
                <a:xfrm flipV="1">
                  <a:off x="7750957" y="4964949"/>
                  <a:ext cx="771837" cy="9324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3" name="Přímá spojnice se šipkou 162">
                  <a:extLst>
                    <a:ext uri="{FF2B5EF4-FFF2-40B4-BE49-F238E27FC236}">
                      <a16:creationId xmlns:a16="http://schemas.microsoft.com/office/drawing/2014/main" id="{F6C85872-9BD9-42FB-AA37-57FA86B229AC}"/>
                    </a:ext>
                  </a:extLst>
                </p:cNvPr>
                <p:cNvCxnSpPr>
                  <a:cxnSpLocks/>
                  <a:stCxn id="153" idx="0"/>
                  <a:endCxn id="153" idx="4"/>
                </p:cNvCxnSpPr>
                <p:nvPr/>
              </p:nvCxnSpPr>
              <p:spPr>
                <a:xfrm>
                  <a:off x="7750959" y="4490339"/>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4" name="Obdélník 163">
                  <a:extLst>
                    <a:ext uri="{FF2B5EF4-FFF2-40B4-BE49-F238E27FC236}">
                      <a16:creationId xmlns:a16="http://schemas.microsoft.com/office/drawing/2014/main" id="{9C367EF4-F760-4B91-9D42-6531DF75D854}"/>
                    </a:ext>
                  </a:extLst>
                </p:cNvPr>
                <p:cNvSpPr/>
                <p:nvPr/>
              </p:nvSpPr>
              <p:spPr>
                <a:xfrm>
                  <a:off x="8494812" y="4680152"/>
                  <a:ext cx="97146" cy="560329"/>
                </a:xfrm>
                <a:prstGeom prst="rect">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bdélník 164">
                  <a:extLst>
                    <a:ext uri="{FF2B5EF4-FFF2-40B4-BE49-F238E27FC236}">
                      <a16:creationId xmlns:a16="http://schemas.microsoft.com/office/drawing/2014/main" id="{069A9E5D-EC4C-43D7-B6B4-2B65C81A6561}"/>
                    </a:ext>
                  </a:extLst>
                </p:cNvPr>
                <p:cNvSpPr/>
                <p:nvPr/>
              </p:nvSpPr>
              <p:spPr>
                <a:xfrm>
                  <a:off x="6662826" y="4499246"/>
                  <a:ext cx="1939212" cy="911343"/>
                </a:xfrm>
                <a:prstGeom prst="rect">
                  <a:avLst/>
                </a:prstGeom>
                <a:no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6" name="Obdélník 145">
                <a:extLst>
                  <a:ext uri="{FF2B5EF4-FFF2-40B4-BE49-F238E27FC236}">
                    <a16:creationId xmlns:a16="http://schemas.microsoft.com/office/drawing/2014/main" id="{B477D4A0-0A95-4743-8906-0EAFBDEE3EB4}"/>
                  </a:ext>
                </a:extLst>
              </p:cNvPr>
              <p:cNvSpPr/>
              <p:nvPr/>
            </p:nvSpPr>
            <p:spPr>
              <a:xfrm>
                <a:off x="1456141" y="6088340"/>
                <a:ext cx="45719" cy="327387"/>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bdélník 146">
                <a:extLst>
                  <a:ext uri="{FF2B5EF4-FFF2-40B4-BE49-F238E27FC236}">
                    <a16:creationId xmlns:a16="http://schemas.microsoft.com/office/drawing/2014/main" id="{6FE7EAEE-C384-4457-84AA-4ACCC72329AC}"/>
                  </a:ext>
                </a:extLst>
              </p:cNvPr>
              <p:cNvSpPr/>
              <p:nvPr/>
            </p:nvSpPr>
            <p:spPr>
              <a:xfrm>
                <a:off x="1454818" y="5504386"/>
                <a:ext cx="47042" cy="292924"/>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4203760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6DD9FCB3-E0DB-4569-9819-F80F5C3A20A3}"/>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p>
        </p:txBody>
      </p:sp>
      <p:pic>
        <p:nvPicPr>
          <p:cNvPr id="4" name="Grafik 13">
            <a:extLst>
              <a:ext uri="{FF2B5EF4-FFF2-40B4-BE49-F238E27FC236}">
                <a16:creationId xmlns:a16="http://schemas.microsoft.com/office/drawing/2014/main" id="{BC4CD208-C327-4B26-A780-FA291FEE79E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5" name="Textfeld 3">
            <a:extLst>
              <a:ext uri="{FF2B5EF4-FFF2-40B4-BE49-F238E27FC236}">
                <a16:creationId xmlns:a16="http://schemas.microsoft.com/office/drawing/2014/main" id="{7019F45F-4B08-4DEC-8760-A404FEDC3E6F}"/>
              </a:ext>
            </a:extLst>
          </p:cNvPr>
          <p:cNvSpPr txBox="1"/>
          <p:nvPr/>
        </p:nvSpPr>
        <p:spPr>
          <a:xfrm>
            <a:off x="9228805" y="6088647"/>
            <a:ext cx="590952" cy="600164"/>
          </a:xfrm>
          <a:prstGeom prst="rect">
            <a:avLst/>
          </a:prstGeom>
          <a:noFill/>
        </p:spPr>
        <p:txBody>
          <a:bodyPr wrap="square" rtlCol="0">
            <a:spAutoFit/>
          </a:bodyPr>
          <a:lstStyle/>
          <a:p>
            <a:r>
              <a:rPr lang="en-GB" sz="1100" b="1" kern="1200" dirty="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dirty="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dirty="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ovéPole 5">
            <a:extLst>
              <a:ext uri="{FF2B5EF4-FFF2-40B4-BE49-F238E27FC236}">
                <a16:creationId xmlns:a16="http://schemas.microsoft.com/office/drawing/2014/main" id="{0B5F7EE3-0528-4E05-8741-59FFD306FCB9}"/>
              </a:ext>
            </a:extLst>
          </p:cNvPr>
          <p:cNvSpPr txBox="1"/>
          <p:nvPr/>
        </p:nvSpPr>
        <p:spPr>
          <a:xfrm>
            <a:off x="2643009" y="211294"/>
            <a:ext cx="3615926" cy="646331"/>
          </a:xfrm>
          <a:prstGeom prst="rect">
            <a:avLst/>
          </a:prstGeom>
          <a:noFill/>
        </p:spPr>
        <p:txBody>
          <a:bodyPr wrap="none" rtlCol="0">
            <a:spAutoFit/>
          </a:bodyPr>
          <a:lstStyle/>
          <a:p>
            <a:r>
              <a:rPr lang="en-GB" sz="3600" dirty="0"/>
              <a:t>Calculation results</a:t>
            </a:r>
          </a:p>
        </p:txBody>
      </p:sp>
      <p:sp>
        <p:nvSpPr>
          <p:cNvPr id="8" name="TextovéPole 7">
            <a:extLst>
              <a:ext uri="{FF2B5EF4-FFF2-40B4-BE49-F238E27FC236}">
                <a16:creationId xmlns:a16="http://schemas.microsoft.com/office/drawing/2014/main" id="{29F2AEF6-2C2F-4B9B-8651-F20E48B76E69}"/>
              </a:ext>
            </a:extLst>
          </p:cNvPr>
          <p:cNvSpPr txBox="1"/>
          <p:nvPr/>
        </p:nvSpPr>
        <p:spPr>
          <a:xfrm>
            <a:off x="1128926" y="1156764"/>
            <a:ext cx="1604350" cy="338554"/>
          </a:xfrm>
          <a:prstGeom prst="rect">
            <a:avLst/>
          </a:prstGeom>
          <a:noFill/>
        </p:spPr>
        <p:txBody>
          <a:bodyPr wrap="none" rtlCol="0">
            <a:spAutoFit/>
          </a:bodyPr>
          <a:lstStyle/>
          <a:p>
            <a:r>
              <a:rPr lang="en-GB" sz="1600" b="1" dirty="0"/>
              <a:t>Magnifying glass</a:t>
            </a:r>
          </a:p>
        </p:txBody>
      </p:sp>
      <mc:AlternateContent xmlns:mc="http://schemas.openxmlformats.org/markup-compatibility/2006">
        <mc:Choice xmlns:a14="http://schemas.microsoft.com/office/drawing/2010/main" Requires="a14">
          <p:sp>
            <p:nvSpPr>
              <p:cNvPr id="9" name="TextovéPole 8">
                <a:extLst>
                  <a:ext uri="{FF2B5EF4-FFF2-40B4-BE49-F238E27FC236}">
                    <a16:creationId xmlns:a16="http://schemas.microsoft.com/office/drawing/2014/main" id="{FF36603A-1914-4942-AC34-4CC01D69D22B}"/>
                  </a:ext>
                </a:extLst>
              </p:cNvPr>
              <p:cNvSpPr txBox="1"/>
              <p:nvPr/>
            </p:nvSpPr>
            <p:spPr>
              <a:xfrm>
                <a:off x="1128926" y="1545160"/>
                <a:ext cx="1987018" cy="467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m:rPr>
                              <m:nor/>
                            </m:rPr>
                            <a:rPr lang="en-GB" sz="1600" b="0" i="0" smtClean="0">
                              <a:latin typeface="Cambria Math" panose="02040503050406030204" pitchFamily="18" charset="0"/>
                            </a:rPr>
                            <m:t>250 </m:t>
                          </m:r>
                          <m:r>
                            <m:rPr>
                              <m:nor/>
                            </m:rPr>
                            <a:rPr lang="en-GB" sz="1600" b="0" i="0" smtClean="0">
                              <a:latin typeface="Cambria Math" panose="02040503050406030204" pitchFamily="18" charset="0"/>
                            </a:rPr>
                            <m:t>mm</m:t>
                          </m:r>
                        </m:num>
                        <m:den>
                          <m:r>
                            <m:rPr>
                              <m:nor/>
                            </m:rPr>
                            <a:rPr lang="en-GB" sz="1600" b="0" i="0" smtClean="0">
                              <a:latin typeface="Cambria Math" panose="02040503050406030204" pitchFamily="18" charset="0"/>
                            </a:rPr>
                            <m:t>40 </m:t>
                          </m:r>
                          <m:r>
                            <m:rPr>
                              <m:nor/>
                            </m:rPr>
                            <a:rPr lang="en-GB" sz="1600" b="0" i="0" smtClean="0">
                              <a:latin typeface="Cambria Math" panose="02040503050406030204" pitchFamily="18" charset="0"/>
                            </a:rPr>
                            <m:t>mm</m:t>
                          </m:r>
                        </m:den>
                      </m:f>
                      <m:r>
                        <a:rPr lang="en-GB" sz="1600" b="0" i="1" smtClean="0">
                          <a:latin typeface="Cambria Math" panose="02040503050406030204" pitchFamily="18" charset="0"/>
                        </a:rPr>
                        <m:t>=6,25</m:t>
                      </m:r>
                    </m:oMath>
                  </m:oMathPara>
                </a14:m>
                <a:endParaRPr lang="en-GB" sz="1600" dirty="0"/>
              </a:p>
            </p:txBody>
          </p:sp>
        </mc:Choice>
        <mc:Fallback>
          <p:sp>
            <p:nvSpPr>
              <p:cNvPr id="9" name="TextovéPole 8">
                <a:extLst>
                  <a:ext uri="{FF2B5EF4-FFF2-40B4-BE49-F238E27FC236}">
                    <a16:creationId xmlns:a16="http://schemas.microsoft.com/office/drawing/2014/main" id="{FF36603A-1914-4942-AC34-4CC01D69D22B}"/>
                  </a:ext>
                </a:extLst>
              </p:cNvPr>
              <p:cNvSpPr txBox="1">
                <a:spLocks noRot="1" noChangeAspect="1" noMove="1" noResize="1" noEditPoints="1" noAdjustHandles="1" noChangeArrowheads="1" noChangeShapeType="1" noTextEdit="1"/>
              </p:cNvSpPr>
              <p:nvPr/>
            </p:nvSpPr>
            <p:spPr>
              <a:xfrm>
                <a:off x="1128926" y="1545160"/>
                <a:ext cx="1987018" cy="467629"/>
              </a:xfrm>
              <a:prstGeom prst="rect">
                <a:avLst/>
              </a:prstGeom>
              <a:blipFill>
                <a:blip r:embed="rId3"/>
                <a:stretch>
                  <a:fillRect/>
                </a:stretch>
              </a:blipFill>
            </p:spPr>
            <p:txBody>
              <a:bodyPr/>
              <a:lstStyle/>
              <a:p>
                <a:r>
                  <a:rPr lang="en-GB">
                    <a:noFill/>
                  </a:rPr>
                  <a:t> </a:t>
                </a:r>
              </a:p>
            </p:txBody>
          </p:sp>
        </mc:Fallback>
      </mc:AlternateContent>
      <p:sp>
        <p:nvSpPr>
          <p:cNvPr id="10" name="TextovéPole 9">
            <a:extLst>
              <a:ext uri="{FF2B5EF4-FFF2-40B4-BE49-F238E27FC236}">
                <a16:creationId xmlns:a16="http://schemas.microsoft.com/office/drawing/2014/main" id="{3F8F693C-6024-41C5-AFE0-DCA230A9F787}"/>
              </a:ext>
            </a:extLst>
          </p:cNvPr>
          <p:cNvSpPr txBox="1"/>
          <p:nvPr/>
        </p:nvSpPr>
        <p:spPr>
          <a:xfrm>
            <a:off x="1128926" y="2062631"/>
            <a:ext cx="980653" cy="338554"/>
          </a:xfrm>
          <a:prstGeom prst="rect">
            <a:avLst/>
          </a:prstGeom>
          <a:noFill/>
        </p:spPr>
        <p:txBody>
          <a:bodyPr wrap="none" rtlCol="0">
            <a:spAutoFit/>
          </a:bodyPr>
          <a:lstStyle/>
          <a:p>
            <a:r>
              <a:rPr lang="en-GB" sz="1600" b="1" dirty="0"/>
              <a:t>Projector</a:t>
            </a:r>
          </a:p>
        </p:txBody>
      </p:sp>
      <mc:AlternateContent xmlns:mc="http://schemas.openxmlformats.org/markup-compatibility/2006">
        <mc:Choice xmlns:a14="http://schemas.microsoft.com/office/drawing/2010/main" Requires="a14">
          <p:sp>
            <p:nvSpPr>
              <p:cNvPr id="11" name="TextovéPole 10">
                <a:extLst>
                  <a:ext uri="{FF2B5EF4-FFF2-40B4-BE49-F238E27FC236}">
                    <a16:creationId xmlns:a16="http://schemas.microsoft.com/office/drawing/2014/main" id="{148C25AF-4A98-47B3-B3FA-7FEBDEDD3056}"/>
                  </a:ext>
                </a:extLst>
              </p:cNvPr>
              <p:cNvSpPr txBox="1"/>
              <p:nvPr/>
            </p:nvSpPr>
            <p:spPr>
              <a:xfrm>
                <a:off x="1128926" y="2451027"/>
                <a:ext cx="1723421"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𝑀</m:t>
                          </m:r>
                        </m:e>
                        <m:sub>
                          <m:r>
                            <a:rPr lang="en-GB" sz="1600" b="0" i="1" smtClean="0">
                              <a:latin typeface="Cambria Math" panose="02040503050406030204" pitchFamily="18" charset="0"/>
                            </a:rPr>
                            <m:t>1</m:t>
                          </m:r>
                        </m:sub>
                      </m:sSub>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m:rPr>
                              <m:nor/>
                            </m:rPr>
                            <a:rPr lang="en-GB" sz="1600" b="0" i="0" smtClean="0">
                              <a:latin typeface="Cambria Math" panose="02040503050406030204" pitchFamily="18" charset="0"/>
                            </a:rPr>
                            <m:t>200 </m:t>
                          </m:r>
                          <m:r>
                            <m:rPr>
                              <m:nor/>
                            </m:rPr>
                            <a:rPr lang="en-GB" sz="1600" b="0" i="0" smtClean="0">
                              <a:latin typeface="Cambria Math" panose="02040503050406030204" pitchFamily="18" charset="0"/>
                            </a:rPr>
                            <m:t>mm</m:t>
                          </m:r>
                        </m:num>
                        <m:den>
                          <m:r>
                            <m:rPr>
                              <m:nor/>
                            </m:rPr>
                            <a:rPr lang="en-GB" sz="1600" b="0" i="0" smtClean="0">
                              <a:latin typeface="Cambria Math" panose="02040503050406030204" pitchFamily="18" charset="0"/>
                            </a:rPr>
                            <m:t>50 </m:t>
                          </m:r>
                          <m:r>
                            <m:rPr>
                              <m:nor/>
                            </m:rPr>
                            <a:rPr lang="en-GB" sz="1600" b="0" i="0" smtClean="0">
                              <a:latin typeface="Cambria Math" panose="02040503050406030204" pitchFamily="18" charset="0"/>
                            </a:rPr>
                            <m:t>mm</m:t>
                          </m:r>
                        </m:den>
                      </m:f>
                      <m:r>
                        <a:rPr lang="en-GB" sz="1600" b="0" i="1" smtClean="0">
                          <a:latin typeface="Cambria Math" panose="02040503050406030204" pitchFamily="18" charset="0"/>
                        </a:rPr>
                        <m:t>=4</m:t>
                      </m:r>
                    </m:oMath>
                  </m:oMathPara>
                </a14:m>
                <a:endParaRPr lang="en-GB" sz="1600" dirty="0"/>
              </a:p>
            </p:txBody>
          </p:sp>
        </mc:Choice>
        <mc:Fallback>
          <p:sp>
            <p:nvSpPr>
              <p:cNvPr id="11" name="TextovéPole 10">
                <a:extLst>
                  <a:ext uri="{FF2B5EF4-FFF2-40B4-BE49-F238E27FC236}">
                    <a16:creationId xmlns:a16="http://schemas.microsoft.com/office/drawing/2014/main" id="{148C25AF-4A98-47B3-B3FA-7FEBDEDD3056}"/>
                  </a:ext>
                </a:extLst>
              </p:cNvPr>
              <p:cNvSpPr txBox="1">
                <a:spLocks noRot="1" noChangeAspect="1" noMove="1" noResize="1" noEditPoints="1" noAdjustHandles="1" noChangeArrowheads="1" noChangeShapeType="1" noTextEdit="1"/>
              </p:cNvSpPr>
              <p:nvPr/>
            </p:nvSpPr>
            <p:spPr>
              <a:xfrm>
                <a:off x="1128926" y="2451027"/>
                <a:ext cx="1723421" cy="46262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ovéPole 11">
                <a:extLst>
                  <a:ext uri="{FF2B5EF4-FFF2-40B4-BE49-F238E27FC236}">
                    <a16:creationId xmlns:a16="http://schemas.microsoft.com/office/drawing/2014/main" id="{1EC3D97A-B4DB-4228-AB8F-CAF3209D9306}"/>
                  </a:ext>
                </a:extLst>
              </p:cNvPr>
              <p:cNvSpPr txBox="1"/>
              <p:nvPr/>
            </p:nvSpPr>
            <p:spPr>
              <a:xfrm>
                <a:off x="1128926" y="2963496"/>
                <a:ext cx="1728165"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𝑀</m:t>
                          </m:r>
                        </m:e>
                        <m:sub>
                          <m:r>
                            <a:rPr lang="en-GB" sz="1600" b="0" i="1" smtClean="0">
                              <a:latin typeface="Cambria Math" panose="02040503050406030204" pitchFamily="18" charset="0"/>
                            </a:rPr>
                            <m:t>2</m:t>
                          </m:r>
                        </m:sub>
                      </m:sSub>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m:rPr>
                              <m:nor/>
                            </m:rPr>
                            <a:rPr lang="en-GB" sz="1600" b="0" i="0" smtClean="0">
                              <a:latin typeface="Cambria Math" panose="02040503050406030204" pitchFamily="18" charset="0"/>
                            </a:rPr>
                            <m:t>120 </m:t>
                          </m:r>
                          <m:r>
                            <m:rPr>
                              <m:nor/>
                            </m:rPr>
                            <a:rPr lang="en-GB" sz="1600" b="0" i="0" smtClean="0">
                              <a:latin typeface="Cambria Math" panose="02040503050406030204" pitchFamily="18" charset="0"/>
                            </a:rPr>
                            <m:t>mm</m:t>
                          </m:r>
                        </m:num>
                        <m:den>
                          <m:r>
                            <m:rPr>
                              <m:nor/>
                            </m:rPr>
                            <a:rPr lang="en-GB" sz="1600" b="0" i="0" smtClean="0">
                              <a:latin typeface="Cambria Math" panose="02040503050406030204" pitchFamily="18" charset="0"/>
                            </a:rPr>
                            <m:t>60 </m:t>
                          </m:r>
                          <m:r>
                            <m:rPr>
                              <m:nor/>
                            </m:rPr>
                            <a:rPr lang="en-GB" sz="1600" b="0" i="0" smtClean="0">
                              <a:latin typeface="Cambria Math" panose="02040503050406030204" pitchFamily="18" charset="0"/>
                            </a:rPr>
                            <m:t>mm</m:t>
                          </m:r>
                        </m:den>
                      </m:f>
                      <m:r>
                        <a:rPr lang="en-GB" sz="1600" b="0" i="1" smtClean="0">
                          <a:latin typeface="Cambria Math" panose="02040503050406030204" pitchFamily="18" charset="0"/>
                        </a:rPr>
                        <m:t>=2</m:t>
                      </m:r>
                    </m:oMath>
                  </m:oMathPara>
                </a14:m>
                <a:endParaRPr lang="en-GB" sz="1600" dirty="0"/>
              </a:p>
            </p:txBody>
          </p:sp>
        </mc:Choice>
        <mc:Fallback>
          <p:sp>
            <p:nvSpPr>
              <p:cNvPr id="12" name="TextovéPole 11">
                <a:extLst>
                  <a:ext uri="{FF2B5EF4-FFF2-40B4-BE49-F238E27FC236}">
                    <a16:creationId xmlns:a16="http://schemas.microsoft.com/office/drawing/2014/main" id="{1EC3D97A-B4DB-4228-AB8F-CAF3209D9306}"/>
                  </a:ext>
                </a:extLst>
              </p:cNvPr>
              <p:cNvSpPr txBox="1">
                <a:spLocks noRot="1" noChangeAspect="1" noMove="1" noResize="1" noEditPoints="1" noAdjustHandles="1" noChangeArrowheads="1" noChangeShapeType="1" noTextEdit="1"/>
              </p:cNvSpPr>
              <p:nvPr/>
            </p:nvSpPr>
            <p:spPr>
              <a:xfrm>
                <a:off x="1128926" y="2963496"/>
                <a:ext cx="1728165" cy="46262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ovéPole 12">
                <a:extLst>
                  <a:ext uri="{FF2B5EF4-FFF2-40B4-BE49-F238E27FC236}">
                    <a16:creationId xmlns:a16="http://schemas.microsoft.com/office/drawing/2014/main" id="{1CDA198B-B455-4481-B785-81D8CD37B2CF}"/>
                  </a:ext>
                </a:extLst>
              </p:cNvPr>
              <p:cNvSpPr txBox="1"/>
              <p:nvPr/>
            </p:nvSpPr>
            <p:spPr>
              <a:xfrm>
                <a:off x="1128926" y="3475965"/>
                <a:ext cx="1883656"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𝑀</m:t>
                          </m:r>
                        </m:e>
                        <m:sub>
                          <m:r>
                            <a:rPr lang="en-GB" sz="1600" b="0" i="1" smtClean="0">
                              <a:latin typeface="Cambria Math" panose="02040503050406030204" pitchFamily="18" charset="0"/>
                            </a:rPr>
                            <m:t>3</m:t>
                          </m:r>
                        </m:sub>
                      </m:sSub>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m:rPr>
                              <m:nor/>
                            </m:rPr>
                            <a:rPr lang="en-GB" sz="1600" b="0" i="0" smtClean="0">
                              <a:latin typeface="Cambria Math" panose="02040503050406030204" pitchFamily="18" charset="0"/>
                            </a:rPr>
                            <m:t>104 </m:t>
                          </m:r>
                          <m:r>
                            <m:rPr>
                              <m:nor/>
                            </m:rPr>
                            <a:rPr lang="en-GB" sz="1600" b="0" i="0" smtClean="0">
                              <a:latin typeface="Cambria Math" panose="02040503050406030204" pitchFamily="18" charset="0"/>
                            </a:rPr>
                            <m:t>mm</m:t>
                          </m:r>
                        </m:num>
                        <m:den>
                          <m:r>
                            <m:rPr>
                              <m:nor/>
                            </m:rPr>
                            <a:rPr lang="en-GB" sz="1600" b="0" i="0" smtClean="0">
                              <a:latin typeface="Cambria Math" panose="02040503050406030204" pitchFamily="18" charset="0"/>
                            </a:rPr>
                            <m:t>65 </m:t>
                          </m:r>
                          <m:r>
                            <m:rPr>
                              <m:nor/>
                            </m:rPr>
                            <a:rPr lang="en-GB" sz="1600" b="0" i="0" smtClean="0">
                              <a:latin typeface="Cambria Math" panose="02040503050406030204" pitchFamily="18" charset="0"/>
                            </a:rPr>
                            <m:t>mm</m:t>
                          </m:r>
                        </m:den>
                      </m:f>
                      <m:r>
                        <a:rPr lang="en-GB" sz="1600" b="0" i="1" smtClean="0">
                          <a:latin typeface="Cambria Math" panose="02040503050406030204" pitchFamily="18" charset="0"/>
                        </a:rPr>
                        <m:t>=1,6</m:t>
                      </m:r>
                    </m:oMath>
                  </m:oMathPara>
                </a14:m>
                <a:endParaRPr lang="en-GB" sz="1600" dirty="0"/>
              </a:p>
            </p:txBody>
          </p:sp>
        </mc:Choice>
        <mc:Fallback>
          <p:sp>
            <p:nvSpPr>
              <p:cNvPr id="13" name="TextovéPole 12">
                <a:extLst>
                  <a:ext uri="{FF2B5EF4-FFF2-40B4-BE49-F238E27FC236}">
                    <a16:creationId xmlns:a16="http://schemas.microsoft.com/office/drawing/2014/main" id="{1CDA198B-B455-4481-B785-81D8CD37B2CF}"/>
                  </a:ext>
                </a:extLst>
              </p:cNvPr>
              <p:cNvSpPr txBox="1">
                <a:spLocks noRot="1" noChangeAspect="1" noMove="1" noResize="1" noEditPoints="1" noAdjustHandles="1" noChangeArrowheads="1" noChangeShapeType="1" noTextEdit="1"/>
              </p:cNvSpPr>
              <p:nvPr/>
            </p:nvSpPr>
            <p:spPr>
              <a:xfrm>
                <a:off x="1128926" y="3475965"/>
                <a:ext cx="1883656" cy="462627"/>
              </a:xfrm>
              <a:prstGeom prst="rect">
                <a:avLst/>
              </a:prstGeom>
              <a:blipFill>
                <a:blip r:embed="rId6"/>
                <a:stretch>
                  <a:fillRect/>
                </a:stretch>
              </a:blipFill>
            </p:spPr>
            <p:txBody>
              <a:bodyPr/>
              <a:lstStyle/>
              <a:p>
                <a:r>
                  <a:rPr lang="en-GB">
                    <a:noFill/>
                  </a:rPr>
                  <a:t> </a:t>
                </a:r>
              </a:p>
            </p:txBody>
          </p:sp>
        </mc:Fallback>
      </mc:AlternateContent>
      <p:sp>
        <p:nvSpPr>
          <p:cNvPr id="14" name="TextovéPole 13">
            <a:extLst>
              <a:ext uri="{FF2B5EF4-FFF2-40B4-BE49-F238E27FC236}">
                <a16:creationId xmlns:a16="http://schemas.microsoft.com/office/drawing/2014/main" id="{D41FB5D7-6E4C-495A-9891-2B49EAF6DFCA}"/>
              </a:ext>
            </a:extLst>
          </p:cNvPr>
          <p:cNvSpPr txBox="1"/>
          <p:nvPr/>
        </p:nvSpPr>
        <p:spPr>
          <a:xfrm>
            <a:off x="1128926" y="3988434"/>
            <a:ext cx="1740861" cy="338554"/>
          </a:xfrm>
          <a:prstGeom prst="rect">
            <a:avLst/>
          </a:prstGeom>
          <a:noFill/>
        </p:spPr>
        <p:txBody>
          <a:bodyPr wrap="none" rtlCol="0">
            <a:spAutoFit/>
          </a:bodyPr>
          <a:lstStyle/>
          <a:p>
            <a:r>
              <a:rPr lang="en-GB" sz="1600" b="1" dirty="0"/>
              <a:t>Galilean telescope</a:t>
            </a:r>
          </a:p>
        </p:txBody>
      </p:sp>
      <mc:AlternateContent xmlns:mc="http://schemas.openxmlformats.org/markup-compatibility/2006">
        <mc:Choice xmlns:a14="http://schemas.microsoft.com/office/drawing/2010/main" Requires="a14">
          <p:sp>
            <p:nvSpPr>
              <p:cNvPr id="15" name="TextovéPole 14">
                <a:extLst>
                  <a:ext uri="{FF2B5EF4-FFF2-40B4-BE49-F238E27FC236}">
                    <a16:creationId xmlns:a16="http://schemas.microsoft.com/office/drawing/2014/main" id="{A49D777F-C643-415C-8109-BE7EA765A6F8}"/>
                  </a:ext>
                </a:extLst>
              </p:cNvPr>
              <p:cNvSpPr txBox="1"/>
              <p:nvPr/>
            </p:nvSpPr>
            <p:spPr>
              <a:xfrm>
                <a:off x="1128926" y="4376830"/>
                <a:ext cx="1650067"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m:rPr>
                              <m:nor/>
                            </m:rPr>
                            <a:rPr lang="en-GB" sz="1600" b="0" i="0" smtClean="0">
                              <a:latin typeface="Cambria Math" panose="02040503050406030204" pitchFamily="18" charset="0"/>
                            </a:rPr>
                            <m:t>100 </m:t>
                          </m:r>
                          <m:r>
                            <m:rPr>
                              <m:nor/>
                            </m:rPr>
                            <a:rPr lang="en-GB" sz="1600" b="0" i="0" smtClean="0">
                              <a:latin typeface="Cambria Math" panose="02040503050406030204" pitchFamily="18" charset="0"/>
                            </a:rPr>
                            <m:t>mm</m:t>
                          </m:r>
                        </m:num>
                        <m:den>
                          <m:r>
                            <m:rPr>
                              <m:nor/>
                            </m:rPr>
                            <a:rPr lang="en-GB" sz="1600" b="0" i="0" smtClean="0">
                              <a:latin typeface="Cambria Math" panose="02040503050406030204" pitchFamily="18" charset="0"/>
                            </a:rPr>
                            <m:t>50 </m:t>
                          </m:r>
                          <m:r>
                            <m:rPr>
                              <m:nor/>
                            </m:rPr>
                            <a:rPr lang="en-GB" sz="1600" b="0" i="0" smtClean="0">
                              <a:latin typeface="Cambria Math" panose="02040503050406030204" pitchFamily="18" charset="0"/>
                            </a:rPr>
                            <m:t>mm</m:t>
                          </m:r>
                        </m:den>
                      </m:f>
                      <m:r>
                        <a:rPr lang="en-GB" sz="1600" b="0" i="1" smtClean="0">
                          <a:latin typeface="Cambria Math" panose="02040503050406030204" pitchFamily="18" charset="0"/>
                        </a:rPr>
                        <m:t>=2</m:t>
                      </m:r>
                    </m:oMath>
                  </m:oMathPara>
                </a14:m>
                <a:endParaRPr lang="en-GB" sz="1600" dirty="0"/>
              </a:p>
            </p:txBody>
          </p:sp>
        </mc:Choice>
        <mc:Fallback>
          <p:sp>
            <p:nvSpPr>
              <p:cNvPr id="15" name="TextovéPole 14">
                <a:extLst>
                  <a:ext uri="{FF2B5EF4-FFF2-40B4-BE49-F238E27FC236}">
                    <a16:creationId xmlns:a16="http://schemas.microsoft.com/office/drawing/2014/main" id="{A49D777F-C643-415C-8109-BE7EA765A6F8}"/>
                  </a:ext>
                </a:extLst>
              </p:cNvPr>
              <p:cNvSpPr txBox="1">
                <a:spLocks noRot="1" noChangeAspect="1" noMove="1" noResize="1" noEditPoints="1" noAdjustHandles="1" noChangeArrowheads="1" noChangeShapeType="1" noTextEdit="1"/>
              </p:cNvSpPr>
              <p:nvPr/>
            </p:nvSpPr>
            <p:spPr>
              <a:xfrm>
                <a:off x="1128926" y="4376830"/>
                <a:ext cx="1650067" cy="462627"/>
              </a:xfrm>
              <a:prstGeom prst="rect">
                <a:avLst/>
              </a:prstGeom>
              <a:blipFill>
                <a:blip r:embed="rId7"/>
                <a:stretch>
                  <a:fillRect/>
                </a:stretch>
              </a:blipFill>
            </p:spPr>
            <p:txBody>
              <a:bodyPr/>
              <a:lstStyle/>
              <a:p>
                <a:r>
                  <a:rPr lang="en-GB">
                    <a:noFill/>
                  </a:rPr>
                  <a:t> </a:t>
                </a:r>
              </a:p>
            </p:txBody>
          </p:sp>
        </mc:Fallback>
      </mc:AlternateContent>
      <p:sp>
        <p:nvSpPr>
          <p:cNvPr id="16" name="TextovéPole 15">
            <a:extLst>
              <a:ext uri="{FF2B5EF4-FFF2-40B4-BE49-F238E27FC236}">
                <a16:creationId xmlns:a16="http://schemas.microsoft.com/office/drawing/2014/main" id="{9105FDE9-DC5E-41C6-973C-1A8AF424DD3E}"/>
              </a:ext>
            </a:extLst>
          </p:cNvPr>
          <p:cNvSpPr txBox="1"/>
          <p:nvPr/>
        </p:nvSpPr>
        <p:spPr>
          <a:xfrm>
            <a:off x="1128926" y="4889299"/>
            <a:ext cx="1854162" cy="338554"/>
          </a:xfrm>
          <a:prstGeom prst="rect">
            <a:avLst/>
          </a:prstGeom>
          <a:noFill/>
        </p:spPr>
        <p:txBody>
          <a:bodyPr wrap="none" rtlCol="0">
            <a:spAutoFit/>
          </a:bodyPr>
          <a:lstStyle/>
          <a:p>
            <a:r>
              <a:rPr lang="en-GB" sz="1600" b="1" dirty="0"/>
              <a:t>Keplerian telescope</a:t>
            </a:r>
          </a:p>
        </p:txBody>
      </p:sp>
      <mc:AlternateContent xmlns:mc="http://schemas.openxmlformats.org/markup-compatibility/2006">
        <mc:Choice xmlns:a14="http://schemas.microsoft.com/office/drawing/2010/main" Requires="a14">
          <p:sp>
            <p:nvSpPr>
              <p:cNvPr id="17" name="TextovéPole 16">
                <a:extLst>
                  <a:ext uri="{FF2B5EF4-FFF2-40B4-BE49-F238E27FC236}">
                    <a16:creationId xmlns:a16="http://schemas.microsoft.com/office/drawing/2014/main" id="{E9FDB517-723E-4CE8-AEC3-74019C9540F4}"/>
                  </a:ext>
                </a:extLst>
              </p:cNvPr>
              <p:cNvSpPr txBox="1"/>
              <p:nvPr/>
            </p:nvSpPr>
            <p:spPr>
              <a:xfrm>
                <a:off x="1128926" y="5277699"/>
                <a:ext cx="1805559"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m:rPr>
                              <m:nor/>
                            </m:rPr>
                            <a:rPr lang="en-GB" sz="1600" b="0" i="0" smtClean="0">
                              <a:latin typeface="Cambria Math" panose="02040503050406030204" pitchFamily="18" charset="0"/>
                            </a:rPr>
                            <m:t>100 </m:t>
                          </m:r>
                          <m:r>
                            <m:rPr>
                              <m:nor/>
                            </m:rPr>
                            <a:rPr lang="en-GB" sz="1600" b="0" i="0" smtClean="0">
                              <a:latin typeface="Cambria Math" panose="02040503050406030204" pitchFamily="18" charset="0"/>
                            </a:rPr>
                            <m:t>mm</m:t>
                          </m:r>
                        </m:num>
                        <m:den>
                          <m:r>
                            <m:rPr>
                              <m:nor/>
                            </m:rPr>
                            <a:rPr lang="en-GB" sz="1600" b="0" i="0" smtClean="0">
                              <a:latin typeface="Cambria Math" panose="02040503050406030204" pitchFamily="18" charset="0"/>
                            </a:rPr>
                            <m:t>40 </m:t>
                          </m:r>
                          <m:r>
                            <m:rPr>
                              <m:nor/>
                            </m:rPr>
                            <a:rPr lang="en-GB" sz="1600" b="0" i="0" smtClean="0">
                              <a:latin typeface="Cambria Math" panose="02040503050406030204" pitchFamily="18" charset="0"/>
                            </a:rPr>
                            <m:t>mm</m:t>
                          </m:r>
                        </m:den>
                      </m:f>
                      <m:r>
                        <a:rPr lang="en-GB" sz="1600" b="0" i="1" smtClean="0">
                          <a:latin typeface="Cambria Math" panose="02040503050406030204" pitchFamily="18" charset="0"/>
                        </a:rPr>
                        <m:t>=2,5</m:t>
                      </m:r>
                    </m:oMath>
                  </m:oMathPara>
                </a14:m>
                <a:endParaRPr lang="en-GB" sz="1600" dirty="0"/>
              </a:p>
            </p:txBody>
          </p:sp>
        </mc:Choice>
        <mc:Fallback>
          <p:sp>
            <p:nvSpPr>
              <p:cNvPr id="17" name="TextovéPole 16">
                <a:extLst>
                  <a:ext uri="{FF2B5EF4-FFF2-40B4-BE49-F238E27FC236}">
                    <a16:creationId xmlns:a16="http://schemas.microsoft.com/office/drawing/2014/main" id="{E9FDB517-723E-4CE8-AEC3-74019C9540F4}"/>
                  </a:ext>
                </a:extLst>
              </p:cNvPr>
              <p:cNvSpPr txBox="1">
                <a:spLocks noRot="1" noChangeAspect="1" noMove="1" noResize="1" noEditPoints="1" noAdjustHandles="1" noChangeArrowheads="1" noChangeShapeType="1" noTextEdit="1"/>
              </p:cNvSpPr>
              <p:nvPr/>
            </p:nvSpPr>
            <p:spPr>
              <a:xfrm>
                <a:off x="1128926" y="5277699"/>
                <a:ext cx="1805559" cy="462627"/>
              </a:xfrm>
              <a:prstGeom prst="rect">
                <a:avLst/>
              </a:prstGeom>
              <a:blipFill>
                <a:blip r:embed="rId8"/>
                <a:stretch>
                  <a:fillRect/>
                </a:stretch>
              </a:blipFill>
            </p:spPr>
            <p:txBody>
              <a:bodyPr/>
              <a:lstStyle/>
              <a:p>
                <a:r>
                  <a:rPr lang="en-GB">
                    <a:noFill/>
                  </a:rPr>
                  <a:t> </a:t>
                </a:r>
              </a:p>
            </p:txBody>
          </p:sp>
        </mc:Fallback>
      </mc:AlternateContent>
      <p:sp>
        <p:nvSpPr>
          <p:cNvPr id="18" name="TextovéPole 17">
            <a:extLst>
              <a:ext uri="{FF2B5EF4-FFF2-40B4-BE49-F238E27FC236}">
                <a16:creationId xmlns:a16="http://schemas.microsoft.com/office/drawing/2014/main" id="{5F654273-3CF9-4BD5-B235-880A0D91FD52}"/>
              </a:ext>
            </a:extLst>
          </p:cNvPr>
          <p:cNvSpPr txBox="1"/>
          <p:nvPr/>
        </p:nvSpPr>
        <p:spPr>
          <a:xfrm>
            <a:off x="4940127" y="1161944"/>
            <a:ext cx="1997150" cy="338554"/>
          </a:xfrm>
          <a:prstGeom prst="rect">
            <a:avLst/>
          </a:prstGeom>
          <a:noFill/>
        </p:spPr>
        <p:txBody>
          <a:bodyPr wrap="none" rtlCol="0">
            <a:spAutoFit/>
          </a:bodyPr>
          <a:lstStyle/>
          <a:p>
            <a:r>
              <a:rPr lang="en-GB" sz="1600" b="1" dirty="0"/>
              <a:t>„Infinity“ microscope</a:t>
            </a:r>
          </a:p>
        </p:txBody>
      </p:sp>
      <mc:AlternateContent xmlns:mc="http://schemas.openxmlformats.org/markup-compatibility/2006">
        <mc:Choice xmlns:a14="http://schemas.microsoft.com/office/drawing/2010/main" Requires="a14">
          <p:sp>
            <p:nvSpPr>
              <p:cNvPr id="19" name="TextovéPole 18">
                <a:extLst>
                  <a:ext uri="{FF2B5EF4-FFF2-40B4-BE49-F238E27FC236}">
                    <a16:creationId xmlns:a16="http://schemas.microsoft.com/office/drawing/2014/main" id="{26F868BC-92BC-45F7-B33B-9761BE8EAF5B}"/>
                  </a:ext>
                </a:extLst>
              </p:cNvPr>
              <p:cNvSpPr txBox="1"/>
              <p:nvPr/>
            </p:nvSpPr>
            <p:spPr>
              <a:xfrm>
                <a:off x="4940127" y="1513195"/>
                <a:ext cx="1805559"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m:rPr>
                              <m:nor/>
                            </m:rPr>
                            <a:rPr lang="en-GB" sz="1600" b="0" i="0" smtClean="0">
                              <a:latin typeface="Cambria Math" panose="02040503050406030204" pitchFamily="18" charset="0"/>
                            </a:rPr>
                            <m:t>100 </m:t>
                          </m:r>
                          <m:r>
                            <m:rPr>
                              <m:nor/>
                            </m:rPr>
                            <a:rPr lang="en-GB" sz="1600" b="0" i="0" smtClean="0">
                              <a:latin typeface="Cambria Math" panose="02040503050406030204" pitchFamily="18" charset="0"/>
                            </a:rPr>
                            <m:t>mm</m:t>
                          </m:r>
                        </m:num>
                        <m:den>
                          <m:r>
                            <m:rPr>
                              <m:nor/>
                            </m:rPr>
                            <a:rPr lang="en-GB" sz="1600" b="0" i="0" smtClean="0">
                              <a:latin typeface="Cambria Math" panose="02040503050406030204" pitchFamily="18" charset="0"/>
                            </a:rPr>
                            <m:t>40 </m:t>
                          </m:r>
                          <m:r>
                            <m:rPr>
                              <m:nor/>
                            </m:rPr>
                            <a:rPr lang="en-GB" sz="1600" b="0" i="0" smtClean="0">
                              <a:latin typeface="Cambria Math" panose="02040503050406030204" pitchFamily="18" charset="0"/>
                            </a:rPr>
                            <m:t>mm</m:t>
                          </m:r>
                        </m:den>
                      </m:f>
                      <m:r>
                        <a:rPr lang="en-GB" sz="1600" b="0" i="1" smtClean="0">
                          <a:latin typeface="Cambria Math" panose="02040503050406030204" pitchFamily="18" charset="0"/>
                        </a:rPr>
                        <m:t>=2,5</m:t>
                      </m:r>
                    </m:oMath>
                  </m:oMathPara>
                </a14:m>
                <a:endParaRPr lang="en-GB" sz="1600" dirty="0"/>
              </a:p>
            </p:txBody>
          </p:sp>
        </mc:Choice>
        <mc:Fallback>
          <p:sp>
            <p:nvSpPr>
              <p:cNvPr id="19" name="TextovéPole 18">
                <a:extLst>
                  <a:ext uri="{FF2B5EF4-FFF2-40B4-BE49-F238E27FC236}">
                    <a16:creationId xmlns:a16="http://schemas.microsoft.com/office/drawing/2014/main" id="{26F868BC-92BC-45F7-B33B-9761BE8EAF5B}"/>
                  </a:ext>
                </a:extLst>
              </p:cNvPr>
              <p:cNvSpPr txBox="1">
                <a:spLocks noRot="1" noChangeAspect="1" noMove="1" noResize="1" noEditPoints="1" noAdjustHandles="1" noChangeArrowheads="1" noChangeShapeType="1" noTextEdit="1"/>
              </p:cNvSpPr>
              <p:nvPr/>
            </p:nvSpPr>
            <p:spPr>
              <a:xfrm>
                <a:off x="4940127" y="1513195"/>
                <a:ext cx="1805559" cy="462627"/>
              </a:xfrm>
              <a:prstGeom prst="rect">
                <a:avLst/>
              </a:prstGeom>
              <a:blipFill>
                <a:blip r:embed="rId9"/>
                <a:stretch>
                  <a:fillRect/>
                </a:stretch>
              </a:blipFill>
            </p:spPr>
            <p:txBody>
              <a:bodyPr/>
              <a:lstStyle/>
              <a:p>
                <a:r>
                  <a:rPr lang="en-GB">
                    <a:noFill/>
                  </a:rPr>
                  <a:t> </a:t>
                </a:r>
              </a:p>
            </p:txBody>
          </p:sp>
        </mc:Fallback>
      </mc:AlternateContent>
      <p:sp>
        <p:nvSpPr>
          <p:cNvPr id="20" name="TextovéPole 19">
            <a:extLst>
              <a:ext uri="{FF2B5EF4-FFF2-40B4-BE49-F238E27FC236}">
                <a16:creationId xmlns:a16="http://schemas.microsoft.com/office/drawing/2014/main" id="{D2031F6A-67B1-4B95-A721-7A2DEB3F33C4}"/>
              </a:ext>
            </a:extLst>
          </p:cNvPr>
          <p:cNvSpPr txBox="1"/>
          <p:nvPr/>
        </p:nvSpPr>
        <p:spPr>
          <a:xfrm>
            <a:off x="4940127" y="1988519"/>
            <a:ext cx="3224024" cy="338554"/>
          </a:xfrm>
          <a:prstGeom prst="rect">
            <a:avLst/>
          </a:prstGeom>
          <a:noFill/>
        </p:spPr>
        <p:txBody>
          <a:bodyPr wrap="none" rtlCol="0">
            <a:spAutoFit/>
          </a:bodyPr>
          <a:lstStyle/>
          <a:p>
            <a:r>
              <a:rPr lang="en-GB" sz="1600" b="1" dirty="0"/>
              <a:t>„Infinity“ microscope with eyepiece</a:t>
            </a:r>
          </a:p>
        </p:txBody>
      </p:sp>
      <mc:AlternateContent xmlns:mc="http://schemas.openxmlformats.org/markup-compatibility/2006">
        <mc:Choice xmlns:a14="http://schemas.microsoft.com/office/drawing/2010/main" Requires="a14">
          <p:sp>
            <p:nvSpPr>
              <p:cNvPr id="21" name="TextovéPole 20">
                <a:extLst>
                  <a:ext uri="{FF2B5EF4-FFF2-40B4-BE49-F238E27FC236}">
                    <a16:creationId xmlns:a16="http://schemas.microsoft.com/office/drawing/2014/main" id="{7D646E2D-30AE-4819-B352-ED2592372BC1}"/>
                  </a:ext>
                </a:extLst>
              </p:cNvPr>
              <p:cNvSpPr txBox="1"/>
              <p:nvPr/>
            </p:nvSpPr>
            <p:spPr>
              <a:xfrm>
                <a:off x="4940127" y="2339770"/>
                <a:ext cx="3070136" cy="467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m:rPr>
                              <m:nor/>
                            </m:rPr>
                            <a:rPr lang="en-GB" sz="1600" b="0" i="0" smtClean="0">
                              <a:latin typeface="Cambria Math" panose="02040503050406030204" pitchFamily="18" charset="0"/>
                            </a:rPr>
                            <m:t>100 </m:t>
                          </m:r>
                          <m:r>
                            <m:rPr>
                              <m:nor/>
                            </m:rPr>
                            <a:rPr lang="en-GB" sz="1600" b="0" i="0" smtClean="0">
                              <a:latin typeface="Cambria Math" panose="02040503050406030204" pitchFamily="18" charset="0"/>
                            </a:rPr>
                            <m:t>mm</m:t>
                          </m:r>
                        </m:num>
                        <m:den>
                          <m:r>
                            <m:rPr>
                              <m:nor/>
                            </m:rPr>
                            <a:rPr lang="en-GB" sz="1600" b="0" i="0" smtClean="0">
                              <a:latin typeface="Cambria Math" panose="02040503050406030204" pitchFamily="18" charset="0"/>
                            </a:rPr>
                            <m:t>40 </m:t>
                          </m:r>
                          <m:r>
                            <m:rPr>
                              <m:nor/>
                            </m:rPr>
                            <a:rPr lang="en-GB" sz="1600" b="0" i="0" smtClean="0">
                              <a:latin typeface="Cambria Math" panose="02040503050406030204" pitchFamily="18" charset="0"/>
                            </a:rPr>
                            <m:t>mm</m:t>
                          </m:r>
                        </m:den>
                      </m:f>
                      <m:r>
                        <a:rPr lang="en-GB" sz="1600" b="0" i="1" smtClean="0">
                          <a:latin typeface="Cambria Math" panose="02040503050406030204" pitchFamily="18" charset="0"/>
                          <a:ea typeface="Cambria Math" panose="02040503050406030204" pitchFamily="18" charset="0"/>
                        </a:rPr>
                        <m:t>∙ </m:t>
                      </m:r>
                      <m:f>
                        <m:fPr>
                          <m:ctrlPr>
                            <a:rPr lang="en-GB" sz="1600" b="0" i="1" smtClean="0">
                              <a:latin typeface="Cambria Math" panose="02040503050406030204" pitchFamily="18" charset="0"/>
                              <a:ea typeface="Cambria Math" panose="02040503050406030204" pitchFamily="18" charset="0"/>
                            </a:rPr>
                          </m:ctrlPr>
                        </m:fPr>
                        <m:num>
                          <m:r>
                            <m:rPr>
                              <m:nor/>
                            </m:rPr>
                            <a:rPr lang="en-GB" sz="1600" b="0" i="0" smtClean="0">
                              <a:latin typeface="Cambria Math" panose="02040503050406030204" pitchFamily="18" charset="0"/>
                              <a:ea typeface="Cambria Math" panose="02040503050406030204" pitchFamily="18" charset="0"/>
                            </a:rPr>
                            <m:t>250 </m:t>
                          </m:r>
                          <m:r>
                            <m:rPr>
                              <m:nor/>
                            </m:rPr>
                            <a:rPr lang="en-GB" sz="1600" b="0" i="0" smtClean="0">
                              <a:latin typeface="Cambria Math" panose="02040503050406030204" pitchFamily="18" charset="0"/>
                              <a:ea typeface="Cambria Math" panose="02040503050406030204" pitchFamily="18" charset="0"/>
                            </a:rPr>
                            <m:t>mm</m:t>
                          </m:r>
                        </m:num>
                        <m:den>
                          <m:r>
                            <m:rPr>
                              <m:nor/>
                            </m:rPr>
                            <a:rPr lang="en-GB" sz="1600" b="0" i="0" smtClean="0">
                              <a:latin typeface="Cambria Math" panose="02040503050406030204" pitchFamily="18" charset="0"/>
                              <a:ea typeface="Cambria Math" panose="02040503050406030204" pitchFamily="18" charset="0"/>
                            </a:rPr>
                            <m:t>40 </m:t>
                          </m:r>
                          <m:r>
                            <m:rPr>
                              <m:nor/>
                            </m:rPr>
                            <a:rPr lang="en-GB" sz="1600" b="0" i="0" smtClean="0">
                              <a:latin typeface="Cambria Math" panose="02040503050406030204" pitchFamily="18" charset="0"/>
                              <a:ea typeface="Cambria Math" panose="02040503050406030204" pitchFamily="18" charset="0"/>
                            </a:rPr>
                            <m:t>mm</m:t>
                          </m:r>
                        </m:den>
                      </m:f>
                      <m:r>
                        <a:rPr lang="en-GB" sz="1600" b="0" i="1" smtClean="0">
                          <a:latin typeface="Cambria Math" panose="02040503050406030204" pitchFamily="18" charset="0"/>
                        </a:rPr>
                        <m:t>=15,625</m:t>
                      </m:r>
                    </m:oMath>
                  </m:oMathPara>
                </a14:m>
                <a:endParaRPr lang="en-GB" sz="1600" dirty="0"/>
              </a:p>
            </p:txBody>
          </p:sp>
        </mc:Choice>
        <mc:Fallback>
          <p:sp>
            <p:nvSpPr>
              <p:cNvPr id="21" name="TextovéPole 20">
                <a:extLst>
                  <a:ext uri="{FF2B5EF4-FFF2-40B4-BE49-F238E27FC236}">
                    <a16:creationId xmlns:a16="http://schemas.microsoft.com/office/drawing/2014/main" id="{7D646E2D-30AE-4819-B352-ED2592372BC1}"/>
                  </a:ext>
                </a:extLst>
              </p:cNvPr>
              <p:cNvSpPr txBox="1">
                <a:spLocks noRot="1" noChangeAspect="1" noMove="1" noResize="1" noEditPoints="1" noAdjustHandles="1" noChangeArrowheads="1" noChangeShapeType="1" noTextEdit="1"/>
              </p:cNvSpPr>
              <p:nvPr/>
            </p:nvSpPr>
            <p:spPr>
              <a:xfrm>
                <a:off x="4940127" y="2339770"/>
                <a:ext cx="3070136" cy="467629"/>
              </a:xfrm>
              <a:prstGeom prst="rect">
                <a:avLst/>
              </a:prstGeom>
              <a:blipFill>
                <a:blip r:embed="rId10"/>
                <a:stretch>
                  <a:fillRect/>
                </a:stretch>
              </a:blipFill>
            </p:spPr>
            <p:txBody>
              <a:bodyPr/>
              <a:lstStyle/>
              <a:p>
                <a:r>
                  <a:rPr lang="en-GB">
                    <a:noFill/>
                  </a:rPr>
                  <a:t> </a:t>
                </a:r>
              </a:p>
            </p:txBody>
          </p:sp>
        </mc:Fallback>
      </mc:AlternateContent>
      <p:sp>
        <p:nvSpPr>
          <p:cNvPr id="22" name="TextovéPole 21">
            <a:extLst>
              <a:ext uri="{FF2B5EF4-FFF2-40B4-BE49-F238E27FC236}">
                <a16:creationId xmlns:a16="http://schemas.microsoft.com/office/drawing/2014/main" id="{4E32CAD1-7705-43D6-838E-68AB416E2178}"/>
              </a:ext>
            </a:extLst>
          </p:cNvPr>
          <p:cNvSpPr txBox="1"/>
          <p:nvPr/>
        </p:nvSpPr>
        <p:spPr>
          <a:xfrm>
            <a:off x="4940127" y="2820096"/>
            <a:ext cx="3724802" cy="338554"/>
          </a:xfrm>
          <a:prstGeom prst="rect">
            <a:avLst/>
          </a:prstGeom>
          <a:noFill/>
        </p:spPr>
        <p:txBody>
          <a:bodyPr wrap="none" rtlCol="0">
            <a:spAutoFit/>
          </a:bodyPr>
          <a:lstStyle/>
          <a:p>
            <a:r>
              <a:rPr lang="en-GB" sz="1600" b="1" dirty="0"/>
              <a:t>„Finite“ microscope – Intermediate image</a:t>
            </a:r>
          </a:p>
        </p:txBody>
      </p:sp>
      <mc:AlternateContent xmlns:mc="http://schemas.openxmlformats.org/markup-compatibility/2006">
        <mc:Choice xmlns:a14="http://schemas.microsoft.com/office/drawing/2010/main" Requires="a14">
          <p:sp>
            <p:nvSpPr>
              <p:cNvPr id="23" name="TextovéPole 22">
                <a:extLst>
                  <a:ext uri="{FF2B5EF4-FFF2-40B4-BE49-F238E27FC236}">
                    <a16:creationId xmlns:a16="http://schemas.microsoft.com/office/drawing/2014/main" id="{7EA93B3C-4EFE-4697-A782-8DB790CB0380}"/>
                  </a:ext>
                </a:extLst>
              </p:cNvPr>
              <p:cNvSpPr txBox="1"/>
              <p:nvPr/>
            </p:nvSpPr>
            <p:spPr>
              <a:xfrm>
                <a:off x="4940127" y="3171347"/>
                <a:ext cx="539700" cy="246221"/>
              </a:xfrm>
              <a:prstGeom prst="rect">
                <a:avLst/>
              </a:prstGeom>
              <a:noFill/>
            </p:spPr>
            <p:txBody>
              <a:bodyPr wrap="none" lIns="0" tIns="0" rIns="0" bIns="0" rtlCol="0">
                <a:spAutoFit/>
              </a:bodyPr>
              <a:lstStyle/>
              <a:p>
                <a14:m>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oMath>
                </a14:m>
                <a:r>
                  <a:rPr lang="en-GB" sz="1600" dirty="0"/>
                  <a:t>4</a:t>
                </a:r>
              </a:p>
            </p:txBody>
          </p:sp>
        </mc:Choice>
        <mc:Fallback>
          <p:sp>
            <p:nvSpPr>
              <p:cNvPr id="23" name="TextovéPole 22">
                <a:extLst>
                  <a:ext uri="{FF2B5EF4-FFF2-40B4-BE49-F238E27FC236}">
                    <a16:creationId xmlns:a16="http://schemas.microsoft.com/office/drawing/2014/main" id="{7EA93B3C-4EFE-4697-A782-8DB790CB0380}"/>
                  </a:ext>
                </a:extLst>
              </p:cNvPr>
              <p:cNvSpPr txBox="1">
                <a:spLocks noRot="1" noChangeAspect="1" noMove="1" noResize="1" noEditPoints="1" noAdjustHandles="1" noChangeArrowheads="1" noChangeShapeType="1" noTextEdit="1"/>
              </p:cNvSpPr>
              <p:nvPr/>
            </p:nvSpPr>
            <p:spPr>
              <a:xfrm>
                <a:off x="4940127" y="3171347"/>
                <a:ext cx="539700" cy="246221"/>
              </a:xfrm>
              <a:prstGeom prst="rect">
                <a:avLst/>
              </a:prstGeom>
              <a:blipFill>
                <a:blip r:embed="rId11"/>
                <a:stretch>
                  <a:fillRect l="-12360" t="-24390" r="-22472" b="-48780"/>
                </a:stretch>
              </a:blipFill>
            </p:spPr>
            <p:txBody>
              <a:bodyPr/>
              <a:lstStyle/>
              <a:p>
                <a:r>
                  <a:rPr lang="en-GB">
                    <a:noFill/>
                  </a:rPr>
                  <a:t> </a:t>
                </a:r>
              </a:p>
            </p:txBody>
          </p:sp>
        </mc:Fallback>
      </mc:AlternateContent>
      <p:sp>
        <p:nvSpPr>
          <p:cNvPr id="24" name="TextovéPole 23">
            <a:extLst>
              <a:ext uri="{FF2B5EF4-FFF2-40B4-BE49-F238E27FC236}">
                <a16:creationId xmlns:a16="http://schemas.microsoft.com/office/drawing/2014/main" id="{14C0CE98-769B-4193-B961-D9276ABCCADA}"/>
              </a:ext>
            </a:extLst>
          </p:cNvPr>
          <p:cNvSpPr txBox="1"/>
          <p:nvPr/>
        </p:nvSpPr>
        <p:spPr>
          <a:xfrm>
            <a:off x="4940127" y="3430265"/>
            <a:ext cx="3682483" cy="338554"/>
          </a:xfrm>
          <a:prstGeom prst="rect">
            <a:avLst/>
          </a:prstGeom>
          <a:noFill/>
        </p:spPr>
        <p:txBody>
          <a:bodyPr wrap="none" rtlCol="0">
            <a:spAutoFit/>
          </a:bodyPr>
          <a:lstStyle/>
          <a:p>
            <a:r>
              <a:rPr lang="en-GB" sz="1600" b="1" dirty="0"/>
              <a:t>„Finite“ microscope – Total magnification</a:t>
            </a:r>
          </a:p>
        </p:txBody>
      </p:sp>
      <mc:AlternateContent xmlns:mc="http://schemas.openxmlformats.org/markup-compatibility/2006">
        <mc:Choice xmlns:a14="http://schemas.microsoft.com/office/drawing/2010/main" Requires="a14">
          <p:sp>
            <p:nvSpPr>
              <p:cNvPr id="25" name="TextovéPole 24">
                <a:extLst>
                  <a:ext uri="{FF2B5EF4-FFF2-40B4-BE49-F238E27FC236}">
                    <a16:creationId xmlns:a16="http://schemas.microsoft.com/office/drawing/2014/main" id="{78529C65-AFAA-4878-9CF9-F33D6E52C199}"/>
                  </a:ext>
                </a:extLst>
              </p:cNvPr>
              <p:cNvSpPr txBox="1"/>
              <p:nvPr/>
            </p:nvSpPr>
            <p:spPr>
              <a:xfrm>
                <a:off x="4940127" y="3781516"/>
                <a:ext cx="2026580" cy="467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=4</m:t>
                      </m:r>
                      <m:r>
                        <a:rPr lang="en-GB" sz="1600" b="0" i="1" smtClean="0">
                          <a:latin typeface="Cambria Math" panose="02040503050406030204" pitchFamily="18" charset="0"/>
                          <a:ea typeface="Cambria Math" panose="02040503050406030204" pitchFamily="18" charset="0"/>
                        </a:rPr>
                        <m:t>∙ </m:t>
                      </m:r>
                      <m:f>
                        <m:fPr>
                          <m:ctrlPr>
                            <a:rPr lang="en-GB" sz="1600" b="0" i="1" smtClean="0">
                              <a:latin typeface="Cambria Math" panose="02040503050406030204" pitchFamily="18" charset="0"/>
                              <a:ea typeface="Cambria Math" panose="02040503050406030204" pitchFamily="18" charset="0"/>
                            </a:rPr>
                          </m:ctrlPr>
                        </m:fPr>
                        <m:num>
                          <m:r>
                            <m:rPr>
                              <m:nor/>
                            </m:rPr>
                            <a:rPr lang="en-GB" sz="1600" b="0" i="0" smtClean="0">
                              <a:latin typeface="Cambria Math" panose="02040503050406030204" pitchFamily="18" charset="0"/>
                              <a:ea typeface="Cambria Math" panose="02040503050406030204" pitchFamily="18" charset="0"/>
                            </a:rPr>
                            <m:t>250 </m:t>
                          </m:r>
                          <m:r>
                            <m:rPr>
                              <m:nor/>
                            </m:rPr>
                            <a:rPr lang="en-GB" sz="1600" b="0" i="0" smtClean="0">
                              <a:latin typeface="Cambria Math" panose="02040503050406030204" pitchFamily="18" charset="0"/>
                              <a:ea typeface="Cambria Math" panose="02040503050406030204" pitchFamily="18" charset="0"/>
                            </a:rPr>
                            <m:t>mm</m:t>
                          </m:r>
                        </m:num>
                        <m:den>
                          <m:r>
                            <m:rPr>
                              <m:nor/>
                            </m:rPr>
                            <a:rPr lang="en-GB" sz="1600" b="0" i="0" smtClean="0">
                              <a:latin typeface="Cambria Math" panose="02040503050406030204" pitchFamily="18" charset="0"/>
                              <a:ea typeface="Cambria Math" panose="02040503050406030204" pitchFamily="18" charset="0"/>
                            </a:rPr>
                            <m:t>40 </m:t>
                          </m:r>
                          <m:r>
                            <m:rPr>
                              <m:nor/>
                            </m:rPr>
                            <a:rPr lang="en-GB" sz="1600" b="0" i="0" smtClean="0">
                              <a:latin typeface="Cambria Math" panose="02040503050406030204" pitchFamily="18" charset="0"/>
                              <a:ea typeface="Cambria Math" panose="02040503050406030204" pitchFamily="18" charset="0"/>
                            </a:rPr>
                            <m:t>mm</m:t>
                          </m:r>
                        </m:den>
                      </m:f>
                      <m:r>
                        <a:rPr lang="en-GB" sz="1600" b="0" i="1" smtClean="0">
                          <a:latin typeface="Cambria Math" panose="02040503050406030204" pitchFamily="18" charset="0"/>
                        </a:rPr>
                        <m:t>=25</m:t>
                      </m:r>
                    </m:oMath>
                  </m:oMathPara>
                </a14:m>
                <a:endParaRPr lang="en-GB" sz="1600" dirty="0"/>
              </a:p>
            </p:txBody>
          </p:sp>
        </mc:Choice>
        <mc:Fallback>
          <p:sp>
            <p:nvSpPr>
              <p:cNvPr id="25" name="TextovéPole 24">
                <a:extLst>
                  <a:ext uri="{FF2B5EF4-FFF2-40B4-BE49-F238E27FC236}">
                    <a16:creationId xmlns:a16="http://schemas.microsoft.com/office/drawing/2014/main" id="{78529C65-AFAA-4878-9CF9-F33D6E52C199}"/>
                  </a:ext>
                </a:extLst>
              </p:cNvPr>
              <p:cNvSpPr txBox="1">
                <a:spLocks noRot="1" noChangeAspect="1" noMove="1" noResize="1" noEditPoints="1" noAdjustHandles="1" noChangeArrowheads="1" noChangeShapeType="1" noTextEdit="1"/>
              </p:cNvSpPr>
              <p:nvPr/>
            </p:nvSpPr>
            <p:spPr>
              <a:xfrm>
                <a:off x="4940127" y="3781516"/>
                <a:ext cx="2026580" cy="467629"/>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6" name="TextovéPole 25">
                <a:extLst>
                  <a:ext uri="{FF2B5EF4-FFF2-40B4-BE49-F238E27FC236}">
                    <a16:creationId xmlns:a16="http://schemas.microsoft.com/office/drawing/2014/main" id="{910B78CA-EA14-48CA-97E1-15D1F4167E53}"/>
                  </a:ext>
                </a:extLst>
              </p:cNvPr>
              <p:cNvSpPr txBox="1"/>
              <p:nvPr/>
            </p:nvSpPr>
            <p:spPr>
              <a:xfrm>
                <a:off x="4940127" y="4613093"/>
                <a:ext cx="1953548" cy="664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 </m:t>
                      </m:r>
                      <m:f>
                        <m:fPr>
                          <m:ctrlPr>
                            <a:rPr lang="en-GB" sz="1600" b="0" i="1" smtClean="0">
                              <a:latin typeface="Cambria Math" panose="02040503050406030204" pitchFamily="18" charset="0"/>
                            </a:rPr>
                          </m:ctrlPr>
                        </m:fPr>
                        <m:num>
                          <m:r>
                            <m:rPr>
                              <m:nor/>
                            </m:rPr>
                            <a:rPr lang="en-GB" sz="1600" b="0" i="0" smtClean="0">
                              <a:latin typeface="Cambria Math" panose="02040503050406030204" pitchFamily="18" charset="0"/>
                            </a:rPr>
                            <m:t>250 </m:t>
                          </m:r>
                          <m:r>
                            <m:rPr>
                              <m:nor/>
                            </m:rPr>
                            <a:rPr lang="en-GB" sz="1600" b="0" i="0" smtClean="0">
                              <a:latin typeface="Cambria Math" panose="02040503050406030204" pitchFamily="18" charset="0"/>
                            </a:rPr>
                            <m:t>mm</m:t>
                          </m:r>
                        </m:num>
                        <m:den>
                          <m:f>
                            <m:fPr>
                              <m:ctrlPr>
                                <a:rPr lang="en-GB" sz="1600" b="0" i="1" smtClean="0">
                                  <a:latin typeface="Cambria Math" panose="02040503050406030204" pitchFamily="18" charset="0"/>
                                </a:rPr>
                              </m:ctrlPr>
                            </m:fPr>
                            <m:num>
                              <m:r>
                                <m:rPr>
                                  <m:nor/>
                                </m:rPr>
                                <a:rPr lang="en-GB" sz="1600" b="0" i="0" smtClean="0">
                                  <a:latin typeface="Cambria Math" panose="02040503050406030204" pitchFamily="18" charset="0"/>
                                </a:rPr>
                                <m:t>3</m:t>
                              </m:r>
                            </m:num>
                            <m:den>
                              <m:r>
                                <m:rPr>
                                  <m:nor/>
                                </m:rPr>
                                <a:rPr lang="en-GB" sz="1600" b="0" i="0" smtClean="0">
                                  <a:latin typeface="Cambria Math" panose="02040503050406030204" pitchFamily="18" charset="0"/>
                                </a:rPr>
                                <m:t>4</m:t>
                              </m:r>
                            </m:den>
                          </m:f>
                          <m:r>
                            <m:rPr>
                              <m:nor/>
                            </m:rPr>
                            <a:rPr lang="en-GB" sz="1600" b="0" i="0" smtClean="0">
                              <a:latin typeface="Cambria Math" panose="02040503050406030204" pitchFamily="18" charset="0"/>
                            </a:rPr>
                            <m:t>40 </m:t>
                          </m:r>
                          <m:r>
                            <m:rPr>
                              <m:nor/>
                            </m:rPr>
                            <a:rPr lang="en-GB" sz="1600" b="0" i="0" smtClean="0">
                              <a:latin typeface="Cambria Math" panose="02040503050406030204" pitchFamily="18" charset="0"/>
                            </a:rPr>
                            <m:t>mm</m:t>
                          </m:r>
                        </m:den>
                      </m:f>
                      <m:r>
                        <a:rPr lang="en-GB" sz="1600" b="0" i="0" smtClean="0">
                          <a:latin typeface="Cambria Math" panose="02040503050406030204" pitchFamily="18" charset="0"/>
                        </a:rPr>
                        <m:t>=8,33</m:t>
                      </m:r>
                    </m:oMath>
                  </m:oMathPara>
                </a14:m>
                <a:endParaRPr lang="en-GB" sz="1600" dirty="0"/>
              </a:p>
            </p:txBody>
          </p:sp>
        </mc:Choice>
        <mc:Fallback>
          <p:sp>
            <p:nvSpPr>
              <p:cNvPr id="26" name="TextovéPole 25">
                <a:extLst>
                  <a:ext uri="{FF2B5EF4-FFF2-40B4-BE49-F238E27FC236}">
                    <a16:creationId xmlns:a16="http://schemas.microsoft.com/office/drawing/2014/main" id="{910B78CA-EA14-48CA-97E1-15D1F4167E53}"/>
                  </a:ext>
                </a:extLst>
              </p:cNvPr>
              <p:cNvSpPr txBox="1">
                <a:spLocks noRot="1" noChangeAspect="1" noMove="1" noResize="1" noEditPoints="1" noAdjustHandles="1" noChangeArrowheads="1" noChangeShapeType="1" noTextEdit="1"/>
              </p:cNvSpPr>
              <p:nvPr/>
            </p:nvSpPr>
            <p:spPr>
              <a:xfrm>
                <a:off x="4940127" y="4613093"/>
                <a:ext cx="1953548" cy="664606"/>
              </a:xfrm>
              <a:prstGeom prst="rect">
                <a:avLst/>
              </a:prstGeom>
              <a:blipFill>
                <a:blip r:embed="rId13"/>
                <a:stretch>
                  <a:fillRect/>
                </a:stretch>
              </a:blipFill>
            </p:spPr>
            <p:txBody>
              <a:bodyPr/>
              <a:lstStyle/>
              <a:p>
                <a:r>
                  <a:rPr lang="en-GB">
                    <a:noFill/>
                  </a:rPr>
                  <a:t> </a:t>
                </a:r>
              </a:p>
            </p:txBody>
          </p:sp>
        </mc:Fallback>
      </mc:AlternateContent>
      <p:sp>
        <p:nvSpPr>
          <p:cNvPr id="27" name="TextovéPole 26">
            <a:extLst>
              <a:ext uri="{FF2B5EF4-FFF2-40B4-BE49-F238E27FC236}">
                <a16:creationId xmlns:a16="http://schemas.microsoft.com/office/drawing/2014/main" id="{75368527-5BD2-4E71-BEF8-3E174A09421D}"/>
              </a:ext>
            </a:extLst>
          </p:cNvPr>
          <p:cNvSpPr txBox="1"/>
          <p:nvPr/>
        </p:nvSpPr>
        <p:spPr>
          <a:xfrm>
            <a:off x="4940127" y="4261842"/>
            <a:ext cx="1770613" cy="338554"/>
          </a:xfrm>
          <a:prstGeom prst="rect">
            <a:avLst/>
          </a:prstGeom>
          <a:noFill/>
        </p:spPr>
        <p:txBody>
          <a:bodyPr wrap="none" rtlCol="0">
            <a:spAutoFit/>
          </a:bodyPr>
          <a:lstStyle/>
          <a:p>
            <a:r>
              <a:rPr lang="en-GB" sz="1600" b="1" dirty="0"/>
              <a:t>Ramsden eyepiece</a:t>
            </a:r>
          </a:p>
        </p:txBody>
      </p:sp>
      <p:sp>
        <p:nvSpPr>
          <p:cNvPr id="28" name="TextovéPole 27">
            <a:extLst>
              <a:ext uri="{FF2B5EF4-FFF2-40B4-BE49-F238E27FC236}">
                <a16:creationId xmlns:a16="http://schemas.microsoft.com/office/drawing/2014/main" id="{1ECE492A-C3EB-497A-91F5-754C9CAE3D65}"/>
              </a:ext>
            </a:extLst>
          </p:cNvPr>
          <p:cNvSpPr txBox="1"/>
          <p:nvPr/>
        </p:nvSpPr>
        <p:spPr>
          <a:xfrm>
            <a:off x="4940127" y="5290396"/>
            <a:ext cx="4323876" cy="338554"/>
          </a:xfrm>
          <a:prstGeom prst="rect">
            <a:avLst/>
          </a:prstGeom>
          <a:noFill/>
        </p:spPr>
        <p:txBody>
          <a:bodyPr wrap="none" rtlCol="0">
            <a:spAutoFit/>
          </a:bodyPr>
          <a:lstStyle/>
          <a:p>
            <a:r>
              <a:rPr lang="en-GB" sz="1600" b="1" dirty="0"/>
              <a:t>Smartphone microscope with Ramsden eyepiece</a:t>
            </a:r>
          </a:p>
        </p:txBody>
      </p:sp>
      <mc:AlternateContent xmlns:mc="http://schemas.openxmlformats.org/markup-compatibility/2006">
        <mc:Choice xmlns:a14="http://schemas.microsoft.com/office/drawing/2010/main" Requires="a14">
          <p:sp>
            <p:nvSpPr>
              <p:cNvPr id="29" name="TextovéPole 28">
                <a:extLst>
                  <a:ext uri="{FF2B5EF4-FFF2-40B4-BE49-F238E27FC236}">
                    <a16:creationId xmlns:a16="http://schemas.microsoft.com/office/drawing/2014/main" id="{C6305ACF-0392-4F8D-92FD-63DFF13CC821}"/>
                  </a:ext>
                </a:extLst>
              </p:cNvPr>
              <p:cNvSpPr txBox="1"/>
              <p:nvPr/>
            </p:nvSpPr>
            <p:spPr>
              <a:xfrm>
                <a:off x="4940127" y="5641642"/>
                <a:ext cx="2330060" cy="664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𝑀</m:t>
                      </m:r>
                      <m:r>
                        <a:rPr lang="en-GB" sz="1600" b="0" i="1" smtClean="0">
                          <a:latin typeface="Cambria Math" panose="02040503050406030204" pitchFamily="18" charset="0"/>
                        </a:rPr>
                        <m:t>=4</m:t>
                      </m:r>
                      <m:r>
                        <a:rPr lang="en-GB" sz="1600" b="0" i="1" smtClean="0">
                          <a:latin typeface="Cambria Math" panose="02040503050406030204" pitchFamily="18" charset="0"/>
                          <a:ea typeface="Cambria Math" panose="02040503050406030204" pitchFamily="18" charset="0"/>
                        </a:rPr>
                        <m:t>∙ </m:t>
                      </m:r>
                      <m:f>
                        <m:fPr>
                          <m:ctrlPr>
                            <a:rPr lang="en-GB" sz="1600" b="0" i="1" smtClean="0">
                              <a:latin typeface="Cambria Math" panose="02040503050406030204" pitchFamily="18" charset="0"/>
                              <a:ea typeface="Cambria Math" panose="02040503050406030204" pitchFamily="18" charset="0"/>
                            </a:rPr>
                          </m:ctrlPr>
                        </m:fPr>
                        <m:num>
                          <m:r>
                            <m:rPr>
                              <m:nor/>
                            </m:rPr>
                            <a:rPr lang="en-GB" sz="1600" b="0" i="0" smtClean="0">
                              <a:latin typeface="Cambria Math" panose="02040503050406030204" pitchFamily="18" charset="0"/>
                              <a:ea typeface="Cambria Math" panose="02040503050406030204" pitchFamily="18" charset="0"/>
                            </a:rPr>
                            <m:t>250 </m:t>
                          </m:r>
                          <m:r>
                            <m:rPr>
                              <m:nor/>
                            </m:rPr>
                            <a:rPr lang="en-GB" sz="1600" b="0" i="0" smtClean="0">
                              <a:latin typeface="Cambria Math" panose="02040503050406030204" pitchFamily="18" charset="0"/>
                              <a:ea typeface="Cambria Math" panose="02040503050406030204" pitchFamily="18" charset="0"/>
                            </a:rPr>
                            <m:t>mm</m:t>
                          </m:r>
                        </m:num>
                        <m:den>
                          <m:f>
                            <m:fPr>
                              <m:ctrlPr>
                                <a:rPr lang="en-GB" sz="1600" b="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3</m:t>
                              </m:r>
                            </m:num>
                            <m:den>
                              <m:r>
                                <a:rPr lang="en-GB" sz="1600" b="0" i="1" smtClean="0">
                                  <a:latin typeface="Cambria Math" panose="02040503050406030204" pitchFamily="18" charset="0"/>
                                  <a:ea typeface="Cambria Math" panose="02040503050406030204" pitchFamily="18" charset="0"/>
                                </a:rPr>
                                <m:t>4</m:t>
                              </m:r>
                            </m:den>
                          </m:f>
                          <m:r>
                            <m:rPr>
                              <m:nor/>
                            </m:rPr>
                            <a:rPr lang="en-GB" sz="1600" b="0" i="0" smtClean="0">
                              <a:latin typeface="Cambria Math" panose="02040503050406030204" pitchFamily="18" charset="0"/>
                              <a:ea typeface="Cambria Math" panose="02040503050406030204" pitchFamily="18" charset="0"/>
                            </a:rPr>
                            <m:t>40 </m:t>
                          </m:r>
                          <m:r>
                            <m:rPr>
                              <m:nor/>
                            </m:rPr>
                            <a:rPr lang="en-GB" sz="1600" b="0" i="0" smtClean="0">
                              <a:latin typeface="Cambria Math" panose="02040503050406030204" pitchFamily="18" charset="0"/>
                              <a:ea typeface="Cambria Math" panose="02040503050406030204" pitchFamily="18" charset="0"/>
                            </a:rPr>
                            <m:t>mm</m:t>
                          </m:r>
                        </m:den>
                      </m:f>
                      <m:r>
                        <a:rPr lang="en-GB" sz="1600" b="0" i="1" smtClean="0">
                          <a:latin typeface="Cambria Math" panose="02040503050406030204" pitchFamily="18" charset="0"/>
                        </a:rPr>
                        <m:t>=33,33</m:t>
                      </m:r>
                    </m:oMath>
                  </m:oMathPara>
                </a14:m>
                <a:endParaRPr lang="en-GB" sz="1600" dirty="0"/>
              </a:p>
            </p:txBody>
          </p:sp>
        </mc:Choice>
        <mc:Fallback>
          <p:sp>
            <p:nvSpPr>
              <p:cNvPr id="29" name="TextovéPole 28">
                <a:extLst>
                  <a:ext uri="{FF2B5EF4-FFF2-40B4-BE49-F238E27FC236}">
                    <a16:creationId xmlns:a16="http://schemas.microsoft.com/office/drawing/2014/main" id="{C6305ACF-0392-4F8D-92FD-63DFF13CC821}"/>
                  </a:ext>
                </a:extLst>
              </p:cNvPr>
              <p:cNvSpPr txBox="1">
                <a:spLocks noRot="1" noChangeAspect="1" noMove="1" noResize="1" noEditPoints="1" noAdjustHandles="1" noChangeArrowheads="1" noChangeShapeType="1" noTextEdit="1"/>
              </p:cNvSpPr>
              <p:nvPr/>
            </p:nvSpPr>
            <p:spPr>
              <a:xfrm>
                <a:off x="4940127" y="5641642"/>
                <a:ext cx="2330060" cy="664606"/>
              </a:xfrm>
              <a:prstGeom prst="rect">
                <a:avLst/>
              </a:prstGeom>
              <a:blipFill>
                <a:blip r:embed="rId14"/>
                <a:stretch>
                  <a:fillRect/>
                </a:stretch>
              </a:blipFill>
            </p:spPr>
            <p:txBody>
              <a:bodyPr/>
              <a:lstStyle/>
              <a:p>
                <a:r>
                  <a:rPr lang="en-GB">
                    <a:noFill/>
                  </a:rPr>
                  <a:t> </a:t>
                </a:r>
              </a:p>
            </p:txBody>
          </p:sp>
        </mc:Fallback>
      </mc:AlternateContent>
      <p:grpSp>
        <p:nvGrpSpPr>
          <p:cNvPr id="32" name="Skupina 31">
            <a:extLst>
              <a:ext uri="{FF2B5EF4-FFF2-40B4-BE49-F238E27FC236}">
                <a16:creationId xmlns:a16="http://schemas.microsoft.com/office/drawing/2014/main" id="{CEEB196F-8DD0-4508-86AC-B8819064DAF0}"/>
              </a:ext>
            </a:extLst>
          </p:cNvPr>
          <p:cNvGrpSpPr>
            <a:grpSpLocks noChangeAspect="1"/>
          </p:cNvGrpSpPr>
          <p:nvPr/>
        </p:nvGrpSpPr>
        <p:grpSpPr>
          <a:xfrm>
            <a:off x="1043561" y="333216"/>
            <a:ext cx="731209" cy="680400"/>
            <a:chOff x="3435680" y="2934154"/>
            <a:chExt cx="982683" cy="914400"/>
          </a:xfrm>
        </p:grpSpPr>
        <p:pic>
          <p:nvPicPr>
            <p:cNvPr id="33" name="Grafický objekt 32" descr="Tužka">
              <a:extLst>
                <a:ext uri="{FF2B5EF4-FFF2-40B4-BE49-F238E27FC236}">
                  <a16:creationId xmlns:a16="http://schemas.microsoft.com/office/drawing/2014/main" id="{732F061A-EB35-4D46-86CE-A8191FE74B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92880" y="3128612"/>
              <a:ext cx="525483" cy="525483"/>
            </a:xfrm>
            <a:prstGeom prst="rect">
              <a:avLst/>
            </a:prstGeom>
          </p:spPr>
        </p:pic>
        <p:pic>
          <p:nvPicPr>
            <p:cNvPr id="34" name="Grafický objekt 33" descr="Papír">
              <a:extLst>
                <a:ext uri="{FF2B5EF4-FFF2-40B4-BE49-F238E27FC236}">
                  <a16:creationId xmlns:a16="http://schemas.microsoft.com/office/drawing/2014/main" id="{5E2C28BD-E344-407B-A0C0-DDC37FA69F1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35680" y="2934154"/>
              <a:ext cx="914400" cy="914400"/>
            </a:xfrm>
            <a:prstGeom prst="rect">
              <a:avLst/>
            </a:prstGeom>
          </p:spPr>
        </p:pic>
      </p:grpSp>
    </p:spTree>
    <p:extLst>
      <p:ext uri="{BB962C8B-B14F-4D97-AF65-F5344CB8AC3E}">
        <p14:creationId xmlns:p14="http://schemas.microsoft.com/office/powerpoint/2010/main" val="1864150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3">
            <a:extLst>
              <a:ext uri="{FF2B5EF4-FFF2-40B4-BE49-F238E27FC236}">
                <a16:creationId xmlns:a16="http://schemas.microsoft.com/office/drawing/2014/main" id="{36E8B6F5-4922-4D0F-BEB5-B044D9CE86A3}"/>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Obdélník 2">
            <a:extLst>
              <a:ext uri="{FF2B5EF4-FFF2-40B4-BE49-F238E27FC236}">
                <a16:creationId xmlns:a16="http://schemas.microsoft.com/office/drawing/2014/main" id="{E95EF042-41C7-4A36-B370-AC977CF73605}"/>
              </a:ext>
            </a:extLst>
          </p:cNvPr>
          <p:cNvSpPr/>
          <p:nvPr/>
        </p:nvSpPr>
        <p:spPr>
          <a:xfrm>
            <a:off x="168306" y="98933"/>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4" name="Grafik 13">
            <a:extLst>
              <a:ext uri="{FF2B5EF4-FFF2-40B4-BE49-F238E27FC236}">
                <a16:creationId xmlns:a16="http://schemas.microsoft.com/office/drawing/2014/main" id="{7EE8AB32-007F-437C-A2A0-A55786F7E0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26" name="TextovéPole 25">
            <a:extLst>
              <a:ext uri="{FF2B5EF4-FFF2-40B4-BE49-F238E27FC236}">
                <a16:creationId xmlns:a16="http://schemas.microsoft.com/office/drawing/2014/main" id="{5D481C96-A67A-4EC6-8AFB-3D29E76C78CC}"/>
              </a:ext>
            </a:extLst>
          </p:cNvPr>
          <p:cNvSpPr txBox="1"/>
          <p:nvPr/>
        </p:nvSpPr>
        <p:spPr>
          <a:xfrm>
            <a:off x="6730246" y="5062152"/>
            <a:ext cx="2622513" cy="646331"/>
          </a:xfrm>
          <a:prstGeom prst="rect">
            <a:avLst/>
          </a:prstGeom>
          <a:noFill/>
        </p:spPr>
        <p:txBody>
          <a:bodyPr wrap="none" rtlCol="0">
            <a:spAutoFit/>
          </a:bodyPr>
          <a:lstStyle/>
          <a:p>
            <a:r>
              <a:rPr lang="de-DE" sz="3600" dirty="0"/>
              <a:t>Pack mich ♥</a:t>
            </a:r>
          </a:p>
        </p:txBody>
      </p:sp>
      <p:grpSp>
        <p:nvGrpSpPr>
          <p:cNvPr id="159" name="Skupina 158">
            <a:extLst>
              <a:ext uri="{FF2B5EF4-FFF2-40B4-BE49-F238E27FC236}">
                <a16:creationId xmlns:a16="http://schemas.microsoft.com/office/drawing/2014/main" id="{79F2D8CF-F0CE-4F85-B59B-8CDD645213BF}"/>
              </a:ext>
            </a:extLst>
          </p:cNvPr>
          <p:cNvGrpSpPr/>
          <p:nvPr/>
        </p:nvGrpSpPr>
        <p:grpSpPr>
          <a:xfrm>
            <a:off x="2130219" y="572684"/>
            <a:ext cx="5645563" cy="5712633"/>
            <a:chOff x="401779" y="848204"/>
            <a:chExt cx="5645563" cy="5712633"/>
          </a:xfrm>
        </p:grpSpPr>
        <p:grpSp>
          <p:nvGrpSpPr>
            <p:cNvPr id="5" name="Skupina 4">
              <a:extLst>
                <a:ext uri="{FF2B5EF4-FFF2-40B4-BE49-F238E27FC236}">
                  <a16:creationId xmlns:a16="http://schemas.microsoft.com/office/drawing/2014/main" id="{4E16943D-E52C-4701-8F02-37800FCB6BCF}"/>
                </a:ext>
              </a:extLst>
            </p:cNvPr>
            <p:cNvGrpSpPr/>
            <p:nvPr/>
          </p:nvGrpSpPr>
          <p:grpSpPr>
            <a:xfrm>
              <a:off x="4234294" y="2864584"/>
              <a:ext cx="1800000" cy="1800000"/>
              <a:chOff x="5087831" y="3168143"/>
              <a:chExt cx="1800000" cy="1800000"/>
            </a:xfrm>
          </p:grpSpPr>
          <p:sp>
            <p:nvSpPr>
              <p:cNvPr id="6" name="Obdélník: se zakulacenými rohy 5">
                <a:extLst>
                  <a:ext uri="{FF2B5EF4-FFF2-40B4-BE49-F238E27FC236}">
                    <a16:creationId xmlns:a16="http://schemas.microsoft.com/office/drawing/2014/main" id="{310365D2-9878-4C69-8420-E5D9F91BFD9B}"/>
                  </a:ext>
                </a:extLst>
              </p:cNvPr>
              <p:cNvSpPr/>
              <p:nvPr/>
            </p:nvSpPr>
            <p:spPr>
              <a:xfrm>
                <a:off x="5087831" y="316814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Ovál 6">
                <a:extLst>
                  <a:ext uri="{FF2B5EF4-FFF2-40B4-BE49-F238E27FC236}">
                    <a16:creationId xmlns:a16="http://schemas.microsoft.com/office/drawing/2014/main" id="{BC5C7613-9C7E-4F24-B7D4-A8E6079A18CB}"/>
                  </a:ext>
                </a:extLst>
              </p:cNvPr>
              <p:cNvSpPr/>
              <p:nvPr/>
            </p:nvSpPr>
            <p:spPr>
              <a:xfrm>
                <a:off x="5915831" y="3618143"/>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ovéPole 7">
                <a:extLst>
                  <a:ext uri="{FF2B5EF4-FFF2-40B4-BE49-F238E27FC236}">
                    <a16:creationId xmlns:a16="http://schemas.microsoft.com/office/drawing/2014/main" id="{96E050C8-99BB-4846-BC09-C39D370E0A34}"/>
                  </a:ext>
                </a:extLst>
              </p:cNvPr>
              <p:cNvSpPr txBox="1"/>
              <p:nvPr/>
            </p:nvSpPr>
            <p:spPr>
              <a:xfrm>
                <a:off x="5275937" y="3744978"/>
                <a:ext cx="1423788" cy="646331"/>
              </a:xfrm>
              <a:prstGeom prst="rect">
                <a:avLst/>
              </a:prstGeom>
              <a:noFill/>
            </p:spPr>
            <p:txBody>
              <a:bodyPr wrap="none" rtlCol="0">
                <a:spAutoFit/>
              </a:bodyPr>
              <a:lstStyle/>
              <a:p>
                <a:pPr algn="ctr"/>
                <a:r>
                  <a:rPr lang="de-DE"/>
                  <a:t>Sammellinse</a:t>
                </a:r>
              </a:p>
              <a:p>
                <a:pPr algn="ctr"/>
                <a:r>
                  <a:rPr lang="de-DE"/>
                  <a:t>100 mm</a:t>
                </a:r>
              </a:p>
            </p:txBody>
          </p:sp>
        </p:grpSp>
        <p:grpSp>
          <p:nvGrpSpPr>
            <p:cNvPr id="9" name="Skupina 8">
              <a:extLst>
                <a:ext uri="{FF2B5EF4-FFF2-40B4-BE49-F238E27FC236}">
                  <a16:creationId xmlns:a16="http://schemas.microsoft.com/office/drawing/2014/main" id="{DF3718E5-DB8C-406F-810D-73327F8627A1}"/>
                </a:ext>
              </a:extLst>
            </p:cNvPr>
            <p:cNvGrpSpPr/>
            <p:nvPr/>
          </p:nvGrpSpPr>
          <p:grpSpPr>
            <a:xfrm>
              <a:off x="401779" y="4760837"/>
              <a:ext cx="1886863" cy="1800000"/>
              <a:chOff x="1835921" y="4819033"/>
              <a:chExt cx="1886863" cy="1800000"/>
            </a:xfrm>
          </p:grpSpPr>
          <p:sp>
            <p:nvSpPr>
              <p:cNvPr id="10" name="Obdélník: se zakulacenými rohy 9">
                <a:extLst>
                  <a:ext uri="{FF2B5EF4-FFF2-40B4-BE49-F238E27FC236}">
                    <a16:creationId xmlns:a16="http://schemas.microsoft.com/office/drawing/2014/main" id="{FE2BE2EC-BDA5-4916-BB6A-07068F8AAD29}"/>
                  </a:ext>
                </a:extLst>
              </p:cNvPr>
              <p:cNvSpPr/>
              <p:nvPr/>
            </p:nvSpPr>
            <p:spPr>
              <a:xfrm>
                <a:off x="1879352" y="481903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 name="Skupina 10">
                <a:extLst>
                  <a:ext uri="{FF2B5EF4-FFF2-40B4-BE49-F238E27FC236}">
                    <a16:creationId xmlns:a16="http://schemas.microsoft.com/office/drawing/2014/main" id="{56A5F86C-E34A-480A-8940-8DBB81580154}"/>
                  </a:ext>
                </a:extLst>
              </p:cNvPr>
              <p:cNvGrpSpPr/>
              <p:nvPr/>
            </p:nvGrpSpPr>
            <p:grpSpPr>
              <a:xfrm>
                <a:off x="2239352" y="5269033"/>
                <a:ext cx="1080000" cy="900000"/>
                <a:chOff x="3479527" y="1883742"/>
                <a:chExt cx="1959723" cy="1389261"/>
              </a:xfrm>
            </p:grpSpPr>
            <p:sp>
              <p:nvSpPr>
                <p:cNvPr id="13" name="Obdélník 12">
                  <a:extLst>
                    <a:ext uri="{FF2B5EF4-FFF2-40B4-BE49-F238E27FC236}">
                      <a16:creationId xmlns:a16="http://schemas.microsoft.com/office/drawing/2014/main" id="{6D2D7D22-64AD-455C-A176-765FC3FDD116}"/>
                    </a:ext>
                  </a:extLst>
                </p:cNvPr>
                <p:cNvSpPr/>
                <p:nvPr/>
              </p:nvSpPr>
              <p:spPr>
                <a:xfrm>
                  <a:off x="3934346" y="1883742"/>
                  <a:ext cx="1018653" cy="138926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Částečný kruh 13">
                  <a:extLst>
                    <a:ext uri="{FF2B5EF4-FFF2-40B4-BE49-F238E27FC236}">
                      <a16:creationId xmlns:a16="http://schemas.microsoft.com/office/drawing/2014/main" id="{8E2CE237-6CF3-423C-96CD-150346AFB6BC}"/>
                    </a:ext>
                  </a:extLst>
                </p:cNvPr>
                <p:cNvSpPr/>
                <p:nvPr/>
              </p:nvSpPr>
              <p:spPr>
                <a:xfrm>
                  <a:off x="4554610" y="1883742"/>
                  <a:ext cx="884640" cy="1389259"/>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Částečný kruh 14">
                  <a:extLst>
                    <a:ext uri="{FF2B5EF4-FFF2-40B4-BE49-F238E27FC236}">
                      <a16:creationId xmlns:a16="http://schemas.microsoft.com/office/drawing/2014/main" id="{A3F6A930-8885-4ACF-B8E2-4C420C7A0457}"/>
                    </a:ext>
                  </a:extLst>
                </p:cNvPr>
                <p:cNvSpPr/>
                <p:nvPr/>
              </p:nvSpPr>
              <p:spPr>
                <a:xfrm flipH="1">
                  <a:off x="3479527" y="1883742"/>
                  <a:ext cx="884640" cy="1389260"/>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2" name="TextovéPole 11">
                <a:extLst>
                  <a:ext uri="{FF2B5EF4-FFF2-40B4-BE49-F238E27FC236}">
                    <a16:creationId xmlns:a16="http://schemas.microsoft.com/office/drawing/2014/main" id="{F9E52096-E75B-4DDA-81D7-0355110D0253}"/>
                  </a:ext>
                </a:extLst>
              </p:cNvPr>
              <p:cNvSpPr txBox="1"/>
              <p:nvPr/>
            </p:nvSpPr>
            <p:spPr>
              <a:xfrm>
                <a:off x="1835921" y="5395868"/>
                <a:ext cx="1886863" cy="646331"/>
              </a:xfrm>
              <a:prstGeom prst="rect">
                <a:avLst/>
              </a:prstGeom>
              <a:noFill/>
            </p:spPr>
            <p:txBody>
              <a:bodyPr wrap="none" rtlCol="0">
                <a:spAutoFit/>
              </a:bodyPr>
              <a:lstStyle/>
              <a:p>
                <a:pPr algn="ctr"/>
                <a:r>
                  <a:rPr lang="de-DE"/>
                  <a:t>Zerstreuungslinse</a:t>
                </a:r>
              </a:p>
              <a:p>
                <a:pPr algn="ctr"/>
                <a:r>
                  <a:rPr lang="de-DE"/>
                  <a:t>-50 mm</a:t>
                </a:r>
              </a:p>
            </p:txBody>
          </p:sp>
        </p:grpSp>
        <p:grpSp>
          <p:nvGrpSpPr>
            <p:cNvPr id="16" name="Skupina 15">
              <a:extLst>
                <a:ext uri="{FF2B5EF4-FFF2-40B4-BE49-F238E27FC236}">
                  <a16:creationId xmlns:a16="http://schemas.microsoft.com/office/drawing/2014/main" id="{9FD27EBD-F81A-4B55-9D39-74D890FBB9B1}"/>
                </a:ext>
              </a:extLst>
            </p:cNvPr>
            <p:cNvGrpSpPr/>
            <p:nvPr/>
          </p:nvGrpSpPr>
          <p:grpSpPr>
            <a:xfrm>
              <a:off x="446064" y="968331"/>
              <a:ext cx="1800000" cy="1800000"/>
              <a:chOff x="1024280" y="1329400"/>
              <a:chExt cx="1800000" cy="1800000"/>
            </a:xfrm>
          </p:grpSpPr>
          <p:sp>
            <p:nvSpPr>
              <p:cNvPr id="17" name="Obdélník: se zakulacenými rohy 16">
                <a:extLst>
                  <a:ext uri="{FF2B5EF4-FFF2-40B4-BE49-F238E27FC236}">
                    <a16:creationId xmlns:a16="http://schemas.microsoft.com/office/drawing/2014/main" id="{2C0167F1-08EF-414E-9FB2-8CED22685030}"/>
                  </a:ext>
                </a:extLst>
              </p:cNvPr>
              <p:cNvSpPr/>
              <p:nvPr/>
            </p:nvSpPr>
            <p:spPr>
              <a:xfrm>
                <a:off x="1906280" y="1599400"/>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Obdélník: se zakulacenými rohy 17">
                <a:extLst>
                  <a:ext uri="{FF2B5EF4-FFF2-40B4-BE49-F238E27FC236}">
                    <a16:creationId xmlns:a16="http://schemas.microsoft.com/office/drawing/2014/main" id="{1C204092-D1AE-4423-ABF2-88A4D8BA35D2}"/>
                  </a:ext>
                </a:extLst>
              </p:cNvPr>
              <p:cNvSpPr/>
              <p:nvPr/>
            </p:nvSpPr>
            <p:spPr>
              <a:xfrm>
                <a:off x="1024280" y="132940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ovéPole 18">
                <a:extLst>
                  <a:ext uri="{FF2B5EF4-FFF2-40B4-BE49-F238E27FC236}">
                    <a16:creationId xmlns:a16="http://schemas.microsoft.com/office/drawing/2014/main" id="{1049866D-8FC7-4730-99F2-7000B1B3B13B}"/>
                  </a:ext>
                </a:extLst>
              </p:cNvPr>
              <p:cNvSpPr txBox="1"/>
              <p:nvPr/>
            </p:nvSpPr>
            <p:spPr>
              <a:xfrm>
                <a:off x="1217607" y="2044734"/>
                <a:ext cx="1415965" cy="369332"/>
              </a:xfrm>
              <a:prstGeom prst="rect">
                <a:avLst/>
              </a:prstGeom>
              <a:noFill/>
            </p:spPr>
            <p:txBody>
              <a:bodyPr wrap="none" rtlCol="0">
                <a:spAutoFit/>
              </a:bodyPr>
              <a:lstStyle/>
              <a:p>
                <a:r>
                  <a:rPr lang="de-DE"/>
                  <a:t>Probenhalter</a:t>
                </a:r>
              </a:p>
            </p:txBody>
          </p:sp>
        </p:grpSp>
        <p:grpSp>
          <p:nvGrpSpPr>
            <p:cNvPr id="20" name="Skupina 19">
              <a:extLst>
                <a:ext uri="{FF2B5EF4-FFF2-40B4-BE49-F238E27FC236}">
                  <a16:creationId xmlns:a16="http://schemas.microsoft.com/office/drawing/2014/main" id="{5DF1360D-9F24-4C9B-9B71-7C19D843B982}"/>
                </a:ext>
              </a:extLst>
            </p:cNvPr>
            <p:cNvGrpSpPr/>
            <p:nvPr/>
          </p:nvGrpSpPr>
          <p:grpSpPr>
            <a:xfrm>
              <a:off x="4247342" y="849361"/>
              <a:ext cx="1800000" cy="2037940"/>
              <a:chOff x="1204462" y="3764491"/>
              <a:chExt cx="1800000" cy="2037940"/>
            </a:xfrm>
          </p:grpSpPr>
          <p:sp>
            <p:nvSpPr>
              <p:cNvPr id="21" name="Obdélník: se zakulacenými rohy 20">
                <a:extLst>
                  <a:ext uri="{FF2B5EF4-FFF2-40B4-BE49-F238E27FC236}">
                    <a16:creationId xmlns:a16="http://schemas.microsoft.com/office/drawing/2014/main" id="{7CAABD6F-FB98-4851-9C2D-65F832D3F822}"/>
                  </a:ext>
                </a:extLst>
              </p:cNvPr>
              <p:cNvSpPr/>
              <p:nvPr/>
            </p:nvSpPr>
            <p:spPr>
              <a:xfrm>
                <a:off x="1204462" y="388346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2" name="Skupina 21">
                <a:extLst>
                  <a:ext uri="{FF2B5EF4-FFF2-40B4-BE49-F238E27FC236}">
                    <a16:creationId xmlns:a16="http://schemas.microsoft.com/office/drawing/2014/main" id="{B2202F2A-2AE0-4408-85CB-754AF3514E6E}"/>
                  </a:ext>
                </a:extLst>
              </p:cNvPr>
              <p:cNvGrpSpPr/>
              <p:nvPr/>
            </p:nvGrpSpPr>
            <p:grpSpPr>
              <a:xfrm>
                <a:off x="2046179" y="3764491"/>
                <a:ext cx="116566" cy="2037940"/>
                <a:chOff x="2162055" y="4388639"/>
                <a:chExt cx="116566" cy="2037940"/>
              </a:xfrm>
            </p:grpSpPr>
            <p:sp>
              <p:nvSpPr>
                <p:cNvPr id="24" name="Obdélník: se zakulacenými rohy 23">
                  <a:extLst>
                    <a:ext uri="{FF2B5EF4-FFF2-40B4-BE49-F238E27FC236}">
                      <a16:creationId xmlns:a16="http://schemas.microsoft.com/office/drawing/2014/main" id="{7BD4D595-45FA-41F7-8147-8C184FEE8BDB}"/>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bdélník: se zakulacenými rohy 24">
                  <a:extLst>
                    <a:ext uri="{FF2B5EF4-FFF2-40B4-BE49-F238E27FC236}">
                      <a16:creationId xmlns:a16="http://schemas.microsoft.com/office/drawing/2014/main" id="{E4D7EFB9-B153-4FD0-8E12-1AA3817C8C04}"/>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3" name="TextovéPole 22">
                <a:extLst>
                  <a:ext uri="{FF2B5EF4-FFF2-40B4-BE49-F238E27FC236}">
                    <a16:creationId xmlns:a16="http://schemas.microsoft.com/office/drawing/2014/main" id="{D7D88809-D21D-410F-8C41-6AE3683D163C}"/>
                  </a:ext>
                </a:extLst>
              </p:cNvPr>
              <p:cNvSpPr txBox="1"/>
              <p:nvPr/>
            </p:nvSpPr>
            <p:spPr>
              <a:xfrm>
                <a:off x="1705218" y="4610112"/>
                <a:ext cx="856004" cy="369332"/>
              </a:xfrm>
              <a:prstGeom prst="rect">
                <a:avLst/>
              </a:prstGeom>
              <a:noFill/>
            </p:spPr>
            <p:txBody>
              <a:bodyPr wrap="none" rtlCol="0">
                <a:spAutoFit/>
              </a:bodyPr>
              <a:lstStyle/>
              <a:p>
                <a:r>
                  <a:rPr lang="de-DE"/>
                  <a:t>Spiegel</a:t>
                </a:r>
              </a:p>
            </p:txBody>
          </p:sp>
        </p:grpSp>
        <p:grpSp>
          <p:nvGrpSpPr>
            <p:cNvPr id="27" name="Skupina 26">
              <a:extLst>
                <a:ext uri="{FF2B5EF4-FFF2-40B4-BE49-F238E27FC236}">
                  <a16:creationId xmlns:a16="http://schemas.microsoft.com/office/drawing/2014/main" id="{EF8FE1F3-09B3-4BCF-9146-0D61C3FD693F}"/>
                </a:ext>
              </a:extLst>
            </p:cNvPr>
            <p:cNvGrpSpPr/>
            <p:nvPr/>
          </p:nvGrpSpPr>
          <p:grpSpPr>
            <a:xfrm>
              <a:off x="2369017" y="848204"/>
              <a:ext cx="1800000" cy="2037940"/>
              <a:chOff x="1204462" y="3764491"/>
              <a:chExt cx="1800000" cy="2037940"/>
            </a:xfrm>
          </p:grpSpPr>
          <p:sp>
            <p:nvSpPr>
              <p:cNvPr id="28" name="Obdélník: se zakulacenými rohy 27">
                <a:extLst>
                  <a:ext uri="{FF2B5EF4-FFF2-40B4-BE49-F238E27FC236}">
                    <a16:creationId xmlns:a16="http://schemas.microsoft.com/office/drawing/2014/main" id="{BC2EC90C-629B-4544-BB23-494A74906C09}"/>
                  </a:ext>
                </a:extLst>
              </p:cNvPr>
              <p:cNvSpPr/>
              <p:nvPr/>
            </p:nvSpPr>
            <p:spPr>
              <a:xfrm>
                <a:off x="1204462" y="388346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9" name="Skupina 28">
                <a:extLst>
                  <a:ext uri="{FF2B5EF4-FFF2-40B4-BE49-F238E27FC236}">
                    <a16:creationId xmlns:a16="http://schemas.microsoft.com/office/drawing/2014/main" id="{1FD4BBA8-D07D-4BDB-9AC2-CB7F154D7DC3}"/>
                  </a:ext>
                </a:extLst>
              </p:cNvPr>
              <p:cNvGrpSpPr/>
              <p:nvPr/>
            </p:nvGrpSpPr>
            <p:grpSpPr>
              <a:xfrm>
                <a:off x="2046179" y="3764491"/>
                <a:ext cx="116566" cy="2037940"/>
                <a:chOff x="2162055" y="4388639"/>
                <a:chExt cx="116566" cy="2037940"/>
              </a:xfrm>
            </p:grpSpPr>
            <p:sp>
              <p:nvSpPr>
                <p:cNvPr id="31" name="Obdélník: se zakulacenými rohy 30">
                  <a:extLst>
                    <a:ext uri="{FF2B5EF4-FFF2-40B4-BE49-F238E27FC236}">
                      <a16:creationId xmlns:a16="http://schemas.microsoft.com/office/drawing/2014/main" id="{36CFAF72-5709-4404-877E-07D406A225AC}"/>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Obdélník: se zakulacenými rohy 31">
                  <a:extLst>
                    <a:ext uri="{FF2B5EF4-FFF2-40B4-BE49-F238E27FC236}">
                      <a16:creationId xmlns:a16="http://schemas.microsoft.com/office/drawing/2014/main" id="{DAA1D8B0-510B-4835-8B87-312CF58850EE}"/>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0" name="TextovéPole 29">
                <a:extLst>
                  <a:ext uri="{FF2B5EF4-FFF2-40B4-BE49-F238E27FC236}">
                    <a16:creationId xmlns:a16="http://schemas.microsoft.com/office/drawing/2014/main" id="{8C6E9716-16FC-49E2-8FC5-F44C17ADCC08}"/>
                  </a:ext>
                </a:extLst>
              </p:cNvPr>
              <p:cNvSpPr txBox="1"/>
              <p:nvPr/>
            </p:nvSpPr>
            <p:spPr>
              <a:xfrm>
                <a:off x="1705218" y="4610112"/>
                <a:ext cx="856004" cy="369332"/>
              </a:xfrm>
              <a:prstGeom prst="rect">
                <a:avLst/>
              </a:prstGeom>
              <a:noFill/>
            </p:spPr>
            <p:txBody>
              <a:bodyPr wrap="none" rtlCol="0">
                <a:spAutoFit/>
              </a:bodyPr>
              <a:lstStyle/>
              <a:p>
                <a:r>
                  <a:rPr lang="de-DE"/>
                  <a:t>Spiegel</a:t>
                </a:r>
              </a:p>
            </p:txBody>
          </p:sp>
        </p:grpSp>
        <p:grpSp>
          <p:nvGrpSpPr>
            <p:cNvPr id="33" name="Skupina 32">
              <a:extLst>
                <a:ext uri="{FF2B5EF4-FFF2-40B4-BE49-F238E27FC236}">
                  <a16:creationId xmlns:a16="http://schemas.microsoft.com/office/drawing/2014/main" id="{2E2EB43B-43BC-4A2D-B173-2745782E4342}"/>
                </a:ext>
              </a:extLst>
            </p:cNvPr>
            <p:cNvGrpSpPr/>
            <p:nvPr/>
          </p:nvGrpSpPr>
          <p:grpSpPr>
            <a:xfrm>
              <a:off x="445211" y="2864584"/>
              <a:ext cx="1800000" cy="1800000"/>
              <a:chOff x="1422308" y="4064597"/>
              <a:chExt cx="1800000" cy="1800000"/>
            </a:xfrm>
          </p:grpSpPr>
          <p:sp>
            <p:nvSpPr>
              <p:cNvPr id="34" name="Obdélník: se zakulacenými rohy 33">
                <a:extLst>
                  <a:ext uri="{FF2B5EF4-FFF2-40B4-BE49-F238E27FC236}">
                    <a16:creationId xmlns:a16="http://schemas.microsoft.com/office/drawing/2014/main" id="{ED4FD933-DD67-4937-ADE1-6DD8EC20B907}"/>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Částečný kruh 34">
                <a:extLst>
                  <a:ext uri="{FF2B5EF4-FFF2-40B4-BE49-F238E27FC236}">
                    <a16:creationId xmlns:a16="http://schemas.microsoft.com/office/drawing/2014/main" id="{5023072F-27FF-4878-9D7F-E338C76B0020}"/>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6" name="TextovéPole 35">
                <a:extLst>
                  <a:ext uri="{FF2B5EF4-FFF2-40B4-BE49-F238E27FC236}">
                    <a16:creationId xmlns:a16="http://schemas.microsoft.com/office/drawing/2014/main" id="{07E88E7C-384F-4EFD-816B-93CD75D7B44F}"/>
                  </a:ext>
                </a:extLst>
              </p:cNvPr>
              <p:cNvSpPr txBox="1"/>
              <p:nvPr/>
            </p:nvSpPr>
            <p:spPr>
              <a:xfrm>
                <a:off x="1610414" y="4641432"/>
                <a:ext cx="1423788" cy="646331"/>
              </a:xfrm>
              <a:prstGeom prst="rect">
                <a:avLst/>
              </a:prstGeom>
              <a:noFill/>
            </p:spPr>
            <p:txBody>
              <a:bodyPr wrap="none" rtlCol="0">
                <a:spAutoFit/>
              </a:bodyPr>
              <a:lstStyle/>
              <a:p>
                <a:r>
                  <a:rPr lang="de-DE"/>
                  <a:t>Sammellinse</a:t>
                </a:r>
              </a:p>
              <a:p>
                <a:pPr algn="ctr"/>
                <a:r>
                  <a:rPr lang="de-DE"/>
                  <a:t>40 mm</a:t>
                </a:r>
              </a:p>
            </p:txBody>
          </p:sp>
        </p:grpSp>
        <p:grpSp>
          <p:nvGrpSpPr>
            <p:cNvPr id="37" name="Skupina 36">
              <a:extLst>
                <a:ext uri="{FF2B5EF4-FFF2-40B4-BE49-F238E27FC236}">
                  <a16:creationId xmlns:a16="http://schemas.microsoft.com/office/drawing/2014/main" id="{4DE7B81D-B54F-4678-AFA6-D1C04C4128F4}"/>
                </a:ext>
              </a:extLst>
            </p:cNvPr>
            <p:cNvGrpSpPr/>
            <p:nvPr/>
          </p:nvGrpSpPr>
          <p:grpSpPr>
            <a:xfrm>
              <a:off x="2341346" y="2864584"/>
              <a:ext cx="1800000" cy="1800000"/>
              <a:chOff x="1422308" y="4064597"/>
              <a:chExt cx="1800000" cy="1800000"/>
            </a:xfrm>
          </p:grpSpPr>
          <p:sp>
            <p:nvSpPr>
              <p:cNvPr id="38" name="Obdélník: se zakulacenými rohy 37">
                <a:extLst>
                  <a:ext uri="{FF2B5EF4-FFF2-40B4-BE49-F238E27FC236}">
                    <a16:creationId xmlns:a16="http://schemas.microsoft.com/office/drawing/2014/main" id="{2364FBA8-DC3D-4437-A0F4-215ADCB85FD8}"/>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Částečný kruh 38">
                <a:extLst>
                  <a:ext uri="{FF2B5EF4-FFF2-40B4-BE49-F238E27FC236}">
                    <a16:creationId xmlns:a16="http://schemas.microsoft.com/office/drawing/2014/main" id="{C64B7110-4EA3-4732-8CC9-AD4048D4443B}"/>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0" name="TextovéPole 39">
                <a:extLst>
                  <a:ext uri="{FF2B5EF4-FFF2-40B4-BE49-F238E27FC236}">
                    <a16:creationId xmlns:a16="http://schemas.microsoft.com/office/drawing/2014/main" id="{F818AA34-3907-40F8-BD66-E29FE4276C81}"/>
                  </a:ext>
                </a:extLst>
              </p:cNvPr>
              <p:cNvSpPr txBox="1"/>
              <p:nvPr/>
            </p:nvSpPr>
            <p:spPr>
              <a:xfrm>
                <a:off x="1610414" y="4641432"/>
                <a:ext cx="1423788" cy="646331"/>
              </a:xfrm>
              <a:prstGeom prst="rect">
                <a:avLst/>
              </a:prstGeom>
              <a:noFill/>
            </p:spPr>
            <p:txBody>
              <a:bodyPr wrap="none" rtlCol="0">
                <a:spAutoFit/>
              </a:bodyPr>
              <a:lstStyle/>
              <a:p>
                <a:r>
                  <a:rPr lang="de-DE"/>
                  <a:t>Sammellinse</a:t>
                </a:r>
              </a:p>
              <a:p>
                <a:pPr algn="ctr"/>
                <a:r>
                  <a:rPr lang="de-DE"/>
                  <a:t>40 mm</a:t>
                </a:r>
              </a:p>
            </p:txBody>
          </p:sp>
        </p:grpSp>
        <p:grpSp>
          <p:nvGrpSpPr>
            <p:cNvPr id="132" name="Skupina 131">
              <a:extLst>
                <a:ext uri="{FF2B5EF4-FFF2-40B4-BE49-F238E27FC236}">
                  <a16:creationId xmlns:a16="http://schemas.microsoft.com/office/drawing/2014/main" id="{A072720D-DD95-4B56-9585-C6DC143848F1}"/>
                </a:ext>
              </a:extLst>
            </p:cNvPr>
            <p:cNvGrpSpPr/>
            <p:nvPr/>
          </p:nvGrpSpPr>
          <p:grpSpPr>
            <a:xfrm>
              <a:off x="2341346" y="4760837"/>
              <a:ext cx="2518778" cy="1800000"/>
              <a:chOff x="2341346" y="4760837"/>
              <a:chExt cx="2518778" cy="1800000"/>
            </a:xfrm>
          </p:grpSpPr>
          <p:sp>
            <p:nvSpPr>
              <p:cNvPr id="133" name="Obdélník: se zakulacenými rohy 132">
                <a:extLst>
                  <a:ext uri="{FF2B5EF4-FFF2-40B4-BE49-F238E27FC236}">
                    <a16:creationId xmlns:a16="http://schemas.microsoft.com/office/drawing/2014/main" id="{5CAA00A8-B617-494B-BBF8-75A0A95D0CCD}"/>
                  </a:ext>
                </a:extLst>
              </p:cNvPr>
              <p:cNvSpPr/>
              <p:nvPr/>
            </p:nvSpPr>
            <p:spPr>
              <a:xfrm>
                <a:off x="2341346" y="476083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4" name="Obdélník: s odříznutými horními rohy 133">
                <a:extLst>
                  <a:ext uri="{FF2B5EF4-FFF2-40B4-BE49-F238E27FC236}">
                    <a16:creationId xmlns:a16="http://schemas.microsoft.com/office/drawing/2014/main" id="{5D816BE9-1EC9-40D7-87B0-29A344A54CBA}"/>
                  </a:ext>
                </a:extLst>
              </p:cNvPr>
              <p:cNvSpPr/>
              <p:nvPr/>
            </p:nvSpPr>
            <p:spPr>
              <a:xfrm>
                <a:off x="2791346" y="5122300"/>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5" name="Částečný kruh 134">
                <a:extLst>
                  <a:ext uri="{FF2B5EF4-FFF2-40B4-BE49-F238E27FC236}">
                    <a16:creationId xmlns:a16="http://schemas.microsoft.com/office/drawing/2014/main" id="{DFA6EDDF-41B8-4A91-AD99-8B891E039AD2}"/>
                  </a:ext>
                </a:extLst>
              </p:cNvPr>
              <p:cNvSpPr/>
              <p:nvPr/>
            </p:nvSpPr>
            <p:spPr>
              <a:xfrm>
                <a:off x="3046863" y="4919959"/>
                <a:ext cx="388966" cy="404683"/>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6" name="Obdélník 135">
                <a:extLst>
                  <a:ext uri="{FF2B5EF4-FFF2-40B4-BE49-F238E27FC236}">
                    <a16:creationId xmlns:a16="http://schemas.microsoft.com/office/drawing/2014/main" id="{7109583C-E49C-43DD-9E3D-E4B3509E76E3}"/>
                  </a:ext>
                </a:extLst>
              </p:cNvPr>
              <p:cNvSpPr/>
              <p:nvPr/>
            </p:nvSpPr>
            <p:spPr>
              <a:xfrm>
                <a:off x="2791346" y="5401951"/>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7" name="Skupina 136">
                <a:extLst>
                  <a:ext uri="{FF2B5EF4-FFF2-40B4-BE49-F238E27FC236}">
                    <a16:creationId xmlns:a16="http://schemas.microsoft.com/office/drawing/2014/main" id="{1D7C718E-A817-426D-8854-7386B7746892}"/>
                  </a:ext>
                </a:extLst>
              </p:cNvPr>
              <p:cNvGrpSpPr/>
              <p:nvPr/>
            </p:nvGrpSpPr>
            <p:grpSpPr>
              <a:xfrm>
                <a:off x="3944769" y="5134083"/>
                <a:ext cx="915355" cy="1201810"/>
                <a:chOff x="3587645" y="2973230"/>
                <a:chExt cx="915355" cy="1201810"/>
              </a:xfrm>
            </p:grpSpPr>
            <p:sp>
              <p:nvSpPr>
                <p:cNvPr id="143" name="Obdélník 142">
                  <a:extLst>
                    <a:ext uri="{FF2B5EF4-FFF2-40B4-BE49-F238E27FC236}">
                      <a16:creationId xmlns:a16="http://schemas.microsoft.com/office/drawing/2014/main" id="{AE5DFD35-EB97-4DC1-B8C9-2511063C92A4}"/>
                    </a:ext>
                  </a:extLst>
                </p:cNvPr>
                <p:cNvSpPr/>
                <p:nvPr/>
              </p:nvSpPr>
              <p:spPr>
                <a:xfrm>
                  <a:off x="3991322" y="3118372"/>
                  <a:ext cx="105818" cy="1056668"/>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4" name="Hvězda: dvaatřiceticípá 143">
                  <a:extLst>
                    <a:ext uri="{FF2B5EF4-FFF2-40B4-BE49-F238E27FC236}">
                      <a16:creationId xmlns:a16="http://schemas.microsoft.com/office/drawing/2014/main" id="{E73C0DFC-14E3-4227-953E-1FE923EEC839}"/>
                    </a:ext>
                  </a:extLst>
                </p:cNvPr>
                <p:cNvSpPr/>
                <p:nvPr/>
              </p:nvSpPr>
              <p:spPr>
                <a:xfrm>
                  <a:off x="3587645" y="2973230"/>
                  <a:ext cx="915355" cy="302184"/>
                </a:xfrm>
                <a:prstGeom prst="star32">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38" name="TextovéPole 137">
                <a:extLst>
                  <a:ext uri="{FF2B5EF4-FFF2-40B4-BE49-F238E27FC236}">
                    <a16:creationId xmlns:a16="http://schemas.microsoft.com/office/drawing/2014/main" id="{924DE03D-5639-487B-B233-8E9536B74051}"/>
                  </a:ext>
                </a:extLst>
              </p:cNvPr>
              <p:cNvSpPr txBox="1"/>
              <p:nvPr/>
            </p:nvSpPr>
            <p:spPr>
              <a:xfrm>
                <a:off x="2712748" y="6119109"/>
                <a:ext cx="965777" cy="369332"/>
              </a:xfrm>
              <a:prstGeom prst="rect">
                <a:avLst/>
              </a:prstGeom>
              <a:noFill/>
            </p:spPr>
            <p:txBody>
              <a:bodyPr wrap="none" rtlCol="0">
                <a:spAutoFit/>
              </a:bodyPr>
              <a:lstStyle/>
              <a:p>
                <a:r>
                  <a:rPr lang="de-DE"/>
                  <a:t>Objektiv</a:t>
                </a:r>
              </a:p>
            </p:txBody>
          </p:sp>
          <p:sp>
            <p:nvSpPr>
              <p:cNvPr id="139" name="TextovéPole 138">
                <a:extLst>
                  <a:ext uri="{FF2B5EF4-FFF2-40B4-BE49-F238E27FC236}">
                    <a16:creationId xmlns:a16="http://schemas.microsoft.com/office/drawing/2014/main" id="{50CE2F2C-A3F8-4CD3-A1DF-EF22BD95789D}"/>
                  </a:ext>
                </a:extLst>
              </p:cNvPr>
              <p:cNvSpPr txBox="1"/>
              <p:nvPr/>
            </p:nvSpPr>
            <p:spPr>
              <a:xfrm>
                <a:off x="3031686" y="5430856"/>
                <a:ext cx="417102" cy="369332"/>
              </a:xfrm>
              <a:prstGeom prst="rect">
                <a:avLst/>
              </a:prstGeom>
              <a:noFill/>
            </p:spPr>
            <p:txBody>
              <a:bodyPr wrap="none" rtlCol="0">
                <a:spAutoFit/>
              </a:bodyPr>
              <a:lstStyle/>
              <a:p>
                <a:r>
                  <a:rPr lang="de-DE">
                    <a:solidFill>
                      <a:schemeClr val="bg1"/>
                    </a:solidFill>
                  </a:rPr>
                  <a:t>4×</a:t>
                </a:r>
              </a:p>
            </p:txBody>
          </p:sp>
          <p:sp>
            <p:nvSpPr>
              <p:cNvPr id="140" name="Obdélník 139">
                <a:extLst>
                  <a:ext uri="{FF2B5EF4-FFF2-40B4-BE49-F238E27FC236}">
                    <a16:creationId xmlns:a16="http://schemas.microsoft.com/office/drawing/2014/main" id="{71E18A17-A23B-412D-88E7-2881DD40932D}"/>
                  </a:ext>
                </a:extLst>
              </p:cNvPr>
              <p:cNvSpPr/>
              <p:nvPr/>
            </p:nvSpPr>
            <p:spPr>
              <a:xfrm>
                <a:off x="2766545" y="5858151"/>
                <a:ext cx="950044" cy="301831"/>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1" name="Obdélník: se zakulacenými rohy 140">
                <a:extLst>
                  <a:ext uri="{FF2B5EF4-FFF2-40B4-BE49-F238E27FC236}">
                    <a16:creationId xmlns:a16="http://schemas.microsoft.com/office/drawing/2014/main" id="{F6CB902B-AE5F-4466-A9B1-3F741F7A3778}"/>
                  </a:ext>
                </a:extLst>
              </p:cNvPr>
              <p:cNvSpPr/>
              <p:nvPr/>
            </p:nvSpPr>
            <p:spPr>
              <a:xfrm rot="21278302" flipH="1">
                <a:off x="3098063" y="5986954"/>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2" name="Obdélník: se zakulacenými rohy 141">
                <a:extLst>
                  <a:ext uri="{FF2B5EF4-FFF2-40B4-BE49-F238E27FC236}">
                    <a16:creationId xmlns:a16="http://schemas.microsoft.com/office/drawing/2014/main" id="{84ED37A4-F3AC-4B1F-9557-082AB90F468A}"/>
                  </a:ext>
                </a:extLst>
              </p:cNvPr>
              <p:cNvSpPr/>
              <p:nvPr/>
            </p:nvSpPr>
            <p:spPr>
              <a:xfrm rot="21278302" flipH="1">
                <a:off x="3098397" y="5826453"/>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188886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délník 88">
            <a:extLst>
              <a:ext uri="{FF2B5EF4-FFF2-40B4-BE49-F238E27FC236}">
                <a16:creationId xmlns:a16="http://schemas.microsoft.com/office/drawing/2014/main" id="{F47A8706-E7FC-4616-9B95-5FA0BE13F4CB}"/>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54E97FF5-FA3A-4856-A3F2-A6CDBDAC230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05A9FA59-DD82-4CB0-B3BE-FCA871E52D4C}"/>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D7040D82-B938-439F-99CA-EB13A19484DE}"/>
              </a:ext>
            </a:extLst>
          </p:cNvPr>
          <p:cNvSpPr txBox="1"/>
          <p:nvPr/>
        </p:nvSpPr>
        <p:spPr>
          <a:xfrm>
            <a:off x="1953525" y="325224"/>
            <a:ext cx="5998950" cy="646331"/>
          </a:xfrm>
          <a:prstGeom prst="rect">
            <a:avLst/>
          </a:prstGeom>
          <a:noFill/>
        </p:spPr>
        <p:txBody>
          <a:bodyPr wrap="none" rtlCol="0">
            <a:spAutoFit/>
          </a:bodyPr>
          <a:lstStyle/>
          <a:p>
            <a:r>
              <a:rPr lang="en-GB" sz="3600" dirty="0"/>
              <a:t>How do the cubes fit together?</a:t>
            </a:r>
          </a:p>
        </p:txBody>
      </p:sp>
      <p:sp>
        <p:nvSpPr>
          <p:cNvPr id="107" name="TextovéPole 106">
            <a:extLst>
              <a:ext uri="{FF2B5EF4-FFF2-40B4-BE49-F238E27FC236}">
                <a16:creationId xmlns:a16="http://schemas.microsoft.com/office/drawing/2014/main" id="{F31377F1-DEDA-493B-973E-3C55E2FC7AD1}"/>
              </a:ext>
            </a:extLst>
          </p:cNvPr>
          <p:cNvSpPr txBox="1"/>
          <p:nvPr/>
        </p:nvSpPr>
        <p:spPr>
          <a:xfrm>
            <a:off x="454956" y="1027826"/>
            <a:ext cx="4821038" cy="584775"/>
          </a:xfrm>
          <a:prstGeom prst="rect">
            <a:avLst/>
          </a:prstGeom>
          <a:noFill/>
        </p:spPr>
        <p:txBody>
          <a:bodyPr wrap="square" rtlCol="0">
            <a:spAutoFit/>
          </a:bodyPr>
          <a:lstStyle/>
          <a:p>
            <a:r>
              <a:rPr lang="en-GB" sz="1600" dirty="0"/>
              <a:t>Make sure the cubes sit precisely on the baseplate. It is important to align the inserts to their correct positions. </a:t>
            </a:r>
          </a:p>
        </p:txBody>
      </p:sp>
      <p:grpSp>
        <p:nvGrpSpPr>
          <p:cNvPr id="122" name="Skupina 121">
            <a:extLst>
              <a:ext uri="{FF2B5EF4-FFF2-40B4-BE49-F238E27FC236}">
                <a16:creationId xmlns:a16="http://schemas.microsoft.com/office/drawing/2014/main" id="{23E3333F-A7DA-4316-88E1-ED72A11AD9B6}"/>
              </a:ext>
            </a:extLst>
          </p:cNvPr>
          <p:cNvGrpSpPr/>
          <p:nvPr/>
        </p:nvGrpSpPr>
        <p:grpSpPr>
          <a:xfrm>
            <a:off x="5516924" y="796600"/>
            <a:ext cx="3323078" cy="5405643"/>
            <a:chOff x="5659824" y="1095986"/>
            <a:chExt cx="3323078" cy="5405643"/>
          </a:xfrm>
        </p:grpSpPr>
        <p:pic>
          <p:nvPicPr>
            <p:cNvPr id="106" name="Obrázek 105" descr="Obsah obrázku zelená, hledání, monitor, vsedě&#10;&#10;Popis byl vytvořen automaticky">
              <a:extLst>
                <a:ext uri="{FF2B5EF4-FFF2-40B4-BE49-F238E27FC236}">
                  <a16:creationId xmlns:a16="http://schemas.microsoft.com/office/drawing/2014/main" id="{04B7AA0B-3692-4B87-A6EC-BBF65A92D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659825" y="2901629"/>
              <a:ext cx="3323077" cy="1800000"/>
            </a:xfrm>
            <a:prstGeom prst="rect">
              <a:avLst/>
            </a:prstGeom>
          </p:spPr>
        </p:pic>
        <p:pic>
          <p:nvPicPr>
            <p:cNvPr id="109" name="Obrázek 108" descr="Obsah obrázku zelená, monitor, vsedě, hledání&#10;&#10;Popis byl vytvořen automaticky">
              <a:extLst>
                <a:ext uri="{FF2B5EF4-FFF2-40B4-BE49-F238E27FC236}">
                  <a16:creationId xmlns:a16="http://schemas.microsoft.com/office/drawing/2014/main" id="{FE2154E6-8692-4BF8-808F-9BD5E691F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659824" y="1095986"/>
              <a:ext cx="3323077" cy="1800000"/>
            </a:xfrm>
            <a:prstGeom prst="rect">
              <a:avLst/>
            </a:prstGeom>
          </p:spPr>
        </p:pic>
        <p:cxnSp>
          <p:nvCxnSpPr>
            <p:cNvPr id="110" name="Přímá spojnice se šipkou 109">
              <a:extLst>
                <a:ext uri="{FF2B5EF4-FFF2-40B4-BE49-F238E27FC236}">
                  <a16:creationId xmlns:a16="http://schemas.microsoft.com/office/drawing/2014/main" id="{EAEB54F0-8326-488F-A386-B01816C1B40A}"/>
                </a:ext>
              </a:extLst>
            </p:cNvPr>
            <p:cNvCxnSpPr>
              <a:cxnSpLocks/>
            </p:cNvCxnSpPr>
            <p:nvPr/>
          </p:nvCxnSpPr>
          <p:spPr>
            <a:xfrm>
              <a:off x="6810398" y="1949307"/>
              <a:ext cx="1300669"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Přímá spojnice se šipkou 112">
              <a:extLst>
                <a:ext uri="{FF2B5EF4-FFF2-40B4-BE49-F238E27FC236}">
                  <a16:creationId xmlns:a16="http://schemas.microsoft.com/office/drawing/2014/main" id="{194C8EC5-3FF0-469E-999A-0E8D187F4F2E}"/>
                </a:ext>
              </a:extLst>
            </p:cNvPr>
            <p:cNvCxnSpPr>
              <a:cxnSpLocks/>
            </p:cNvCxnSpPr>
            <p:nvPr/>
          </p:nvCxnSpPr>
          <p:spPr>
            <a:xfrm>
              <a:off x="6230236" y="3748474"/>
              <a:ext cx="1830031"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6" name="Obrázek 115" descr="Obsah obrázku zelená, monitor, vsedě, modrá&#10;&#10;Popis byl vytvořen automaticky">
              <a:extLst>
                <a:ext uri="{FF2B5EF4-FFF2-40B4-BE49-F238E27FC236}">
                  <a16:creationId xmlns:a16="http://schemas.microsoft.com/office/drawing/2014/main" id="{6A9F1F07-6C1A-4132-A7A7-CA868A37E1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659824" y="4701629"/>
              <a:ext cx="3323077" cy="1800000"/>
            </a:xfrm>
            <a:prstGeom prst="rect">
              <a:avLst/>
            </a:prstGeom>
          </p:spPr>
        </p:pic>
        <p:cxnSp>
          <p:nvCxnSpPr>
            <p:cNvPr id="117" name="Přímá spojnice se šipkou 116">
              <a:extLst>
                <a:ext uri="{FF2B5EF4-FFF2-40B4-BE49-F238E27FC236}">
                  <a16:creationId xmlns:a16="http://schemas.microsoft.com/office/drawing/2014/main" id="{234021EE-613A-44F8-8661-53DFED6812CB}"/>
                </a:ext>
              </a:extLst>
            </p:cNvPr>
            <p:cNvCxnSpPr>
              <a:cxnSpLocks/>
            </p:cNvCxnSpPr>
            <p:nvPr/>
          </p:nvCxnSpPr>
          <p:spPr>
            <a:xfrm>
              <a:off x="6627972" y="5522241"/>
              <a:ext cx="1483095"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4" name="Obdélník 123">
            <a:extLst>
              <a:ext uri="{FF2B5EF4-FFF2-40B4-BE49-F238E27FC236}">
                <a16:creationId xmlns:a16="http://schemas.microsoft.com/office/drawing/2014/main" id="{9E78E4F8-EAA4-437F-B4ED-BC1AE980317D}"/>
              </a:ext>
            </a:extLst>
          </p:cNvPr>
          <p:cNvSpPr/>
          <p:nvPr/>
        </p:nvSpPr>
        <p:spPr>
          <a:xfrm>
            <a:off x="482600" y="5945030"/>
            <a:ext cx="8940800" cy="584775"/>
          </a:xfrm>
          <a:prstGeom prst="rect">
            <a:avLst/>
          </a:prstGeom>
        </p:spPr>
        <p:txBody>
          <a:bodyPr wrap="square">
            <a:spAutoFit/>
          </a:bodyPr>
          <a:lstStyle/>
          <a:p>
            <a:r>
              <a:rPr lang="en-GB" sz="1600" dirty="0"/>
              <a:t>When you cannot see a sharp image, move the insert (for example the lens) inside the cube to focus the image, as the green arrow shows in the picture above. </a:t>
            </a:r>
          </a:p>
        </p:txBody>
      </p:sp>
      <p:grpSp>
        <p:nvGrpSpPr>
          <p:cNvPr id="101" name="Skupina 100">
            <a:extLst>
              <a:ext uri="{FF2B5EF4-FFF2-40B4-BE49-F238E27FC236}">
                <a16:creationId xmlns:a16="http://schemas.microsoft.com/office/drawing/2014/main" id="{863BDBFE-89D2-4AB5-93B2-8C825DFAF2A1}"/>
              </a:ext>
            </a:extLst>
          </p:cNvPr>
          <p:cNvGrpSpPr/>
          <p:nvPr/>
        </p:nvGrpSpPr>
        <p:grpSpPr>
          <a:xfrm>
            <a:off x="966903" y="2087093"/>
            <a:ext cx="3797144" cy="3629666"/>
            <a:chOff x="963163" y="2458981"/>
            <a:chExt cx="3797144" cy="3629666"/>
          </a:xfrm>
        </p:grpSpPr>
        <p:pic>
          <p:nvPicPr>
            <p:cNvPr id="93" name="Obrázek 92" descr="Obsah obrázku obvod&#10;&#10;Popis byl vytvořen automaticky">
              <a:extLst>
                <a:ext uri="{FF2B5EF4-FFF2-40B4-BE49-F238E27FC236}">
                  <a16:creationId xmlns:a16="http://schemas.microsoft.com/office/drawing/2014/main" id="{F0DD21BB-42FE-4890-AB74-14E9BDA70FB6}"/>
                </a:ext>
              </a:extLst>
            </p:cNvPr>
            <p:cNvPicPr>
              <a:picLocks noChangeAspect="1"/>
            </p:cNvPicPr>
            <p:nvPr/>
          </p:nvPicPr>
          <p:blipFill rotWithShape="1">
            <a:blip r:embed="rId6">
              <a:extLst>
                <a:ext uri="{28A0092B-C50C-407E-A947-70E740481C1C}">
                  <a14:useLocalDpi xmlns:a14="http://schemas.microsoft.com/office/drawing/2010/main" val="0"/>
                </a:ext>
              </a:extLst>
            </a:blip>
            <a:srcRect l="34805" t="16784" r="30310" b="18665"/>
            <a:stretch/>
          </p:blipFill>
          <p:spPr>
            <a:xfrm>
              <a:off x="963163" y="2458981"/>
              <a:ext cx="1795885" cy="180000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94" name="Obrázek 93" descr="Obsah obrázku obvod&#10;&#10;Popis byl vytvořen automaticky">
              <a:extLst>
                <a:ext uri="{FF2B5EF4-FFF2-40B4-BE49-F238E27FC236}">
                  <a16:creationId xmlns:a16="http://schemas.microsoft.com/office/drawing/2014/main" id="{19ED8D30-15D8-47CE-B2D7-B6384EDE276A}"/>
                </a:ext>
              </a:extLst>
            </p:cNvPr>
            <p:cNvPicPr>
              <a:picLocks noChangeAspect="1"/>
            </p:cNvPicPr>
            <p:nvPr/>
          </p:nvPicPr>
          <p:blipFill rotWithShape="1">
            <a:blip r:embed="rId7">
              <a:extLst>
                <a:ext uri="{28A0092B-C50C-407E-A947-70E740481C1C}">
                  <a14:useLocalDpi xmlns:a14="http://schemas.microsoft.com/office/drawing/2010/main" val="0"/>
                </a:ext>
              </a:extLst>
            </a:blip>
            <a:srcRect l="34805" t="16784" r="30310" b="18665"/>
            <a:stretch/>
          </p:blipFill>
          <p:spPr>
            <a:xfrm>
              <a:off x="963163" y="4288647"/>
              <a:ext cx="1795885" cy="1800000"/>
            </a:xfrm>
            <a:prstGeom prst="rect">
              <a:avLst/>
            </a:prstGeom>
          </p:spPr>
        </p:pic>
        <p:pic>
          <p:nvPicPr>
            <p:cNvPr id="95" name="Obrázek 94" descr="Obsah obrázku obvod&#10;&#10;Popis byl vytvořen automaticky">
              <a:extLst>
                <a:ext uri="{FF2B5EF4-FFF2-40B4-BE49-F238E27FC236}">
                  <a16:creationId xmlns:a16="http://schemas.microsoft.com/office/drawing/2014/main" id="{C4A58702-254F-4BE1-946D-F3E15F8607C7}"/>
                </a:ext>
              </a:extLst>
            </p:cNvPr>
            <p:cNvPicPr>
              <a:picLocks noChangeAspect="1"/>
            </p:cNvPicPr>
            <p:nvPr/>
          </p:nvPicPr>
          <p:blipFill rotWithShape="1">
            <a:blip r:embed="rId8">
              <a:extLst>
                <a:ext uri="{28A0092B-C50C-407E-A947-70E740481C1C}">
                  <a14:useLocalDpi xmlns:a14="http://schemas.microsoft.com/office/drawing/2010/main" val="0"/>
                </a:ext>
              </a:extLst>
            </a:blip>
            <a:srcRect l="34805" t="16784" r="30310" b="18665"/>
            <a:stretch/>
          </p:blipFill>
          <p:spPr>
            <a:xfrm>
              <a:off x="2759048" y="4288647"/>
              <a:ext cx="1795885" cy="1800000"/>
            </a:xfrm>
            <a:prstGeom prst="rect">
              <a:avLst/>
            </a:prstGeom>
          </p:spPr>
        </p:pic>
        <p:pic>
          <p:nvPicPr>
            <p:cNvPr id="102" name="Grafický objekt 101" descr="Zaškrtnutí">
              <a:extLst>
                <a:ext uri="{FF2B5EF4-FFF2-40B4-BE49-F238E27FC236}">
                  <a16:creationId xmlns:a16="http://schemas.microsoft.com/office/drawing/2014/main" id="{58F82477-9456-44A5-955E-B2934B8F24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14934" y="4288647"/>
              <a:ext cx="540000" cy="540000"/>
            </a:xfrm>
            <a:prstGeom prst="rect">
              <a:avLst/>
            </a:prstGeom>
          </p:spPr>
        </p:pic>
        <p:pic>
          <p:nvPicPr>
            <p:cNvPr id="104" name="Grafický objekt 103" descr="Zavřít">
              <a:extLst>
                <a:ext uri="{FF2B5EF4-FFF2-40B4-BE49-F238E27FC236}">
                  <a16:creationId xmlns:a16="http://schemas.microsoft.com/office/drawing/2014/main" id="{E1EC5304-6C61-43B4-AC57-03E643083A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19049" y="2458981"/>
              <a:ext cx="540000" cy="540000"/>
            </a:xfrm>
            <a:prstGeom prst="rect">
              <a:avLst/>
            </a:prstGeom>
          </p:spPr>
        </p:pic>
        <p:pic>
          <p:nvPicPr>
            <p:cNvPr id="119" name="Grafický objekt 118" descr="Zavřít">
              <a:extLst>
                <a:ext uri="{FF2B5EF4-FFF2-40B4-BE49-F238E27FC236}">
                  <a16:creationId xmlns:a16="http://schemas.microsoft.com/office/drawing/2014/main" id="{2B46C0CC-41CE-466C-B402-7E39484D92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19049" y="4288647"/>
              <a:ext cx="540000" cy="540000"/>
            </a:xfrm>
            <a:prstGeom prst="rect">
              <a:avLst/>
            </a:prstGeom>
          </p:spPr>
        </p:pic>
        <p:pic>
          <p:nvPicPr>
            <p:cNvPr id="100" name="Obrázek 99">
              <a:extLst>
                <a:ext uri="{FF2B5EF4-FFF2-40B4-BE49-F238E27FC236}">
                  <a16:creationId xmlns:a16="http://schemas.microsoft.com/office/drawing/2014/main" id="{1D228093-9975-4200-9D77-AFE4B42A416D}"/>
                </a:ext>
              </a:extLst>
            </p:cNvPr>
            <p:cNvPicPr>
              <a:picLocks noChangeAspect="1"/>
            </p:cNvPicPr>
            <p:nvPr/>
          </p:nvPicPr>
          <p:blipFill rotWithShape="1">
            <a:blip r:embed="rId13">
              <a:extLst>
                <a:ext uri="{28A0092B-C50C-407E-A947-70E740481C1C}">
                  <a14:useLocalDpi xmlns:a14="http://schemas.microsoft.com/office/drawing/2010/main" val="0"/>
                </a:ext>
              </a:extLst>
            </a:blip>
            <a:srcRect l="31202" t="15975" r="26457" b="8134"/>
            <a:stretch/>
          </p:blipFill>
          <p:spPr>
            <a:xfrm>
              <a:off x="2865475" y="2521162"/>
              <a:ext cx="1894832" cy="1839657"/>
            </a:xfrm>
            <a:prstGeom prst="rect">
              <a:avLst/>
            </a:prstGeom>
          </p:spPr>
        </p:pic>
        <p:pic>
          <p:nvPicPr>
            <p:cNvPr id="111" name="Grafický objekt 110" descr="Zavřít">
              <a:extLst>
                <a:ext uri="{FF2B5EF4-FFF2-40B4-BE49-F238E27FC236}">
                  <a16:creationId xmlns:a16="http://schemas.microsoft.com/office/drawing/2014/main" id="{A7F72080-FCFB-4808-84B7-D021ACD25D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14934" y="2458981"/>
              <a:ext cx="540000" cy="540000"/>
            </a:xfrm>
            <a:prstGeom prst="rect">
              <a:avLst/>
            </a:prstGeom>
          </p:spPr>
        </p:pic>
      </p:grpSp>
    </p:spTree>
    <p:extLst>
      <p:ext uri="{BB962C8B-B14F-4D97-AF65-F5344CB8AC3E}">
        <p14:creationId xmlns:p14="http://schemas.microsoft.com/office/powerpoint/2010/main" val="400856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D32AB272-9A2F-41A2-8E80-0DC330141DBC}"/>
              </a:ext>
            </a:extLst>
          </p:cNvPr>
          <p:cNvSpPr/>
          <p:nvPr/>
        </p:nvSpPr>
        <p:spPr>
          <a:xfrm>
            <a:off x="168306" y="98933"/>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4" name="Grafik 13">
            <a:extLst>
              <a:ext uri="{FF2B5EF4-FFF2-40B4-BE49-F238E27FC236}">
                <a16:creationId xmlns:a16="http://schemas.microsoft.com/office/drawing/2014/main" id="{1034CDD3-F1FE-449D-AB27-CB90C326672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67" name="TextovéPole 66">
            <a:extLst>
              <a:ext uri="{FF2B5EF4-FFF2-40B4-BE49-F238E27FC236}">
                <a16:creationId xmlns:a16="http://schemas.microsoft.com/office/drawing/2014/main" id="{3617FA4F-F0FD-4EEE-8D11-2133375EBCD2}"/>
              </a:ext>
            </a:extLst>
          </p:cNvPr>
          <p:cNvSpPr txBox="1"/>
          <p:nvPr/>
        </p:nvSpPr>
        <p:spPr>
          <a:xfrm>
            <a:off x="2206574" y="419895"/>
            <a:ext cx="5532477" cy="646331"/>
          </a:xfrm>
          <a:prstGeom prst="rect">
            <a:avLst/>
          </a:prstGeom>
          <a:noFill/>
        </p:spPr>
        <p:txBody>
          <a:bodyPr wrap="none" rtlCol="0">
            <a:spAutoFit/>
          </a:bodyPr>
          <a:lstStyle/>
          <a:p>
            <a:r>
              <a:rPr lang="en-GB" sz="3600" dirty="0"/>
              <a:t>What do the symbols mean?</a:t>
            </a:r>
          </a:p>
        </p:txBody>
      </p:sp>
      <p:sp>
        <p:nvSpPr>
          <p:cNvPr id="61" name="Textfeld 3">
            <a:extLst>
              <a:ext uri="{FF2B5EF4-FFF2-40B4-BE49-F238E27FC236}">
                <a16:creationId xmlns:a16="http://schemas.microsoft.com/office/drawing/2014/main" id="{2F06076A-9DEF-E946-9281-B4823E7E611F}"/>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Obdélník: se zakulacenými rohy 185">
            <a:extLst>
              <a:ext uri="{FF2B5EF4-FFF2-40B4-BE49-F238E27FC236}">
                <a16:creationId xmlns:a16="http://schemas.microsoft.com/office/drawing/2014/main" id="{6DE1B18D-D43E-254C-B442-EAA6BE2CD37D}"/>
              </a:ext>
            </a:extLst>
          </p:cNvPr>
          <p:cNvSpPr/>
          <p:nvPr/>
        </p:nvSpPr>
        <p:spPr>
          <a:xfrm>
            <a:off x="739591" y="117469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3" name="Skupina 58">
            <a:extLst>
              <a:ext uri="{FF2B5EF4-FFF2-40B4-BE49-F238E27FC236}">
                <a16:creationId xmlns:a16="http://schemas.microsoft.com/office/drawing/2014/main" id="{6B99F523-F8AB-1E4B-A8CC-CF9362065B35}"/>
              </a:ext>
            </a:extLst>
          </p:cNvPr>
          <p:cNvGrpSpPr/>
          <p:nvPr/>
        </p:nvGrpSpPr>
        <p:grpSpPr>
          <a:xfrm rot="10800000" flipH="1">
            <a:off x="1953668" y="128031"/>
            <a:ext cx="7771153" cy="271990"/>
            <a:chOff x="3768436" y="4981059"/>
            <a:chExt cx="7199999" cy="252000"/>
          </a:xfrm>
        </p:grpSpPr>
        <p:grpSp>
          <p:nvGrpSpPr>
            <p:cNvPr id="64" name="Skupina 59">
              <a:extLst>
                <a:ext uri="{FF2B5EF4-FFF2-40B4-BE49-F238E27FC236}">
                  <a16:creationId xmlns:a16="http://schemas.microsoft.com/office/drawing/2014/main" id="{4EDF9147-B4D8-7940-848C-F89AACCBD542}"/>
                </a:ext>
              </a:extLst>
            </p:cNvPr>
            <p:cNvGrpSpPr/>
            <p:nvPr/>
          </p:nvGrpSpPr>
          <p:grpSpPr>
            <a:xfrm>
              <a:off x="3768436" y="4981059"/>
              <a:ext cx="3600000" cy="252000"/>
              <a:chOff x="1773382" y="3868737"/>
              <a:chExt cx="3577586" cy="252000"/>
            </a:xfrm>
          </p:grpSpPr>
          <p:grpSp>
            <p:nvGrpSpPr>
              <p:cNvPr id="124" name="Skupina 120">
                <a:extLst>
                  <a:ext uri="{FF2B5EF4-FFF2-40B4-BE49-F238E27FC236}">
                    <a16:creationId xmlns:a16="http://schemas.microsoft.com/office/drawing/2014/main" id="{6AE8AB3B-13E1-4A4E-B992-23699DBAEE8D}"/>
                  </a:ext>
                </a:extLst>
              </p:cNvPr>
              <p:cNvGrpSpPr/>
              <p:nvPr/>
            </p:nvGrpSpPr>
            <p:grpSpPr>
              <a:xfrm>
                <a:off x="1773382" y="3868737"/>
                <a:ext cx="1792086" cy="252000"/>
                <a:chOff x="1773382" y="3868737"/>
                <a:chExt cx="1792086" cy="252000"/>
              </a:xfrm>
            </p:grpSpPr>
            <p:grpSp>
              <p:nvGrpSpPr>
                <p:cNvPr id="146" name="Skupina 142">
                  <a:extLst>
                    <a:ext uri="{FF2B5EF4-FFF2-40B4-BE49-F238E27FC236}">
                      <a16:creationId xmlns:a16="http://schemas.microsoft.com/office/drawing/2014/main" id="{894C9BCB-0572-9748-95AD-222B200D31CD}"/>
                    </a:ext>
                  </a:extLst>
                </p:cNvPr>
                <p:cNvGrpSpPr/>
                <p:nvPr/>
              </p:nvGrpSpPr>
              <p:grpSpPr>
                <a:xfrm>
                  <a:off x="1773382" y="3868737"/>
                  <a:ext cx="360000" cy="252000"/>
                  <a:chOff x="1777340" y="3837070"/>
                  <a:chExt cx="360000" cy="252000"/>
                </a:xfrm>
              </p:grpSpPr>
              <p:cxnSp>
                <p:nvCxnSpPr>
                  <p:cNvPr id="163" name="Přímá spojnice 159">
                    <a:extLst>
                      <a:ext uri="{FF2B5EF4-FFF2-40B4-BE49-F238E27FC236}">
                        <a16:creationId xmlns:a16="http://schemas.microsoft.com/office/drawing/2014/main" id="{CDD69907-F66C-A24D-9E8B-E5BB0BC55E8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5" name="Přímá spojnice 160">
                    <a:extLst>
                      <a:ext uri="{FF2B5EF4-FFF2-40B4-BE49-F238E27FC236}">
                        <a16:creationId xmlns:a16="http://schemas.microsoft.com/office/drawing/2014/main" id="{7AF06115-0C7C-CC4C-8896-30234ADDD7C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4" name="Přímá spojnice 161">
                    <a:extLst>
                      <a:ext uri="{FF2B5EF4-FFF2-40B4-BE49-F238E27FC236}">
                        <a16:creationId xmlns:a16="http://schemas.microsoft.com/office/drawing/2014/main" id="{634C87BC-76C9-0E4C-A6F3-B23295D77A3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7" name="Skupina 143">
                  <a:extLst>
                    <a:ext uri="{FF2B5EF4-FFF2-40B4-BE49-F238E27FC236}">
                      <a16:creationId xmlns:a16="http://schemas.microsoft.com/office/drawing/2014/main" id="{1069A78E-8979-9545-95DF-8E4DDDD6FC7E}"/>
                    </a:ext>
                  </a:extLst>
                </p:cNvPr>
                <p:cNvGrpSpPr/>
                <p:nvPr/>
              </p:nvGrpSpPr>
              <p:grpSpPr>
                <a:xfrm>
                  <a:off x="2133382" y="3868737"/>
                  <a:ext cx="360000" cy="252000"/>
                  <a:chOff x="1777340" y="3837070"/>
                  <a:chExt cx="360000" cy="252000"/>
                </a:xfrm>
              </p:grpSpPr>
              <p:cxnSp>
                <p:nvCxnSpPr>
                  <p:cNvPr id="160" name="Přímá spojnice 156">
                    <a:extLst>
                      <a:ext uri="{FF2B5EF4-FFF2-40B4-BE49-F238E27FC236}">
                        <a16:creationId xmlns:a16="http://schemas.microsoft.com/office/drawing/2014/main" id="{046EC72F-E3EB-A849-89FC-F4F81D7376E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1" name="Přímá spojnice 157">
                    <a:extLst>
                      <a:ext uri="{FF2B5EF4-FFF2-40B4-BE49-F238E27FC236}">
                        <a16:creationId xmlns:a16="http://schemas.microsoft.com/office/drawing/2014/main" id="{9F594FB5-C76B-B848-9247-5598AB9BBD6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2" name="Přímá spojnice 158">
                    <a:extLst>
                      <a:ext uri="{FF2B5EF4-FFF2-40B4-BE49-F238E27FC236}">
                        <a16:creationId xmlns:a16="http://schemas.microsoft.com/office/drawing/2014/main" id="{DEB845B5-F7A8-4041-A7B4-BD1F38B9D08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8" name="Skupina 144">
                  <a:extLst>
                    <a:ext uri="{FF2B5EF4-FFF2-40B4-BE49-F238E27FC236}">
                      <a16:creationId xmlns:a16="http://schemas.microsoft.com/office/drawing/2014/main" id="{9C37B200-23DA-B24A-9DE0-FA230824DA56}"/>
                    </a:ext>
                  </a:extLst>
                </p:cNvPr>
                <p:cNvGrpSpPr/>
                <p:nvPr/>
              </p:nvGrpSpPr>
              <p:grpSpPr>
                <a:xfrm>
                  <a:off x="3205468" y="3868737"/>
                  <a:ext cx="360000" cy="252000"/>
                  <a:chOff x="1777340" y="3837070"/>
                  <a:chExt cx="360000" cy="252000"/>
                </a:xfrm>
              </p:grpSpPr>
              <p:cxnSp>
                <p:nvCxnSpPr>
                  <p:cNvPr id="157" name="Přímá spojnice 153">
                    <a:extLst>
                      <a:ext uri="{FF2B5EF4-FFF2-40B4-BE49-F238E27FC236}">
                        <a16:creationId xmlns:a16="http://schemas.microsoft.com/office/drawing/2014/main" id="{20045BF5-7701-784B-978E-E69513BB42C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8" name="Přímá spojnice 154">
                    <a:extLst>
                      <a:ext uri="{FF2B5EF4-FFF2-40B4-BE49-F238E27FC236}">
                        <a16:creationId xmlns:a16="http://schemas.microsoft.com/office/drawing/2014/main" id="{4BB57A04-5292-6043-9170-D318C134C1E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9" name="Přímá spojnice 155">
                    <a:extLst>
                      <a:ext uri="{FF2B5EF4-FFF2-40B4-BE49-F238E27FC236}">
                        <a16:creationId xmlns:a16="http://schemas.microsoft.com/office/drawing/2014/main" id="{D5FE614E-660B-7949-8C91-4BCE37329C7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9" name="Skupina 145">
                  <a:extLst>
                    <a:ext uri="{FF2B5EF4-FFF2-40B4-BE49-F238E27FC236}">
                      <a16:creationId xmlns:a16="http://schemas.microsoft.com/office/drawing/2014/main" id="{847BFEB2-FEBA-9941-A69C-DE6D734738B6}"/>
                    </a:ext>
                  </a:extLst>
                </p:cNvPr>
                <p:cNvGrpSpPr/>
                <p:nvPr/>
              </p:nvGrpSpPr>
              <p:grpSpPr>
                <a:xfrm>
                  <a:off x="2845468" y="3868737"/>
                  <a:ext cx="360000" cy="252000"/>
                  <a:chOff x="1777340" y="3837070"/>
                  <a:chExt cx="360000" cy="252000"/>
                </a:xfrm>
              </p:grpSpPr>
              <p:cxnSp>
                <p:nvCxnSpPr>
                  <p:cNvPr id="154" name="Přímá spojnice 150">
                    <a:extLst>
                      <a:ext uri="{FF2B5EF4-FFF2-40B4-BE49-F238E27FC236}">
                        <a16:creationId xmlns:a16="http://schemas.microsoft.com/office/drawing/2014/main" id="{B6F2F420-5758-E443-B00A-D26478FE1DC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5" name="Přímá spojnice 151">
                    <a:extLst>
                      <a:ext uri="{FF2B5EF4-FFF2-40B4-BE49-F238E27FC236}">
                        <a16:creationId xmlns:a16="http://schemas.microsoft.com/office/drawing/2014/main" id="{C670CDD3-9A3C-BB45-97BC-83331D9F835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6" name="Přímá spojnice 152">
                    <a:extLst>
                      <a:ext uri="{FF2B5EF4-FFF2-40B4-BE49-F238E27FC236}">
                        <a16:creationId xmlns:a16="http://schemas.microsoft.com/office/drawing/2014/main" id="{094CB5C4-4338-C44D-AEDA-58E3493297D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50" name="Skupina 146">
                  <a:extLst>
                    <a:ext uri="{FF2B5EF4-FFF2-40B4-BE49-F238E27FC236}">
                      <a16:creationId xmlns:a16="http://schemas.microsoft.com/office/drawing/2014/main" id="{8B21B296-637C-2242-8FEA-DB17431B1CDD}"/>
                    </a:ext>
                  </a:extLst>
                </p:cNvPr>
                <p:cNvGrpSpPr/>
                <p:nvPr/>
              </p:nvGrpSpPr>
              <p:grpSpPr>
                <a:xfrm>
                  <a:off x="2491405" y="3868737"/>
                  <a:ext cx="360000" cy="252000"/>
                  <a:chOff x="1777340" y="3837070"/>
                  <a:chExt cx="360000" cy="252000"/>
                </a:xfrm>
              </p:grpSpPr>
              <p:cxnSp>
                <p:nvCxnSpPr>
                  <p:cNvPr id="151" name="Přímá spojnice 147">
                    <a:extLst>
                      <a:ext uri="{FF2B5EF4-FFF2-40B4-BE49-F238E27FC236}">
                        <a16:creationId xmlns:a16="http://schemas.microsoft.com/office/drawing/2014/main" id="{CFE9E307-1857-6241-85C2-ACDBF4D885A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2" name="Přímá spojnice 148">
                    <a:extLst>
                      <a:ext uri="{FF2B5EF4-FFF2-40B4-BE49-F238E27FC236}">
                        <a16:creationId xmlns:a16="http://schemas.microsoft.com/office/drawing/2014/main" id="{539DE037-8AF4-BC41-A406-24D93630ACE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3" name="Přímá spojnice 149">
                    <a:extLst>
                      <a:ext uri="{FF2B5EF4-FFF2-40B4-BE49-F238E27FC236}">
                        <a16:creationId xmlns:a16="http://schemas.microsoft.com/office/drawing/2014/main" id="{0B789DCD-00AF-CA4C-AF54-1C828BEC8C5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125" name="Skupina 121">
                <a:extLst>
                  <a:ext uri="{FF2B5EF4-FFF2-40B4-BE49-F238E27FC236}">
                    <a16:creationId xmlns:a16="http://schemas.microsoft.com/office/drawing/2014/main" id="{E4A7D977-FF86-4E46-BAA7-993324828267}"/>
                  </a:ext>
                </a:extLst>
              </p:cNvPr>
              <p:cNvGrpSpPr/>
              <p:nvPr/>
            </p:nvGrpSpPr>
            <p:grpSpPr>
              <a:xfrm>
                <a:off x="3558882" y="3868737"/>
                <a:ext cx="1792086" cy="252000"/>
                <a:chOff x="1773382" y="3868737"/>
                <a:chExt cx="1792086" cy="252000"/>
              </a:xfrm>
            </p:grpSpPr>
            <p:grpSp>
              <p:nvGrpSpPr>
                <p:cNvPr id="126" name="Skupina 122">
                  <a:extLst>
                    <a:ext uri="{FF2B5EF4-FFF2-40B4-BE49-F238E27FC236}">
                      <a16:creationId xmlns:a16="http://schemas.microsoft.com/office/drawing/2014/main" id="{5AD6F3D5-37B8-7F43-873E-335BCCC61794}"/>
                    </a:ext>
                  </a:extLst>
                </p:cNvPr>
                <p:cNvGrpSpPr/>
                <p:nvPr/>
              </p:nvGrpSpPr>
              <p:grpSpPr>
                <a:xfrm>
                  <a:off x="1773382" y="3868737"/>
                  <a:ext cx="360000" cy="252000"/>
                  <a:chOff x="1777340" y="3837070"/>
                  <a:chExt cx="360000" cy="252000"/>
                </a:xfrm>
              </p:grpSpPr>
              <p:cxnSp>
                <p:nvCxnSpPr>
                  <p:cNvPr id="143" name="Přímá spojnice 139">
                    <a:extLst>
                      <a:ext uri="{FF2B5EF4-FFF2-40B4-BE49-F238E27FC236}">
                        <a16:creationId xmlns:a16="http://schemas.microsoft.com/office/drawing/2014/main" id="{4186B4C3-FD29-C049-9A0B-302B6A3B5BB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4" name="Přímá spojnice 140">
                    <a:extLst>
                      <a:ext uri="{FF2B5EF4-FFF2-40B4-BE49-F238E27FC236}">
                        <a16:creationId xmlns:a16="http://schemas.microsoft.com/office/drawing/2014/main" id="{0D9F0E35-8824-8944-8F88-B338B2543CD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5" name="Přímá spojnice 141">
                    <a:extLst>
                      <a:ext uri="{FF2B5EF4-FFF2-40B4-BE49-F238E27FC236}">
                        <a16:creationId xmlns:a16="http://schemas.microsoft.com/office/drawing/2014/main" id="{D391BF04-D06A-644A-9711-DDE8E48397B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7" name="Skupina 123">
                  <a:extLst>
                    <a:ext uri="{FF2B5EF4-FFF2-40B4-BE49-F238E27FC236}">
                      <a16:creationId xmlns:a16="http://schemas.microsoft.com/office/drawing/2014/main" id="{89215A4C-B5F6-5649-B2C2-1A692A602593}"/>
                    </a:ext>
                  </a:extLst>
                </p:cNvPr>
                <p:cNvGrpSpPr/>
                <p:nvPr/>
              </p:nvGrpSpPr>
              <p:grpSpPr>
                <a:xfrm>
                  <a:off x="2133382" y="3868737"/>
                  <a:ext cx="360000" cy="252000"/>
                  <a:chOff x="1777340" y="3837070"/>
                  <a:chExt cx="360000" cy="252000"/>
                </a:xfrm>
              </p:grpSpPr>
              <p:cxnSp>
                <p:nvCxnSpPr>
                  <p:cNvPr id="140" name="Přímá spojnice 136">
                    <a:extLst>
                      <a:ext uri="{FF2B5EF4-FFF2-40B4-BE49-F238E27FC236}">
                        <a16:creationId xmlns:a16="http://schemas.microsoft.com/office/drawing/2014/main" id="{F383F64A-2F28-2B49-9AE1-04DDEF3EA63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1" name="Přímá spojnice 137">
                    <a:extLst>
                      <a:ext uri="{FF2B5EF4-FFF2-40B4-BE49-F238E27FC236}">
                        <a16:creationId xmlns:a16="http://schemas.microsoft.com/office/drawing/2014/main" id="{45EC2939-913A-D84F-8400-28E03345092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2" name="Přímá spojnice 138">
                    <a:extLst>
                      <a:ext uri="{FF2B5EF4-FFF2-40B4-BE49-F238E27FC236}">
                        <a16:creationId xmlns:a16="http://schemas.microsoft.com/office/drawing/2014/main" id="{5F674795-3979-5F4B-A3B0-26D83C4585F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8" name="Skupina 124">
                  <a:extLst>
                    <a:ext uri="{FF2B5EF4-FFF2-40B4-BE49-F238E27FC236}">
                      <a16:creationId xmlns:a16="http://schemas.microsoft.com/office/drawing/2014/main" id="{8D700276-2064-6248-8031-11D65CA8BC51}"/>
                    </a:ext>
                  </a:extLst>
                </p:cNvPr>
                <p:cNvGrpSpPr/>
                <p:nvPr/>
              </p:nvGrpSpPr>
              <p:grpSpPr>
                <a:xfrm>
                  <a:off x="3205468" y="3868737"/>
                  <a:ext cx="360000" cy="252000"/>
                  <a:chOff x="1777340" y="3837070"/>
                  <a:chExt cx="360000" cy="252000"/>
                </a:xfrm>
              </p:grpSpPr>
              <p:cxnSp>
                <p:nvCxnSpPr>
                  <p:cNvPr id="137" name="Přímá spojnice 133">
                    <a:extLst>
                      <a:ext uri="{FF2B5EF4-FFF2-40B4-BE49-F238E27FC236}">
                        <a16:creationId xmlns:a16="http://schemas.microsoft.com/office/drawing/2014/main" id="{5FDE198E-6E3B-B942-A0F2-1C4729981CF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8" name="Přímá spojnice 134">
                    <a:extLst>
                      <a:ext uri="{FF2B5EF4-FFF2-40B4-BE49-F238E27FC236}">
                        <a16:creationId xmlns:a16="http://schemas.microsoft.com/office/drawing/2014/main" id="{23121B27-99CC-704B-A10D-292F2BA2A96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9" name="Přímá spojnice 135">
                    <a:extLst>
                      <a:ext uri="{FF2B5EF4-FFF2-40B4-BE49-F238E27FC236}">
                        <a16:creationId xmlns:a16="http://schemas.microsoft.com/office/drawing/2014/main" id="{EB670156-7DF7-C549-8E02-4CA9575F05D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9" name="Skupina 125">
                  <a:extLst>
                    <a:ext uri="{FF2B5EF4-FFF2-40B4-BE49-F238E27FC236}">
                      <a16:creationId xmlns:a16="http://schemas.microsoft.com/office/drawing/2014/main" id="{A5CB1334-6C97-B342-8C6D-1A9002EEED32}"/>
                    </a:ext>
                  </a:extLst>
                </p:cNvPr>
                <p:cNvGrpSpPr/>
                <p:nvPr/>
              </p:nvGrpSpPr>
              <p:grpSpPr>
                <a:xfrm>
                  <a:off x="2845468" y="3868737"/>
                  <a:ext cx="360000" cy="252000"/>
                  <a:chOff x="1777340" y="3837070"/>
                  <a:chExt cx="360000" cy="252000"/>
                </a:xfrm>
              </p:grpSpPr>
              <p:cxnSp>
                <p:nvCxnSpPr>
                  <p:cNvPr id="134" name="Přímá spojnice 130">
                    <a:extLst>
                      <a:ext uri="{FF2B5EF4-FFF2-40B4-BE49-F238E27FC236}">
                        <a16:creationId xmlns:a16="http://schemas.microsoft.com/office/drawing/2014/main" id="{29411C2F-4B48-A844-BEF2-D45602BBA42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5" name="Přímá spojnice 131">
                    <a:extLst>
                      <a:ext uri="{FF2B5EF4-FFF2-40B4-BE49-F238E27FC236}">
                        <a16:creationId xmlns:a16="http://schemas.microsoft.com/office/drawing/2014/main" id="{A1270F86-D0A2-B847-81FB-6FD2093D6D7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6" name="Přímá spojnice 132">
                    <a:extLst>
                      <a:ext uri="{FF2B5EF4-FFF2-40B4-BE49-F238E27FC236}">
                        <a16:creationId xmlns:a16="http://schemas.microsoft.com/office/drawing/2014/main" id="{D988D0FA-865E-A548-943A-C6A5B3CBD6B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0" name="Skupina 126">
                  <a:extLst>
                    <a:ext uri="{FF2B5EF4-FFF2-40B4-BE49-F238E27FC236}">
                      <a16:creationId xmlns:a16="http://schemas.microsoft.com/office/drawing/2014/main" id="{8B0F1FF3-F4B1-8244-8B41-B36F0BC2ECFF}"/>
                    </a:ext>
                  </a:extLst>
                </p:cNvPr>
                <p:cNvGrpSpPr/>
                <p:nvPr/>
              </p:nvGrpSpPr>
              <p:grpSpPr>
                <a:xfrm>
                  <a:off x="2491405" y="3868737"/>
                  <a:ext cx="360000" cy="252000"/>
                  <a:chOff x="1777340" y="3837070"/>
                  <a:chExt cx="360000" cy="252000"/>
                </a:xfrm>
              </p:grpSpPr>
              <p:cxnSp>
                <p:nvCxnSpPr>
                  <p:cNvPr id="131" name="Přímá spojnice 127">
                    <a:extLst>
                      <a:ext uri="{FF2B5EF4-FFF2-40B4-BE49-F238E27FC236}">
                        <a16:creationId xmlns:a16="http://schemas.microsoft.com/office/drawing/2014/main" id="{AD4969D8-477B-7449-8648-32E3D41B026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2" name="Přímá spojnice 128">
                    <a:extLst>
                      <a:ext uri="{FF2B5EF4-FFF2-40B4-BE49-F238E27FC236}">
                        <a16:creationId xmlns:a16="http://schemas.microsoft.com/office/drawing/2014/main" id="{1DE3CA1C-6D2D-3842-9814-20D00604F44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3" name="Přímá spojnice 129">
                    <a:extLst>
                      <a:ext uri="{FF2B5EF4-FFF2-40B4-BE49-F238E27FC236}">
                        <a16:creationId xmlns:a16="http://schemas.microsoft.com/office/drawing/2014/main" id="{8D2691C2-DA88-8545-B933-76D9D64832E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65" name="Skupina 60">
              <a:extLst>
                <a:ext uri="{FF2B5EF4-FFF2-40B4-BE49-F238E27FC236}">
                  <a16:creationId xmlns:a16="http://schemas.microsoft.com/office/drawing/2014/main" id="{9315E72C-E767-5C49-93F0-6DEA815D79AC}"/>
                </a:ext>
              </a:extLst>
            </p:cNvPr>
            <p:cNvGrpSpPr/>
            <p:nvPr/>
          </p:nvGrpSpPr>
          <p:grpSpPr>
            <a:xfrm>
              <a:off x="7368435" y="4981059"/>
              <a:ext cx="3600000" cy="252000"/>
              <a:chOff x="1773382" y="3868737"/>
              <a:chExt cx="3577586" cy="252000"/>
            </a:xfrm>
          </p:grpSpPr>
          <p:grpSp>
            <p:nvGrpSpPr>
              <p:cNvPr id="66" name="Skupina 61">
                <a:extLst>
                  <a:ext uri="{FF2B5EF4-FFF2-40B4-BE49-F238E27FC236}">
                    <a16:creationId xmlns:a16="http://schemas.microsoft.com/office/drawing/2014/main" id="{64C8ECE5-575D-FC4D-872F-95BFE4DF2570}"/>
                  </a:ext>
                </a:extLst>
              </p:cNvPr>
              <p:cNvGrpSpPr/>
              <p:nvPr/>
            </p:nvGrpSpPr>
            <p:grpSpPr>
              <a:xfrm>
                <a:off x="1773382" y="3868737"/>
                <a:ext cx="1792086" cy="252000"/>
                <a:chOff x="1773382" y="3868737"/>
                <a:chExt cx="1792086" cy="252000"/>
              </a:xfrm>
            </p:grpSpPr>
            <p:grpSp>
              <p:nvGrpSpPr>
                <p:cNvPr id="104" name="Skupina 100">
                  <a:extLst>
                    <a:ext uri="{FF2B5EF4-FFF2-40B4-BE49-F238E27FC236}">
                      <a16:creationId xmlns:a16="http://schemas.microsoft.com/office/drawing/2014/main" id="{B178CCDE-7130-EB46-98C3-B055637E111B}"/>
                    </a:ext>
                  </a:extLst>
                </p:cNvPr>
                <p:cNvGrpSpPr/>
                <p:nvPr/>
              </p:nvGrpSpPr>
              <p:grpSpPr>
                <a:xfrm>
                  <a:off x="1773382" y="3868737"/>
                  <a:ext cx="360000" cy="252000"/>
                  <a:chOff x="1777340" y="3837070"/>
                  <a:chExt cx="360000" cy="252000"/>
                </a:xfrm>
              </p:grpSpPr>
              <p:cxnSp>
                <p:nvCxnSpPr>
                  <p:cNvPr id="121" name="Přímá spojnice 117">
                    <a:extLst>
                      <a:ext uri="{FF2B5EF4-FFF2-40B4-BE49-F238E27FC236}">
                        <a16:creationId xmlns:a16="http://schemas.microsoft.com/office/drawing/2014/main" id="{B17E4BAA-7B31-8C4D-93C4-406229DF27F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22" name="Přímá spojnice 118">
                    <a:extLst>
                      <a:ext uri="{FF2B5EF4-FFF2-40B4-BE49-F238E27FC236}">
                        <a16:creationId xmlns:a16="http://schemas.microsoft.com/office/drawing/2014/main" id="{7E72EEBB-C98C-2C44-8E9D-D46B3AC83DB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23" name="Přímá spojnice 119">
                    <a:extLst>
                      <a:ext uri="{FF2B5EF4-FFF2-40B4-BE49-F238E27FC236}">
                        <a16:creationId xmlns:a16="http://schemas.microsoft.com/office/drawing/2014/main" id="{F94E17A6-D72F-914A-A334-83E832C4434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5" name="Skupina 101">
                  <a:extLst>
                    <a:ext uri="{FF2B5EF4-FFF2-40B4-BE49-F238E27FC236}">
                      <a16:creationId xmlns:a16="http://schemas.microsoft.com/office/drawing/2014/main" id="{C4A77FFF-7A4D-2247-8A3F-C876C4BCCB57}"/>
                    </a:ext>
                  </a:extLst>
                </p:cNvPr>
                <p:cNvGrpSpPr/>
                <p:nvPr/>
              </p:nvGrpSpPr>
              <p:grpSpPr>
                <a:xfrm>
                  <a:off x="2133382" y="3868737"/>
                  <a:ext cx="360000" cy="252000"/>
                  <a:chOff x="1777340" y="3837070"/>
                  <a:chExt cx="360000" cy="252000"/>
                </a:xfrm>
              </p:grpSpPr>
              <p:cxnSp>
                <p:nvCxnSpPr>
                  <p:cNvPr id="118" name="Přímá spojnice 114">
                    <a:extLst>
                      <a:ext uri="{FF2B5EF4-FFF2-40B4-BE49-F238E27FC236}">
                        <a16:creationId xmlns:a16="http://schemas.microsoft.com/office/drawing/2014/main" id="{230986F7-32E7-1C4E-BA61-D4D1F291348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9" name="Přímá spojnice 115">
                    <a:extLst>
                      <a:ext uri="{FF2B5EF4-FFF2-40B4-BE49-F238E27FC236}">
                        <a16:creationId xmlns:a16="http://schemas.microsoft.com/office/drawing/2014/main" id="{58B019D3-9B36-EA4D-B0B8-1681FBEAB2F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20" name="Přímá spojnice 116">
                    <a:extLst>
                      <a:ext uri="{FF2B5EF4-FFF2-40B4-BE49-F238E27FC236}">
                        <a16:creationId xmlns:a16="http://schemas.microsoft.com/office/drawing/2014/main" id="{5DC23AC5-AC39-494A-89CF-C317FDBADD4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6" name="Skupina 102">
                  <a:extLst>
                    <a:ext uri="{FF2B5EF4-FFF2-40B4-BE49-F238E27FC236}">
                      <a16:creationId xmlns:a16="http://schemas.microsoft.com/office/drawing/2014/main" id="{AD2F578C-22BA-6240-8CF5-D570FCFE712E}"/>
                    </a:ext>
                  </a:extLst>
                </p:cNvPr>
                <p:cNvGrpSpPr/>
                <p:nvPr/>
              </p:nvGrpSpPr>
              <p:grpSpPr>
                <a:xfrm>
                  <a:off x="3205468" y="3868737"/>
                  <a:ext cx="360000" cy="252000"/>
                  <a:chOff x="1777340" y="3837070"/>
                  <a:chExt cx="360000" cy="252000"/>
                </a:xfrm>
              </p:grpSpPr>
              <p:cxnSp>
                <p:nvCxnSpPr>
                  <p:cNvPr id="115" name="Přímá spojnice 111">
                    <a:extLst>
                      <a:ext uri="{FF2B5EF4-FFF2-40B4-BE49-F238E27FC236}">
                        <a16:creationId xmlns:a16="http://schemas.microsoft.com/office/drawing/2014/main" id="{A0C6729C-074B-4344-AB29-BC0E1388E62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6" name="Přímá spojnice 112">
                    <a:extLst>
                      <a:ext uri="{FF2B5EF4-FFF2-40B4-BE49-F238E27FC236}">
                        <a16:creationId xmlns:a16="http://schemas.microsoft.com/office/drawing/2014/main" id="{07C35826-4F52-1945-B632-319B72CBA22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7" name="Přímá spojnice 113">
                    <a:extLst>
                      <a:ext uri="{FF2B5EF4-FFF2-40B4-BE49-F238E27FC236}">
                        <a16:creationId xmlns:a16="http://schemas.microsoft.com/office/drawing/2014/main" id="{B34BB1F6-5230-7E4D-BDF6-748B1D969AE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7" name="Skupina 103">
                  <a:extLst>
                    <a:ext uri="{FF2B5EF4-FFF2-40B4-BE49-F238E27FC236}">
                      <a16:creationId xmlns:a16="http://schemas.microsoft.com/office/drawing/2014/main" id="{5045C3FE-4647-9C44-AB2C-BB758122710A}"/>
                    </a:ext>
                  </a:extLst>
                </p:cNvPr>
                <p:cNvGrpSpPr/>
                <p:nvPr/>
              </p:nvGrpSpPr>
              <p:grpSpPr>
                <a:xfrm>
                  <a:off x="2845468" y="3868737"/>
                  <a:ext cx="360000" cy="252000"/>
                  <a:chOff x="1777340" y="3837070"/>
                  <a:chExt cx="360000" cy="252000"/>
                </a:xfrm>
              </p:grpSpPr>
              <p:cxnSp>
                <p:nvCxnSpPr>
                  <p:cNvPr id="112" name="Přímá spojnice 108">
                    <a:extLst>
                      <a:ext uri="{FF2B5EF4-FFF2-40B4-BE49-F238E27FC236}">
                        <a16:creationId xmlns:a16="http://schemas.microsoft.com/office/drawing/2014/main" id="{A2FAB520-24DA-4D42-98AC-7BD3C3DD24C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3" name="Přímá spojnice 109">
                    <a:extLst>
                      <a:ext uri="{FF2B5EF4-FFF2-40B4-BE49-F238E27FC236}">
                        <a16:creationId xmlns:a16="http://schemas.microsoft.com/office/drawing/2014/main" id="{94DEBF4A-83F4-3740-B1D1-57293FBDBCB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4" name="Přímá spojnice 110">
                    <a:extLst>
                      <a:ext uri="{FF2B5EF4-FFF2-40B4-BE49-F238E27FC236}">
                        <a16:creationId xmlns:a16="http://schemas.microsoft.com/office/drawing/2014/main" id="{A12671CE-2AFB-BB49-8F8A-E0F032F0B5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8" name="Skupina 104">
                  <a:extLst>
                    <a:ext uri="{FF2B5EF4-FFF2-40B4-BE49-F238E27FC236}">
                      <a16:creationId xmlns:a16="http://schemas.microsoft.com/office/drawing/2014/main" id="{475BBB48-0547-6F4C-AFD3-4444037C6CB5}"/>
                    </a:ext>
                  </a:extLst>
                </p:cNvPr>
                <p:cNvGrpSpPr/>
                <p:nvPr/>
              </p:nvGrpSpPr>
              <p:grpSpPr>
                <a:xfrm>
                  <a:off x="2491405" y="3868737"/>
                  <a:ext cx="360000" cy="252000"/>
                  <a:chOff x="1777340" y="3837070"/>
                  <a:chExt cx="360000" cy="252000"/>
                </a:xfrm>
              </p:grpSpPr>
              <p:cxnSp>
                <p:nvCxnSpPr>
                  <p:cNvPr id="109" name="Přímá spojnice 105">
                    <a:extLst>
                      <a:ext uri="{FF2B5EF4-FFF2-40B4-BE49-F238E27FC236}">
                        <a16:creationId xmlns:a16="http://schemas.microsoft.com/office/drawing/2014/main" id="{853A05D9-4A3E-1548-AD43-5E0F91E9BA3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0" name="Přímá spojnice 106">
                    <a:extLst>
                      <a:ext uri="{FF2B5EF4-FFF2-40B4-BE49-F238E27FC236}">
                        <a16:creationId xmlns:a16="http://schemas.microsoft.com/office/drawing/2014/main" id="{34C02897-74A7-5944-BA25-5E45A4E1280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1" name="Přímá spojnice 107">
                    <a:extLst>
                      <a:ext uri="{FF2B5EF4-FFF2-40B4-BE49-F238E27FC236}">
                        <a16:creationId xmlns:a16="http://schemas.microsoft.com/office/drawing/2014/main" id="{083BF7B0-18F6-4249-8BD1-1BDFB49FC5F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83" name="Skupina 62">
                <a:extLst>
                  <a:ext uri="{FF2B5EF4-FFF2-40B4-BE49-F238E27FC236}">
                    <a16:creationId xmlns:a16="http://schemas.microsoft.com/office/drawing/2014/main" id="{DE0F027E-BDA0-C343-867A-995ACE1A921A}"/>
                  </a:ext>
                </a:extLst>
              </p:cNvPr>
              <p:cNvGrpSpPr/>
              <p:nvPr/>
            </p:nvGrpSpPr>
            <p:grpSpPr>
              <a:xfrm>
                <a:off x="3558882" y="3868737"/>
                <a:ext cx="1792086" cy="252000"/>
                <a:chOff x="1773382" y="3868737"/>
                <a:chExt cx="1792086" cy="252000"/>
              </a:xfrm>
            </p:grpSpPr>
            <p:grpSp>
              <p:nvGrpSpPr>
                <p:cNvPr id="84" name="Skupina 63">
                  <a:extLst>
                    <a:ext uri="{FF2B5EF4-FFF2-40B4-BE49-F238E27FC236}">
                      <a16:creationId xmlns:a16="http://schemas.microsoft.com/office/drawing/2014/main" id="{8EE03533-5927-A744-9E45-0A22819906CA}"/>
                    </a:ext>
                  </a:extLst>
                </p:cNvPr>
                <p:cNvGrpSpPr/>
                <p:nvPr/>
              </p:nvGrpSpPr>
              <p:grpSpPr>
                <a:xfrm>
                  <a:off x="1773382" y="3868737"/>
                  <a:ext cx="360000" cy="252000"/>
                  <a:chOff x="1777340" y="3837070"/>
                  <a:chExt cx="360000" cy="252000"/>
                </a:xfrm>
              </p:grpSpPr>
              <p:cxnSp>
                <p:nvCxnSpPr>
                  <p:cNvPr id="101" name="Přímá spojnice 97">
                    <a:extLst>
                      <a:ext uri="{FF2B5EF4-FFF2-40B4-BE49-F238E27FC236}">
                        <a16:creationId xmlns:a16="http://schemas.microsoft.com/office/drawing/2014/main" id="{BE1DC4FD-2C5B-C24F-AC24-C502D266B43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02" name="Přímá spojnice 98">
                    <a:extLst>
                      <a:ext uri="{FF2B5EF4-FFF2-40B4-BE49-F238E27FC236}">
                        <a16:creationId xmlns:a16="http://schemas.microsoft.com/office/drawing/2014/main" id="{A5ED176B-60BE-DD48-9E3F-8FEFC66B592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03" name="Přímá spojnice 99">
                    <a:extLst>
                      <a:ext uri="{FF2B5EF4-FFF2-40B4-BE49-F238E27FC236}">
                        <a16:creationId xmlns:a16="http://schemas.microsoft.com/office/drawing/2014/main" id="{AA1F8B57-FA84-3541-B45E-7485808A7B7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5" name="Skupina 64">
                  <a:extLst>
                    <a:ext uri="{FF2B5EF4-FFF2-40B4-BE49-F238E27FC236}">
                      <a16:creationId xmlns:a16="http://schemas.microsoft.com/office/drawing/2014/main" id="{935D868B-EB95-EF44-94EF-6FEB5639BDD0}"/>
                    </a:ext>
                  </a:extLst>
                </p:cNvPr>
                <p:cNvGrpSpPr/>
                <p:nvPr/>
              </p:nvGrpSpPr>
              <p:grpSpPr>
                <a:xfrm>
                  <a:off x="2133382" y="3868737"/>
                  <a:ext cx="360000" cy="252000"/>
                  <a:chOff x="1777340" y="3837070"/>
                  <a:chExt cx="360000" cy="252000"/>
                </a:xfrm>
              </p:grpSpPr>
              <p:cxnSp>
                <p:nvCxnSpPr>
                  <p:cNvPr id="98" name="Přímá spojnice 94">
                    <a:extLst>
                      <a:ext uri="{FF2B5EF4-FFF2-40B4-BE49-F238E27FC236}">
                        <a16:creationId xmlns:a16="http://schemas.microsoft.com/office/drawing/2014/main" id="{118275A7-5987-8D42-BD75-AB1006FCC46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9" name="Přímá spojnice 95">
                    <a:extLst>
                      <a:ext uri="{FF2B5EF4-FFF2-40B4-BE49-F238E27FC236}">
                        <a16:creationId xmlns:a16="http://schemas.microsoft.com/office/drawing/2014/main" id="{27FE29A8-5FA8-4B45-AB12-ACB5FC9D4A4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00" name="Přímá spojnice 96">
                    <a:extLst>
                      <a:ext uri="{FF2B5EF4-FFF2-40B4-BE49-F238E27FC236}">
                        <a16:creationId xmlns:a16="http://schemas.microsoft.com/office/drawing/2014/main" id="{3F254377-E932-DB4A-95B7-1FF7955437C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6" name="Skupina 65">
                  <a:extLst>
                    <a:ext uri="{FF2B5EF4-FFF2-40B4-BE49-F238E27FC236}">
                      <a16:creationId xmlns:a16="http://schemas.microsoft.com/office/drawing/2014/main" id="{CCCC485E-7757-C647-AE91-C6D50FAD8036}"/>
                    </a:ext>
                  </a:extLst>
                </p:cNvPr>
                <p:cNvGrpSpPr/>
                <p:nvPr/>
              </p:nvGrpSpPr>
              <p:grpSpPr>
                <a:xfrm>
                  <a:off x="3205468" y="3868737"/>
                  <a:ext cx="360000" cy="252000"/>
                  <a:chOff x="1777340" y="3837070"/>
                  <a:chExt cx="360000" cy="252000"/>
                </a:xfrm>
              </p:grpSpPr>
              <p:cxnSp>
                <p:nvCxnSpPr>
                  <p:cNvPr id="95" name="Přímá spojnice 91">
                    <a:extLst>
                      <a:ext uri="{FF2B5EF4-FFF2-40B4-BE49-F238E27FC236}">
                        <a16:creationId xmlns:a16="http://schemas.microsoft.com/office/drawing/2014/main" id="{FBB486FA-65D0-C54B-8B2C-E02780C75AE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6" name="Přímá spojnice 92">
                    <a:extLst>
                      <a:ext uri="{FF2B5EF4-FFF2-40B4-BE49-F238E27FC236}">
                        <a16:creationId xmlns:a16="http://schemas.microsoft.com/office/drawing/2014/main" id="{BF21E223-1B12-2844-9CF7-D2AB8CDBACB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7" name="Přímá spojnice 93">
                    <a:extLst>
                      <a:ext uri="{FF2B5EF4-FFF2-40B4-BE49-F238E27FC236}">
                        <a16:creationId xmlns:a16="http://schemas.microsoft.com/office/drawing/2014/main" id="{71CE9FA3-A179-7A45-BF74-9A7D6A15644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7" name="Skupina 83">
                  <a:extLst>
                    <a:ext uri="{FF2B5EF4-FFF2-40B4-BE49-F238E27FC236}">
                      <a16:creationId xmlns:a16="http://schemas.microsoft.com/office/drawing/2014/main" id="{DAA63F8B-18EC-E14F-8604-51DEB7D4B34B}"/>
                    </a:ext>
                  </a:extLst>
                </p:cNvPr>
                <p:cNvGrpSpPr/>
                <p:nvPr/>
              </p:nvGrpSpPr>
              <p:grpSpPr>
                <a:xfrm>
                  <a:off x="2845468" y="3868737"/>
                  <a:ext cx="360000" cy="252000"/>
                  <a:chOff x="1777340" y="3837070"/>
                  <a:chExt cx="360000" cy="252000"/>
                </a:xfrm>
              </p:grpSpPr>
              <p:cxnSp>
                <p:nvCxnSpPr>
                  <p:cNvPr id="92" name="Přímá spojnice 88">
                    <a:extLst>
                      <a:ext uri="{FF2B5EF4-FFF2-40B4-BE49-F238E27FC236}">
                        <a16:creationId xmlns:a16="http://schemas.microsoft.com/office/drawing/2014/main" id="{6F4AE2DE-A2E8-FF49-89B9-3B3E47B475A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3" name="Přímá spojnice 89">
                    <a:extLst>
                      <a:ext uri="{FF2B5EF4-FFF2-40B4-BE49-F238E27FC236}">
                        <a16:creationId xmlns:a16="http://schemas.microsoft.com/office/drawing/2014/main" id="{69685016-A0E1-854F-9E84-8E80431280E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4" name="Přímá spojnice 90">
                    <a:extLst>
                      <a:ext uri="{FF2B5EF4-FFF2-40B4-BE49-F238E27FC236}">
                        <a16:creationId xmlns:a16="http://schemas.microsoft.com/office/drawing/2014/main" id="{F9E51586-E64E-3846-BE8D-99D95C35F31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8" name="Skupina 84">
                  <a:extLst>
                    <a:ext uri="{FF2B5EF4-FFF2-40B4-BE49-F238E27FC236}">
                      <a16:creationId xmlns:a16="http://schemas.microsoft.com/office/drawing/2014/main" id="{20068A5D-FB99-8F4A-90E0-18E04CB93680}"/>
                    </a:ext>
                  </a:extLst>
                </p:cNvPr>
                <p:cNvGrpSpPr/>
                <p:nvPr/>
              </p:nvGrpSpPr>
              <p:grpSpPr>
                <a:xfrm>
                  <a:off x="2491405" y="3868737"/>
                  <a:ext cx="360000" cy="252000"/>
                  <a:chOff x="1777340" y="3837070"/>
                  <a:chExt cx="360000" cy="252000"/>
                </a:xfrm>
              </p:grpSpPr>
              <p:cxnSp>
                <p:nvCxnSpPr>
                  <p:cNvPr id="89" name="Přímá spojnice 85">
                    <a:extLst>
                      <a:ext uri="{FF2B5EF4-FFF2-40B4-BE49-F238E27FC236}">
                        <a16:creationId xmlns:a16="http://schemas.microsoft.com/office/drawing/2014/main" id="{7C73951A-41AF-7D4A-8368-16F89B3BCAD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6">
                    <a:extLst>
                      <a:ext uri="{FF2B5EF4-FFF2-40B4-BE49-F238E27FC236}">
                        <a16:creationId xmlns:a16="http://schemas.microsoft.com/office/drawing/2014/main" id="{260AF18B-70C2-8D46-86C8-CF3CAD2AF68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87">
                    <a:extLst>
                      <a:ext uri="{FF2B5EF4-FFF2-40B4-BE49-F238E27FC236}">
                        <a16:creationId xmlns:a16="http://schemas.microsoft.com/office/drawing/2014/main" id="{6CD3F2A5-EB54-5A49-A083-B1CFFEA9AB5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175" name="TextovéPole 162">
            <a:extLst>
              <a:ext uri="{FF2B5EF4-FFF2-40B4-BE49-F238E27FC236}">
                <a16:creationId xmlns:a16="http://schemas.microsoft.com/office/drawing/2014/main" id="{97C489B7-3F5E-6B4F-9A0C-2B726EEBF0EC}"/>
              </a:ext>
            </a:extLst>
          </p:cNvPr>
          <p:cNvSpPr txBox="1"/>
          <p:nvPr/>
        </p:nvSpPr>
        <p:spPr>
          <a:xfrm>
            <a:off x="6556226" y="1650725"/>
            <a:ext cx="2998568" cy="830997"/>
          </a:xfrm>
          <a:prstGeom prst="rect">
            <a:avLst/>
          </a:prstGeom>
          <a:noFill/>
        </p:spPr>
        <p:txBody>
          <a:bodyPr wrap="square" rtlCol="0">
            <a:spAutoFit/>
          </a:bodyPr>
          <a:lstStyle/>
          <a:p>
            <a:r>
              <a:rPr lang="en-GB" sz="1600" dirty="0"/>
              <a:t>On every page of the booklet is a ruler for measuring the distances between the inserts. </a:t>
            </a:r>
          </a:p>
        </p:txBody>
      </p:sp>
      <p:grpSp>
        <p:nvGrpSpPr>
          <p:cNvPr id="177" name="Skupina 23">
            <a:extLst>
              <a:ext uri="{FF2B5EF4-FFF2-40B4-BE49-F238E27FC236}">
                <a16:creationId xmlns:a16="http://schemas.microsoft.com/office/drawing/2014/main" id="{466F8D7C-6381-9445-9085-C89D6A0AF497}"/>
              </a:ext>
            </a:extLst>
          </p:cNvPr>
          <p:cNvGrpSpPr/>
          <p:nvPr/>
        </p:nvGrpSpPr>
        <p:grpSpPr>
          <a:xfrm>
            <a:off x="5825903" y="3154447"/>
            <a:ext cx="734540" cy="734540"/>
            <a:chOff x="8371868" y="4902883"/>
            <a:chExt cx="1080000" cy="1080000"/>
          </a:xfrm>
        </p:grpSpPr>
        <p:sp>
          <p:nvSpPr>
            <p:cNvPr id="178" name="Ovál 19">
              <a:extLst>
                <a:ext uri="{FF2B5EF4-FFF2-40B4-BE49-F238E27FC236}">
                  <a16:creationId xmlns:a16="http://schemas.microsoft.com/office/drawing/2014/main" id="{65493C2C-44C1-1540-93B6-53D82D24A534}"/>
                </a:ext>
              </a:extLst>
            </p:cNvPr>
            <p:cNvSpPr/>
            <p:nvPr/>
          </p:nvSpPr>
          <p:spPr>
            <a:xfrm>
              <a:off x="8371868" y="4902883"/>
              <a:ext cx="1080000" cy="108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9" name="Grafický objekt 18" descr="Otisk prstu">
              <a:extLst>
                <a:ext uri="{FF2B5EF4-FFF2-40B4-BE49-F238E27FC236}">
                  <a16:creationId xmlns:a16="http://schemas.microsoft.com/office/drawing/2014/main" id="{9B2D78B2-D415-1C45-A4C7-0DBF8AB33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4668" y="4985683"/>
              <a:ext cx="914400" cy="914400"/>
            </a:xfrm>
            <a:prstGeom prst="rect">
              <a:avLst/>
            </a:prstGeom>
          </p:spPr>
        </p:pic>
      </p:grpSp>
      <p:sp>
        <p:nvSpPr>
          <p:cNvPr id="180" name="Šipka: nahoru 174">
            <a:extLst>
              <a:ext uri="{FF2B5EF4-FFF2-40B4-BE49-F238E27FC236}">
                <a16:creationId xmlns:a16="http://schemas.microsoft.com/office/drawing/2014/main" id="{3728E50F-FF23-C244-AE17-89FA2F23B451}"/>
              </a:ext>
            </a:extLst>
          </p:cNvPr>
          <p:cNvSpPr/>
          <p:nvPr/>
        </p:nvSpPr>
        <p:spPr>
          <a:xfrm>
            <a:off x="9184536" y="518293"/>
            <a:ext cx="298586" cy="970073"/>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TextovéPole 186">
            <a:extLst>
              <a:ext uri="{FF2B5EF4-FFF2-40B4-BE49-F238E27FC236}">
                <a16:creationId xmlns:a16="http://schemas.microsoft.com/office/drawing/2014/main" id="{B53F67D4-7D44-D647-A1CE-082C0C4498A1}"/>
              </a:ext>
            </a:extLst>
          </p:cNvPr>
          <p:cNvSpPr txBox="1"/>
          <p:nvPr/>
        </p:nvSpPr>
        <p:spPr>
          <a:xfrm>
            <a:off x="2603708" y="1375984"/>
            <a:ext cx="3767777" cy="1323439"/>
          </a:xfrm>
          <a:prstGeom prst="rect">
            <a:avLst/>
          </a:prstGeom>
          <a:noFill/>
        </p:spPr>
        <p:txBody>
          <a:bodyPr wrap="square" rtlCol="0">
            <a:spAutoFit/>
          </a:bodyPr>
          <a:lstStyle/>
          <a:p>
            <a:r>
              <a:rPr lang="en-GB" sz="1600" b="1" dirty="0"/>
              <a:t>Experiment</a:t>
            </a:r>
            <a:endParaRPr lang="en-GB" sz="1600" dirty="0"/>
          </a:p>
          <a:p>
            <a:r>
              <a:rPr lang="en-GB" sz="1600" dirty="0"/>
              <a:t>When you see this block, there is an experiment to be done! You place the cubes on the blocks according to the schemes</a:t>
            </a:r>
          </a:p>
        </p:txBody>
      </p:sp>
      <p:pic>
        <p:nvPicPr>
          <p:cNvPr id="194" name="Grafik 193" descr="Präsentation mit Checkliste">
            <a:extLst>
              <a:ext uri="{FF2B5EF4-FFF2-40B4-BE49-F238E27FC236}">
                <a16:creationId xmlns:a16="http://schemas.microsoft.com/office/drawing/2014/main" id="{948E10E3-C05E-9145-A70E-361A72998E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3817" y="3109920"/>
            <a:ext cx="914400" cy="914400"/>
          </a:xfrm>
          <a:prstGeom prst="rect">
            <a:avLst/>
          </a:prstGeom>
        </p:spPr>
      </p:pic>
      <p:sp>
        <p:nvSpPr>
          <p:cNvPr id="196" name="TextovéPole 186">
            <a:extLst>
              <a:ext uri="{FF2B5EF4-FFF2-40B4-BE49-F238E27FC236}">
                <a16:creationId xmlns:a16="http://schemas.microsoft.com/office/drawing/2014/main" id="{A7A58F6B-94F7-2643-B279-5AF9D61579A3}"/>
              </a:ext>
            </a:extLst>
          </p:cNvPr>
          <p:cNvSpPr txBox="1"/>
          <p:nvPr/>
        </p:nvSpPr>
        <p:spPr>
          <a:xfrm>
            <a:off x="2056776" y="3100884"/>
            <a:ext cx="3767777" cy="830997"/>
          </a:xfrm>
          <a:prstGeom prst="rect">
            <a:avLst/>
          </a:prstGeom>
          <a:noFill/>
        </p:spPr>
        <p:txBody>
          <a:bodyPr wrap="square" rtlCol="0">
            <a:spAutoFit/>
          </a:bodyPr>
          <a:lstStyle/>
          <a:p>
            <a:r>
              <a:rPr lang="en-GB" sz="1600" b="1" dirty="0"/>
              <a:t>Explanation</a:t>
            </a:r>
            <a:endParaRPr lang="en-GB" sz="1600" dirty="0"/>
          </a:p>
          <a:p>
            <a:r>
              <a:rPr lang="en-GB" sz="1600" dirty="0"/>
              <a:t>When you see this symbol, there is something to be learned</a:t>
            </a:r>
          </a:p>
        </p:txBody>
      </p:sp>
      <p:sp>
        <p:nvSpPr>
          <p:cNvPr id="197" name="TextovéPole 173">
            <a:extLst>
              <a:ext uri="{FF2B5EF4-FFF2-40B4-BE49-F238E27FC236}">
                <a16:creationId xmlns:a16="http://schemas.microsoft.com/office/drawing/2014/main" id="{470DF70D-41A9-4E4D-8BDC-24319401838B}"/>
              </a:ext>
            </a:extLst>
          </p:cNvPr>
          <p:cNvSpPr txBox="1"/>
          <p:nvPr/>
        </p:nvSpPr>
        <p:spPr>
          <a:xfrm>
            <a:off x="6684706" y="3087509"/>
            <a:ext cx="2791033" cy="830997"/>
          </a:xfrm>
          <a:prstGeom prst="rect">
            <a:avLst/>
          </a:prstGeom>
          <a:noFill/>
        </p:spPr>
        <p:txBody>
          <a:bodyPr wrap="square" rtlCol="0">
            <a:spAutoFit/>
          </a:bodyPr>
          <a:lstStyle/>
          <a:p>
            <a:r>
              <a:rPr lang="en-GB" sz="1600" b="1" dirty="0"/>
              <a:t>Careful!</a:t>
            </a:r>
          </a:p>
          <a:p>
            <a:r>
              <a:rPr lang="en-GB" sz="1600" dirty="0"/>
              <a:t>Don‘t touch the glass surfaces with your fingers! </a:t>
            </a:r>
          </a:p>
        </p:txBody>
      </p:sp>
      <p:grpSp>
        <p:nvGrpSpPr>
          <p:cNvPr id="9" name="Skupina 8">
            <a:extLst>
              <a:ext uri="{FF2B5EF4-FFF2-40B4-BE49-F238E27FC236}">
                <a16:creationId xmlns:a16="http://schemas.microsoft.com/office/drawing/2014/main" id="{009532D5-3A1C-480A-9D2E-C8B82C0612F1}"/>
              </a:ext>
            </a:extLst>
          </p:cNvPr>
          <p:cNvGrpSpPr/>
          <p:nvPr/>
        </p:nvGrpSpPr>
        <p:grpSpPr>
          <a:xfrm>
            <a:off x="1015097" y="5391257"/>
            <a:ext cx="2891409" cy="986400"/>
            <a:chOff x="630009" y="4863136"/>
            <a:chExt cx="2891409" cy="986400"/>
          </a:xfrm>
        </p:grpSpPr>
        <p:sp>
          <p:nvSpPr>
            <p:cNvPr id="185" name="Richtungspfeil 184">
              <a:extLst>
                <a:ext uri="{FF2B5EF4-FFF2-40B4-BE49-F238E27FC236}">
                  <a16:creationId xmlns:a16="http://schemas.microsoft.com/office/drawing/2014/main" id="{353C5092-D159-8F4E-B522-DFDDB5338711}"/>
                </a:ext>
              </a:extLst>
            </p:cNvPr>
            <p:cNvSpPr/>
            <p:nvPr/>
          </p:nvSpPr>
          <p:spPr>
            <a:xfrm>
              <a:off x="1616409" y="4863136"/>
              <a:ext cx="1905009"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Here are questions</a:t>
              </a:r>
            </a:p>
          </p:txBody>
        </p:sp>
        <p:sp>
          <p:nvSpPr>
            <p:cNvPr id="186" name="Rechteck 185">
              <a:extLst>
                <a:ext uri="{FF2B5EF4-FFF2-40B4-BE49-F238E27FC236}">
                  <a16:creationId xmlns:a16="http://schemas.microsoft.com/office/drawing/2014/main" id="{08FE1FB1-E0FD-D143-8BBA-3407E31AFE07}"/>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pic>
          <p:nvPicPr>
            <p:cNvPr id="187" name="Grafik 186" descr="Marke Fragezeichen">
              <a:extLst>
                <a:ext uri="{FF2B5EF4-FFF2-40B4-BE49-F238E27FC236}">
                  <a16:creationId xmlns:a16="http://schemas.microsoft.com/office/drawing/2014/main" id="{3D2377E3-8E8F-ED4A-8C46-16BA74CA0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9662" y="5011752"/>
              <a:ext cx="662417" cy="662418"/>
            </a:xfrm>
            <a:prstGeom prst="rect">
              <a:avLst/>
            </a:prstGeom>
          </p:spPr>
        </p:pic>
      </p:grpSp>
      <p:grpSp>
        <p:nvGrpSpPr>
          <p:cNvPr id="8" name="Skupina 7">
            <a:extLst>
              <a:ext uri="{FF2B5EF4-FFF2-40B4-BE49-F238E27FC236}">
                <a16:creationId xmlns:a16="http://schemas.microsoft.com/office/drawing/2014/main" id="{928B5739-D9AA-4515-A480-E8767DC73DD1}"/>
              </a:ext>
            </a:extLst>
          </p:cNvPr>
          <p:cNvGrpSpPr/>
          <p:nvPr/>
        </p:nvGrpSpPr>
        <p:grpSpPr>
          <a:xfrm>
            <a:off x="6398204" y="5385052"/>
            <a:ext cx="2715624" cy="986400"/>
            <a:chOff x="5767636" y="4890553"/>
            <a:chExt cx="2715624" cy="986400"/>
          </a:xfrm>
        </p:grpSpPr>
        <p:sp>
          <p:nvSpPr>
            <p:cNvPr id="192" name="Eingebuchteter Richtungspfeil 191">
              <a:extLst>
                <a:ext uri="{FF2B5EF4-FFF2-40B4-BE49-F238E27FC236}">
                  <a16:creationId xmlns:a16="http://schemas.microsoft.com/office/drawing/2014/main" id="{A3433767-62A0-6C46-837D-1D9A3FE1AEFF}"/>
                </a:ext>
              </a:extLst>
            </p:cNvPr>
            <p:cNvSpPr/>
            <p:nvPr/>
          </p:nvSpPr>
          <p:spPr>
            <a:xfrm>
              <a:off x="5767636" y="4890553"/>
              <a:ext cx="2646380"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Here you find answers</a:t>
              </a:r>
            </a:p>
          </p:txBody>
        </p:sp>
        <p:sp>
          <p:nvSpPr>
            <p:cNvPr id="193" name="Rechteck 192">
              <a:extLst>
                <a:ext uri="{FF2B5EF4-FFF2-40B4-BE49-F238E27FC236}">
                  <a16:creationId xmlns:a16="http://schemas.microsoft.com/office/drawing/2014/main" id="{8C306F58-128C-6548-A9B3-97A67C12523A}"/>
                </a:ext>
              </a:extLst>
            </p:cNvPr>
            <p:cNvSpPr/>
            <p:nvPr/>
          </p:nvSpPr>
          <p:spPr>
            <a:xfrm>
              <a:off x="7496860" y="4890553"/>
              <a:ext cx="986400"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Skupina 5">
              <a:extLst>
                <a:ext uri="{FF2B5EF4-FFF2-40B4-BE49-F238E27FC236}">
                  <a16:creationId xmlns:a16="http://schemas.microsoft.com/office/drawing/2014/main" id="{F9A7AE60-49F9-4997-9858-D2D6FA225239}"/>
                </a:ext>
              </a:extLst>
            </p:cNvPr>
            <p:cNvGrpSpPr/>
            <p:nvPr/>
          </p:nvGrpSpPr>
          <p:grpSpPr>
            <a:xfrm>
              <a:off x="7653065" y="5118676"/>
              <a:ext cx="530155" cy="530155"/>
              <a:chOff x="8293216" y="5126967"/>
              <a:chExt cx="530155" cy="530155"/>
            </a:xfrm>
          </p:grpSpPr>
          <p:sp>
            <p:nvSpPr>
              <p:cNvPr id="190" name="Oval 189">
                <a:extLst>
                  <a:ext uri="{FF2B5EF4-FFF2-40B4-BE49-F238E27FC236}">
                    <a16:creationId xmlns:a16="http://schemas.microsoft.com/office/drawing/2014/main" id="{7942A042-2E51-654E-AD86-05FEDF1882A7}"/>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1" name="Grafik 190" descr="Ausrufezeichen">
                <a:extLst>
                  <a:ext uri="{FF2B5EF4-FFF2-40B4-BE49-F238E27FC236}">
                    <a16:creationId xmlns:a16="http://schemas.microsoft.com/office/drawing/2014/main" id="{9D9CAE80-B441-0A48-A3C4-27D1FB5F8C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75174" y="5215130"/>
                <a:ext cx="366238" cy="366238"/>
              </a:xfrm>
              <a:prstGeom prst="rect">
                <a:avLst/>
              </a:prstGeom>
            </p:spPr>
          </p:pic>
        </p:grpSp>
      </p:grpSp>
      <p:sp>
        <p:nvSpPr>
          <p:cNvPr id="2" name="Šipka: dvojitá 1">
            <a:extLst>
              <a:ext uri="{FF2B5EF4-FFF2-40B4-BE49-F238E27FC236}">
                <a16:creationId xmlns:a16="http://schemas.microsoft.com/office/drawing/2014/main" id="{E54248E3-441C-43E6-9B6D-BA924F3AEA01}"/>
              </a:ext>
            </a:extLst>
          </p:cNvPr>
          <p:cNvSpPr/>
          <p:nvPr/>
        </p:nvSpPr>
        <p:spPr>
          <a:xfrm>
            <a:off x="3909180" y="5398427"/>
            <a:ext cx="2489024"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Here are some hints</a:t>
            </a:r>
          </a:p>
        </p:txBody>
      </p:sp>
      <p:grpSp>
        <p:nvGrpSpPr>
          <p:cNvPr id="15" name="Skupina 14">
            <a:extLst>
              <a:ext uri="{FF2B5EF4-FFF2-40B4-BE49-F238E27FC236}">
                <a16:creationId xmlns:a16="http://schemas.microsoft.com/office/drawing/2014/main" id="{AC175FBA-B2DD-46C0-9BE9-BEF1FF36172E}"/>
              </a:ext>
            </a:extLst>
          </p:cNvPr>
          <p:cNvGrpSpPr/>
          <p:nvPr/>
        </p:nvGrpSpPr>
        <p:grpSpPr>
          <a:xfrm>
            <a:off x="930381" y="4164930"/>
            <a:ext cx="982683" cy="914400"/>
            <a:chOff x="3435680" y="2934154"/>
            <a:chExt cx="982683" cy="914400"/>
          </a:xfrm>
        </p:grpSpPr>
        <p:pic>
          <p:nvPicPr>
            <p:cNvPr id="12" name="Grafický objekt 11" descr="Tužka">
              <a:extLst>
                <a:ext uri="{FF2B5EF4-FFF2-40B4-BE49-F238E27FC236}">
                  <a16:creationId xmlns:a16="http://schemas.microsoft.com/office/drawing/2014/main" id="{5A48EEA8-5121-4AF3-8CDA-87EA4D81FA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2880" y="3128612"/>
              <a:ext cx="525483" cy="525483"/>
            </a:xfrm>
            <a:prstGeom prst="rect">
              <a:avLst/>
            </a:prstGeom>
          </p:spPr>
        </p:pic>
        <p:pic>
          <p:nvPicPr>
            <p:cNvPr id="14" name="Grafický objekt 13" descr="Papír">
              <a:extLst>
                <a:ext uri="{FF2B5EF4-FFF2-40B4-BE49-F238E27FC236}">
                  <a16:creationId xmlns:a16="http://schemas.microsoft.com/office/drawing/2014/main" id="{F152837A-9541-4C86-AB99-52D8BF0A62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35680" y="2934154"/>
              <a:ext cx="914400" cy="914400"/>
            </a:xfrm>
            <a:prstGeom prst="rect">
              <a:avLst/>
            </a:prstGeom>
          </p:spPr>
        </p:pic>
      </p:grpSp>
      <p:sp>
        <p:nvSpPr>
          <p:cNvPr id="164" name="TextovéPole 186">
            <a:extLst>
              <a:ext uri="{FF2B5EF4-FFF2-40B4-BE49-F238E27FC236}">
                <a16:creationId xmlns:a16="http://schemas.microsoft.com/office/drawing/2014/main" id="{43AE4793-A266-4761-82FB-9F6A0E5EF347}"/>
              </a:ext>
            </a:extLst>
          </p:cNvPr>
          <p:cNvSpPr txBox="1"/>
          <p:nvPr/>
        </p:nvSpPr>
        <p:spPr>
          <a:xfrm>
            <a:off x="2125294" y="4213132"/>
            <a:ext cx="3767777" cy="830997"/>
          </a:xfrm>
          <a:prstGeom prst="rect">
            <a:avLst/>
          </a:prstGeom>
          <a:noFill/>
        </p:spPr>
        <p:txBody>
          <a:bodyPr wrap="square" rtlCol="0">
            <a:spAutoFit/>
          </a:bodyPr>
          <a:lstStyle/>
          <a:p>
            <a:r>
              <a:rPr lang="en-GB" sz="1600" b="1" dirty="0"/>
              <a:t>Calculation</a:t>
            </a:r>
            <a:endParaRPr lang="en-GB" sz="1600" dirty="0"/>
          </a:p>
          <a:p>
            <a:r>
              <a:rPr lang="en-GB" sz="1600" dirty="0"/>
              <a:t>When there is something to calculate, </a:t>
            </a:r>
            <a:r>
              <a:rPr lang="en-GB" sz="1600" dirty="0" err="1"/>
              <a:t>tak</a:t>
            </a:r>
            <a:r>
              <a:rPr lang="cs-CZ" sz="1600" dirty="0"/>
              <a:t>e</a:t>
            </a:r>
            <a:r>
              <a:rPr lang="en-GB" sz="1600" dirty="0"/>
              <a:t> a pen and paper and find out the result. </a:t>
            </a:r>
          </a:p>
        </p:txBody>
      </p:sp>
      <p:sp>
        <p:nvSpPr>
          <p:cNvPr id="5" name="TextovéPole 4">
            <a:extLst>
              <a:ext uri="{FF2B5EF4-FFF2-40B4-BE49-F238E27FC236}">
                <a16:creationId xmlns:a16="http://schemas.microsoft.com/office/drawing/2014/main" id="{DAFF4EBB-819D-424E-B2A3-D1E86A47CC3C}"/>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66" name="TextovéPole 165">
            <a:extLst>
              <a:ext uri="{FF2B5EF4-FFF2-40B4-BE49-F238E27FC236}">
                <a16:creationId xmlns:a16="http://schemas.microsoft.com/office/drawing/2014/main" id="{AC2EA862-A615-46C5-B875-6AEF7744372E}"/>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67" name="TextovéPole 166">
            <a:extLst>
              <a:ext uri="{FF2B5EF4-FFF2-40B4-BE49-F238E27FC236}">
                <a16:creationId xmlns:a16="http://schemas.microsoft.com/office/drawing/2014/main" id="{99CB80C5-6127-483B-8BD9-566B93A192A4}"/>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68" name="TextovéPole 167">
            <a:extLst>
              <a:ext uri="{FF2B5EF4-FFF2-40B4-BE49-F238E27FC236}">
                <a16:creationId xmlns:a16="http://schemas.microsoft.com/office/drawing/2014/main" id="{D2727350-5434-4F18-8D7B-469CA9916125}"/>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69" name="TextovéPole 168">
            <a:extLst>
              <a:ext uri="{FF2B5EF4-FFF2-40B4-BE49-F238E27FC236}">
                <a16:creationId xmlns:a16="http://schemas.microsoft.com/office/drawing/2014/main" id="{44E49AA0-CC74-480F-BB9C-7D65A09A7F03}"/>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70" name="TextovéPole 169">
            <a:extLst>
              <a:ext uri="{FF2B5EF4-FFF2-40B4-BE49-F238E27FC236}">
                <a16:creationId xmlns:a16="http://schemas.microsoft.com/office/drawing/2014/main" id="{EC8DD450-982D-4FA1-B20F-43C4479C664F}"/>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71" name="TextovéPole 170">
            <a:extLst>
              <a:ext uri="{FF2B5EF4-FFF2-40B4-BE49-F238E27FC236}">
                <a16:creationId xmlns:a16="http://schemas.microsoft.com/office/drawing/2014/main" id="{7C7FE340-E43C-4884-8EDE-1E524D98A448}"/>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72" name="TextovéPole 171">
            <a:extLst>
              <a:ext uri="{FF2B5EF4-FFF2-40B4-BE49-F238E27FC236}">
                <a16:creationId xmlns:a16="http://schemas.microsoft.com/office/drawing/2014/main" id="{7C9AF271-A4E6-4759-992A-CCBFC9C116B4}"/>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grpSp>
        <p:nvGrpSpPr>
          <p:cNvPr id="16" name="Skupina 15">
            <a:extLst>
              <a:ext uri="{FF2B5EF4-FFF2-40B4-BE49-F238E27FC236}">
                <a16:creationId xmlns:a16="http://schemas.microsoft.com/office/drawing/2014/main" id="{D447D506-7D4A-4580-8686-34FA9B94D5E2}"/>
              </a:ext>
            </a:extLst>
          </p:cNvPr>
          <p:cNvGrpSpPr/>
          <p:nvPr/>
        </p:nvGrpSpPr>
        <p:grpSpPr>
          <a:xfrm>
            <a:off x="5814818" y="4164930"/>
            <a:ext cx="734540" cy="734540"/>
            <a:chOff x="7087223" y="3917239"/>
            <a:chExt cx="734540" cy="734540"/>
          </a:xfrm>
        </p:grpSpPr>
        <p:sp>
          <p:nvSpPr>
            <p:cNvPr id="173" name="Ovál 19">
              <a:extLst>
                <a:ext uri="{FF2B5EF4-FFF2-40B4-BE49-F238E27FC236}">
                  <a16:creationId xmlns:a16="http://schemas.microsoft.com/office/drawing/2014/main" id="{C4F43813-04D5-4DB7-B555-6846703141A3}"/>
                </a:ext>
              </a:extLst>
            </p:cNvPr>
            <p:cNvSpPr/>
            <p:nvPr/>
          </p:nvSpPr>
          <p:spPr>
            <a:xfrm>
              <a:off x="7087223" y="3917239"/>
              <a:ext cx="734540" cy="73454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fický objekt 12" descr="Šplouchnutí">
              <a:extLst>
                <a:ext uri="{FF2B5EF4-FFF2-40B4-BE49-F238E27FC236}">
                  <a16:creationId xmlns:a16="http://schemas.microsoft.com/office/drawing/2014/main" id="{178A97A6-DD45-4B3F-9760-C587CE6E4AD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43093" y="3977787"/>
              <a:ext cx="622800" cy="622800"/>
            </a:xfrm>
            <a:prstGeom prst="rect">
              <a:avLst/>
            </a:prstGeom>
          </p:spPr>
        </p:pic>
      </p:grpSp>
      <p:sp>
        <p:nvSpPr>
          <p:cNvPr id="176" name="TextovéPole 173">
            <a:extLst>
              <a:ext uri="{FF2B5EF4-FFF2-40B4-BE49-F238E27FC236}">
                <a16:creationId xmlns:a16="http://schemas.microsoft.com/office/drawing/2014/main" id="{3A39C59E-0B9F-469F-AE81-407CC0D0AF4D}"/>
              </a:ext>
            </a:extLst>
          </p:cNvPr>
          <p:cNvSpPr txBox="1"/>
          <p:nvPr/>
        </p:nvSpPr>
        <p:spPr>
          <a:xfrm>
            <a:off x="6684706" y="4068473"/>
            <a:ext cx="2791033" cy="1077218"/>
          </a:xfrm>
          <a:prstGeom prst="rect">
            <a:avLst/>
          </a:prstGeom>
          <a:noFill/>
        </p:spPr>
        <p:txBody>
          <a:bodyPr wrap="square" rtlCol="0">
            <a:spAutoFit/>
          </a:bodyPr>
          <a:lstStyle/>
          <a:p>
            <a:r>
              <a:rPr lang="en-GB" sz="1600" b="1" dirty="0"/>
              <a:t>Cleaning the lenses</a:t>
            </a:r>
          </a:p>
          <a:p>
            <a:r>
              <a:rPr lang="en-GB" sz="1600" dirty="0"/>
              <a:t>If you did touch an optical surface, clean it using a cloth for cleaning of glasses. </a:t>
            </a:r>
          </a:p>
        </p:txBody>
      </p:sp>
    </p:spTree>
    <p:extLst>
      <p:ext uri="{BB962C8B-B14F-4D97-AF65-F5344CB8AC3E}">
        <p14:creationId xmlns:p14="http://schemas.microsoft.com/office/powerpoint/2010/main" val="1617013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Skupina 105">
            <a:extLst>
              <a:ext uri="{FF2B5EF4-FFF2-40B4-BE49-F238E27FC236}">
                <a16:creationId xmlns:a16="http://schemas.microsoft.com/office/drawing/2014/main" id="{6D4A86F5-DDB1-4F5D-B335-0D75EFD2DBF2}"/>
              </a:ext>
            </a:extLst>
          </p:cNvPr>
          <p:cNvGrpSpPr/>
          <p:nvPr/>
        </p:nvGrpSpPr>
        <p:grpSpPr>
          <a:xfrm>
            <a:off x="943845" y="4912384"/>
            <a:ext cx="2886556" cy="986400"/>
            <a:chOff x="630009" y="4863136"/>
            <a:chExt cx="2886556" cy="986400"/>
          </a:xfrm>
        </p:grpSpPr>
        <p:sp>
          <p:nvSpPr>
            <p:cNvPr id="109" name="Rechteck 185">
              <a:extLst>
                <a:ext uri="{FF2B5EF4-FFF2-40B4-BE49-F238E27FC236}">
                  <a16:creationId xmlns:a16="http://schemas.microsoft.com/office/drawing/2014/main" id="{CD141DE2-F89F-419E-B1FE-0123B3798D1D}"/>
                </a:ext>
              </a:extLst>
            </p:cNvPr>
            <p:cNvSpPr/>
            <p:nvPr/>
          </p:nvSpPr>
          <p:spPr>
            <a:xfrm>
              <a:off x="630009" y="4863136"/>
              <a:ext cx="2886556" cy="986400"/>
            </a:xfrm>
            <a:custGeom>
              <a:avLst/>
              <a:gdLst>
                <a:gd name="connsiteX0" fmla="*/ 0 w 2365521"/>
                <a:gd name="connsiteY0" fmla="*/ 0 h 986400"/>
                <a:gd name="connsiteX1" fmla="*/ 2365521 w 2365521"/>
                <a:gd name="connsiteY1" fmla="*/ 0 h 986400"/>
                <a:gd name="connsiteX2" fmla="*/ 2365521 w 2365521"/>
                <a:gd name="connsiteY2" fmla="*/ 986400 h 986400"/>
                <a:gd name="connsiteX3" fmla="*/ 0 w 2365521"/>
                <a:gd name="connsiteY3" fmla="*/ 986400 h 986400"/>
                <a:gd name="connsiteX4" fmla="*/ 0 w 2365521"/>
                <a:gd name="connsiteY4" fmla="*/ 0 h 986400"/>
                <a:gd name="connsiteX0" fmla="*/ 0 w 2365521"/>
                <a:gd name="connsiteY0" fmla="*/ 0 h 986400"/>
                <a:gd name="connsiteX1" fmla="*/ 2365521 w 2365521"/>
                <a:gd name="connsiteY1" fmla="*/ 0 h 986400"/>
                <a:gd name="connsiteX2" fmla="*/ 2353756 w 2365521"/>
                <a:gd name="connsiteY2" fmla="*/ 480416 h 986400"/>
                <a:gd name="connsiteX3" fmla="*/ 2365521 w 2365521"/>
                <a:gd name="connsiteY3" fmla="*/ 986400 h 986400"/>
                <a:gd name="connsiteX4" fmla="*/ 0 w 2365521"/>
                <a:gd name="connsiteY4" fmla="*/ 986400 h 986400"/>
                <a:gd name="connsiteX5" fmla="*/ 0 w 2365521"/>
                <a:gd name="connsiteY5" fmla="*/ 0 h 986400"/>
                <a:gd name="connsiteX0" fmla="*/ 0 w 2886556"/>
                <a:gd name="connsiteY0" fmla="*/ 0 h 986400"/>
                <a:gd name="connsiteX1" fmla="*/ 2365521 w 2886556"/>
                <a:gd name="connsiteY1" fmla="*/ 0 h 986400"/>
                <a:gd name="connsiteX2" fmla="*/ 2886556 w 2886556"/>
                <a:gd name="connsiteY2" fmla="*/ 487616 h 986400"/>
                <a:gd name="connsiteX3" fmla="*/ 2365521 w 2886556"/>
                <a:gd name="connsiteY3" fmla="*/ 986400 h 986400"/>
                <a:gd name="connsiteX4" fmla="*/ 0 w 2886556"/>
                <a:gd name="connsiteY4" fmla="*/ 986400 h 986400"/>
                <a:gd name="connsiteX5" fmla="*/ 0 w 2886556"/>
                <a:gd name="connsiteY5" fmla="*/ 0 h 9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556" h="986400">
                  <a:moveTo>
                    <a:pt x="0" y="0"/>
                  </a:moveTo>
                  <a:lnTo>
                    <a:pt x="2365521" y="0"/>
                  </a:lnTo>
                  <a:lnTo>
                    <a:pt x="2886556" y="487616"/>
                  </a:lnTo>
                  <a:lnTo>
                    <a:pt x="2365521" y="986400"/>
                  </a:lnTo>
                  <a:lnTo>
                    <a:pt x="0" y="986400"/>
                  </a:lnTo>
                  <a:lnTo>
                    <a:pt x="0" y="0"/>
                  </a:lnTo>
                  <a:close/>
                </a:path>
              </a:pathLst>
            </a:cu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solidFill>
                  <a:schemeClr val="bg1"/>
                </a:solidFill>
              </a:endParaRPr>
            </a:p>
          </p:txBody>
        </p:sp>
        <p:sp>
          <p:nvSpPr>
            <p:cNvPr id="108" name="Richtungspfeil 184">
              <a:extLst>
                <a:ext uri="{FF2B5EF4-FFF2-40B4-BE49-F238E27FC236}">
                  <a16:creationId xmlns:a16="http://schemas.microsoft.com/office/drawing/2014/main" id="{9F44F7CD-5906-4488-BEF3-2A95FB05B623}"/>
                </a:ext>
              </a:extLst>
            </p:cNvPr>
            <p:cNvSpPr/>
            <p:nvPr/>
          </p:nvSpPr>
          <p:spPr>
            <a:xfrm>
              <a:off x="1573209" y="4947552"/>
              <a:ext cx="1905009" cy="817568"/>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How does the image look like?</a:t>
              </a:r>
            </a:p>
          </p:txBody>
        </p:sp>
        <p:pic>
          <p:nvPicPr>
            <p:cNvPr id="110" name="Grafik 186" descr="Marke Fragezeichen">
              <a:extLst>
                <a:ext uri="{FF2B5EF4-FFF2-40B4-BE49-F238E27FC236}">
                  <a16:creationId xmlns:a16="http://schemas.microsoft.com/office/drawing/2014/main" id="{A385F906-F3A9-41CC-923B-4204BE1263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662" y="5011752"/>
              <a:ext cx="662417" cy="662418"/>
            </a:xfrm>
            <a:prstGeom prst="rect">
              <a:avLst/>
            </a:prstGeom>
          </p:spPr>
        </p:pic>
      </p:grpSp>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3" name="Grafik 13">
            <a:extLst>
              <a:ext uri="{FF2B5EF4-FFF2-40B4-BE49-F238E27FC236}">
                <a16:creationId xmlns:a16="http://schemas.microsoft.com/office/drawing/2014/main" id="{9F1697AE-39BE-4416-A0DC-CCF4347AEC5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7" name="TextovéPole 96">
            <a:extLst>
              <a:ext uri="{FF2B5EF4-FFF2-40B4-BE49-F238E27FC236}">
                <a16:creationId xmlns:a16="http://schemas.microsoft.com/office/drawing/2014/main" id="{7588DEA9-A67C-4EEE-B21D-E7B156479D2F}"/>
              </a:ext>
            </a:extLst>
          </p:cNvPr>
          <p:cNvSpPr txBox="1"/>
          <p:nvPr/>
        </p:nvSpPr>
        <p:spPr>
          <a:xfrm>
            <a:off x="3075777" y="417499"/>
            <a:ext cx="3958007" cy="646331"/>
          </a:xfrm>
          <a:prstGeom prst="rect">
            <a:avLst/>
          </a:prstGeom>
          <a:noFill/>
        </p:spPr>
        <p:txBody>
          <a:bodyPr wrap="none" rtlCol="0">
            <a:spAutoFit/>
          </a:bodyPr>
          <a:lstStyle/>
          <a:p>
            <a:r>
              <a:rPr lang="en-GB" sz="3600" dirty="0"/>
              <a:t>What can a lens do?</a:t>
            </a:r>
          </a:p>
        </p:txBody>
      </p:sp>
      <p:grpSp>
        <p:nvGrpSpPr>
          <p:cNvPr id="4" name="Skupina 3">
            <a:extLst>
              <a:ext uri="{FF2B5EF4-FFF2-40B4-BE49-F238E27FC236}">
                <a16:creationId xmlns:a16="http://schemas.microsoft.com/office/drawing/2014/main" id="{03A30CB4-479C-4E31-9081-0C5CBCC407ED}"/>
              </a:ext>
            </a:extLst>
          </p:cNvPr>
          <p:cNvGrpSpPr/>
          <p:nvPr/>
        </p:nvGrpSpPr>
        <p:grpSpPr>
          <a:xfrm>
            <a:off x="4053000" y="2529000"/>
            <a:ext cx="1800000" cy="1800000"/>
            <a:chOff x="-166143" y="1277380"/>
            <a:chExt cx="1800000" cy="1800000"/>
          </a:xfrm>
        </p:grpSpPr>
        <p:sp>
          <p:nvSpPr>
            <p:cNvPr id="98" name="Obdélník: se zakulacenými rohy 97">
              <a:extLst>
                <a:ext uri="{FF2B5EF4-FFF2-40B4-BE49-F238E27FC236}">
                  <a16:creationId xmlns:a16="http://schemas.microsoft.com/office/drawing/2014/main" id="{53BAB482-DA8D-4F94-876E-D05F95C7653D}"/>
                </a:ext>
              </a:extLst>
            </p:cNvPr>
            <p:cNvSpPr/>
            <p:nvPr/>
          </p:nvSpPr>
          <p:spPr>
            <a:xfrm>
              <a:off x="-166143" y="127738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9" name="Grafik 13">
              <a:extLst>
                <a:ext uri="{FF2B5EF4-FFF2-40B4-BE49-F238E27FC236}">
                  <a16:creationId xmlns:a16="http://schemas.microsoft.com/office/drawing/2014/main" id="{B41C4BCB-1983-40D3-AB05-3C03F1E49F4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41757" y="1823897"/>
              <a:ext cx="584200" cy="678815"/>
            </a:xfrm>
            <a:prstGeom prst="rect">
              <a:avLst/>
            </a:prstGeom>
          </p:spPr>
        </p:pic>
      </p:grpSp>
      <p:sp>
        <p:nvSpPr>
          <p:cNvPr id="101" name="TextovéPole 100">
            <a:extLst>
              <a:ext uri="{FF2B5EF4-FFF2-40B4-BE49-F238E27FC236}">
                <a16:creationId xmlns:a16="http://schemas.microsoft.com/office/drawing/2014/main" id="{040CDABF-384F-4317-9169-B5AC0E5399B3}"/>
              </a:ext>
            </a:extLst>
          </p:cNvPr>
          <p:cNvSpPr txBox="1"/>
          <p:nvPr/>
        </p:nvSpPr>
        <p:spPr>
          <a:xfrm>
            <a:off x="573603" y="1447336"/>
            <a:ext cx="8758794" cy="584775"/>
          </a:xfrm>
          <a:prstGeom prst="rect">
            <a:avLst/>
          </a:prstGeom>
          <a:noFill/>
        </p:spPr>
        <p:txBody>
          <a:bodyPr wrap="square" rtlCol="0">
            <a:spAutoFit/>
          </a:bodyPr>
          <a:lstStyle/>
          <a:p>
            <a:r>
              <a:rPr lang="en-GB" sz="1600" dirty="0"/>
              <a:t>Take the cubes with lenses inside and look through them  at the UC2 logo on this page. Hold the cube in your hand and change the distance between the cube and the page while looking through</a:t>
            </a:r>
          </a:p>
        </p:txBody>
      </p:sp>
      <p:pic>
        <p:nvPicPr>
          <p:cNvPr id="107" name="Grafik 106" descr="Marke 1">
            <a:extLst>
              <a:ext uri="{FF2B5EF4-FFF2-40B4-BE49-F238E27FC236}">
                <a16:creationId xmlns:a16="http://schemas.microsoft.com/office/drawing/2014/main" id="{426A145B-00DC-2943-A007-F9DF16759C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415" y="6372400"/>
            <a:ext cx="282972" cy="282972"/>
          </a:xfrm>
          <a:prstGeom prst="rect">
            <a:avLst/>
          </a:prstGeom>
        </p:spPr>
      </p:pic>
      <p:sp>
        <p:nvSpPr>
          <p:cNvPr id="111" name="Šipka: dvojitá 110">
            <a:extLst>
              <a:ext uri="{FF2B5EF4-FFF2-40B4-BE49-F238E27FC236}">
                <a16:creationId xmlns:a16="http://schemas.microsoft.com/office/drawing/2014/main" id="{9E7AC172-E303-4085-8E01-07CB4B1D0A3E}"/>
              </a:ext>
            </a:extLst>
          </p:cNvPr>
          <p:cNvSpPr/>
          <p:nvPr/>
        </p:nvSpPr>
        <p:spPr>
          <a:xfrm>
            <a:off x="4475189" y="4912384"/>
            <a:ext cx="5126008"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Different lenses have different properties. What difference do you see between the lenses here? </a:t>
            </a:r>
          </a:p>
        </p:txBody>
      </p:sp>
      <p:sp>
        <p:nvSpPr>
          <p:cNvPr id="103" name="TextovéPole 102">
            <a:extLst>
              <a:ext uri="{FF2B5EF4-FFF2-40B4-BE49-F238E27FC236}">
                <a16:creationId xmlns:a16="http://schemas.microsoft.com/office/drawing/2014/main" id="{7097462B-35CA-49DF-AFCE-E6705C67D599}"/>
              </a:ext>
            </a:extLst>
          </p:cNvPr>
          <p:cNvSpPr txBox="1"/>
          <p:nvPr/>
        </p:nvSpPr>
        <p:spPr>
          <a:xfrm>
            <a:off x="1834968" y="333627"/>
            <a:ext cx="263214" cy="276999"/>
          </a:xfrm>
          <a:prstGeom prst="rect">
            <a:avLst/>
          </a:prstGeom>
          <a:noFill/>
        </p:spPr>
        <p:txBody>
          <a:bodyPr wrap="none" rtlCol="0">
            <a:spAutoFit/>
          </a:bodyPr>
          <a:lstStyle/>
          <a:p>
            <a:r>
              <a:rPr lang="en-GB" sz="1200">
                <a:solidFill>
                  <a:srgbClr val="003677"/>
                </a:solidFill>
              </a:rPr>
              <a:t>0</a:t>
            </a:r>
          </a:p>
        </p:txBody>
      </p:sp>
      <p:sp>
        <p:nvSpPr>
          <p:cNvPr id="104" name="TextovéPole 103">
            <a:extLst>
              <a:ext uri="{FF2B5EF4-FFF2-40B4-BE49-F238E27FC236}">
                <a16:creationId xmlns:a16="http://schemas.microsoft.com/office/drawing/2014/main" id="{0BF0323B-0954-428A-B149-3FA3E2959C3E}"/>
              </a:ext>
            </a:extLst>
          </p:cNvPr>
          <p:cNvSpPr txBox="1"/>
          <p:nvPr/>
        </p:nvSpPr>
        <p:spPr>
          <a:xfrm>
            <a:off x="3782030" y="333627"/>
            <a:ext cx="263214" cy="276999"/>
          </a:xfrm>
          <a:prstGeom prst="rect">
            <a:avLst/>
          </a:prstGeom>
          <a:noFill/>
        </p:spPr>
        <p:txBody>
          <a:bodyPr wrap="none" rtlCol="0">
            <a:spAutoFit/>
          </a:bodyPr>
          <a:lstStyle/>
          <a:p>
            <a:r>
              <a:rPr lang="en-GB" sz="1200">
                <a:solidFill>
                  <a:srgbClr val="003677"/>
                </a:solidFill>
              </a:rPr>
              <a:t>5</a:t>
            </a:r>
          </a:p>
        </p:txBody>
      </p:sp>
      <p:sp>
        <p:nvSpPr>
          <p:cNvPr id="105" name="TextovéPole 104">
            <a:extLst>
              <a:ext uri="{FF2B5EF4-FFF2-40B4-BE49-F238E27FC236}">
                <a16:creationId xmlns:a16="http://schemas.microsoft.com/office/drawing/2014/main" id="{8FBA1A6F-E81C-4D1E-9A7E-70EB5D5F93EE}"/>
              </a:ext>
            </a:extLst>
          </p:cNvPr>
          <p:cNvSpPr txBox="1"/>
          <p:nvPr/>
        </p:nvSpPr>
        <p:spPr>
          <a:xfrm>
            <a:off x="5665230" y="333007"/>
            <a:ext cx="341760" cy="276999"/>
          </a:xfrm>
          <a:prstGeom prst="rect">
            <a:avLst/>
          </a:prstGeom>
          <a:noFill/>
        </p:spPr>
        <p:txBody>
          <a:bodyPr wrap="none" rtlCol="0">
            <a:spAutoFit/>
          </a:bodyPr>
          <a:lstStyle/>
          <a:p>
            <a:r>
              <a:rPr lang="en-GB" sz="1200">
                <a:solidFill>
                  <a:srgbClr val="003677"/>
                </a:solidFill>
              </a:rPr>
              <a:t>10</a:t>
            </a:r>
          </a:p>
        </p:txBody>
      </p:sp>
      <p:sp>
        <p:nvSpPr>
          <p:cNvPr id="112" name="TextovéPole 111">
            <a:extLst>
              <a:ext uri="{FF2B5EF4-FFF2-40B4-BE49-F238E27FC236}">
                <a16:creationId xmlns:a16="http://schemas.microsoft.com/office/drawing/2014/main" id="{4EEE228A-63D9-49F9-BBA6-04F8235B9060}"/>
              </a:ext>
            </a:extLst>
          </p:cNvPr>
          <p:cNvSpPr txBox="1"/>
          <p:nvPr/>
        </p:nvSpPr>
        <p:spPr>
          <a:xfrm>
            <a:off x="7612939" y="333007"/>
            <a:ext cx="341760" cy="276999"/>
          </a:xfrm>
          <a:prstGeom prst="rect">
            <a:avLst/>
          </a:prstGeom>
          <a:noFill/>
        </p:spPr>
        <p:txBody>
          <a:bodyPr wrap="none" rtlCol="0">
            <a:spAutoFit/>
          </a:bodyPr>
          <a:lstStyle/>
          <a:p>
            <a:r>
              <a:rPr lang="en-GB" sz="1200">
                <a:solidFill>
                  <a:srgbClr val="003677"/>
                </a:solidFill>
              </a:rPr>
              <a:t>15</a:t>
            </a:r>
          </a:p>
        </p:txBody>
      </p:sp>
      <p:sp>
        <p:nvSpPr>
          <p:cNvPr id="113" name="TextovéPole 112">
            <a:extLst>
              <a:ext uri="{FF2B5EF4-FFF2-40B4-BE49-F238E27FC236}">
                <a16:creationId xmlns:a16="http://schemas.microsoft.com/office/drawing/2014/main" id="{3285396D-A812-4147-9F8A-E09FD2AB8498}"/>
              </a:ext>
            </a:extLst>
          </p:cNvPr>
          <p:cNvSpPr txBox="1"/>
          <p:nvPr/>
        </p:nvSpPr>
        <p:spPr>
          <a:xfrm>
            <a:off x="2217948" y="333003"/>
            <a:ext cx="263214" cy="276999"/>
          </a:xfrm>
          <a:prstGeom prst="rect">
            <a:avLst/>
          </a:prstGeom>
          <a:noFill/>
        </p:spPr>
        <p:txBody>
          <a:bodyPr wrap="none" rtlCol="0">
            <a:spAutoFit/>
          </a:bodyPr>
          <a:lstStyle/>
          <a:p>
            <a:r>
              <a:rPr lang="en-GB" sz="1200">
                <a:solidFill>
                  <a:srgbClr val="003677"/>
                </a:solidFill>
              </a:rPr>
              <a:t>1</a:t>
            </a:r>
          </a:p>
        </p:txBody>
      </p:sp>
      <p:sp>
        <p:nvSpPr>
          <p:cNvPr id="114" name="TextovéPole 113">
            <a:extLst>
              <a:ext uri="{FF2B5EF4-FFF2-40B4-BE49-F238E27FC236}">
                <a16:creationId xmlns:a16="http://schemas.microsoft.com/office/drawing/2014/main" id="{BE04EF27-8563-4C78-AD2B-62EF13618BC1}"/>
              </a:ext>
            </a:extLst>
          </p:cNvPr>
          <p:cNvSpPr txBox="1"/>
          <p:nvPr/>
        </p:nvSpPr>
        <p:spPr>
          <a:xfrm>
            <a:off x="2601786" y="333002"/>
            <a:ext cx="263214" cy="276999"/>
          </a:xfrm>
          <a:prstGeom prst="rect">
            <a:avLst/>
          </a:prstGeom>
          <a:noFill/>
        </p:spPr>
        <p:txBody>
          <a:bodyPr wrap="none" rtlCol="0">
            <a:spAutoFit/>
          </a:bodyPr>
          <a:lstStyle/>
          <a:p>
            <a:r>
              <a:rPr lang="en-GB" sz="1200">
                <a:solidFill>
                  <a:srgbClr val="003677"/>
                </a:solidFill>
              </a:rPr>
              <a:t>2</a:t>
            </a:r>
          </a:p>
        </p:txBody>
      </p:sp>
      <p:sp>
        <p:nvSpPr>
          <p:cNvPr id="115" name="TextovéPole 114">
            <a:extLst>
              <a:ext uri="{FF2B5EF4-FFF2-40B4-BE49-F238E27FC236}">
                <a16:creationId xmlns:a16="http://schemas.microsoft.com/office/drawing/2014/main" id="{5825A720-8A82-4E68-98C9-9E63C4419CF2}"/>
              </a:ext>
            </a:extLst>
          </p:cNvPr>
          <p:cNvSpPr txBox="1"/>
          <p:nvPr/>
        </p:nvSpPr>
        <p:spPr>
          <a:xfrm>
            <a:off x="2986561" y="333001"/>
            <a:ext cx="263214" cy="276999"/>
          </a:xfrm>
          <a:prstGeom prst="rect">
            <a:avLst/>
          </a:prstGeom>
          <a:noFill/>
        </p:spPr>
        <p:txBody>
          <a:bodyPr wrap="none" rtlCol="0">
            <a:spAutoFit/>
          </a:bodyPr>
          <a:lstStyle/>
          <a:p>
            <a:r>
              <a:rPr lang="en-GB" sz="1200">
                <a:solidFill>
                  <a:srgbClr val="003677"/>
                </a:solidFill>
              </a:rPr>
              <a:t>3</a:t>
            </a:r>
          </a:p>
        </p:txBody>
      </p:sp>
      <p:sp>
        <p:nvSpPr>
          <p:cNvPr id="116" name="TextovéPole 115">
            <a:extLst>
              <a:ext uri="{FF2B5EF4-FFF2-40B4-BE49-F238E27FC236}">
                <a16:creationId xmlns:a16="http://schemas.microsoft.com/office/drawing/2014/main" id="{C71E760D-525C-4F46-9B06-6C90FB7BC16A}"/>
              </a:ext>
            </a:extLst>
          </p:cNvPr>
          <p:cNvSpPr txBox="1"/>
          <p:nvPr/>
        </p:nvSpPr>
        <p:spPr>
          <a:xfrm>
            <a:off x="3375227" y="333001"/>
            <a:ext cx="263214" cy="276999"/>
          </a:xfrm>
          <a:prstGeom prst="rect">
            <a:avLst/>
          </a:prstGeom>
          <a:noFill/>
        </p:spPr>
        <p:txBody>
          <a:bodyPr wrap="none" rtlCol="0">
            <a:spAutoFit/>
          </a:bodyPr>
          <a:lstStyle/>
          <a:p>
            <a:r>
              <a:rPr lang="en-GB" sz="1200">
                <a:solidFill>
                  <a:srgbClr val="003677"/>
                </a:solidFill>
              </a:rPr>
              <a:t>4</a:t>
            </a:r>
          </a:p>
        </p:txBody>
      </p:sp>
    </p:spTree>
    <p:extLst>
      <p:ext uri="{BB962C8B-B14F-4D97-AF65-F5344CB8AC3E}">
        <p14:creationId xmlns:p14="http://schemas.microsoft.com/office/powerpoint/2010/main" val="2437592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18A43547-1C2F-475C-8342-A4556CBFA989}"/>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1B9A1D73-DB5C-4E50-8DBA-202ABEC5F2BD}"/>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DB69449B-9C21-4981-88FB-9AF835E88F47}"/>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8E645DC3-465E-4E50-B360-9FA151B26A31}"/>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55B2F634-4C0E-44C0-B2C1-CF21CBC564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513E185E-508A-46E6-9F4F-124012DD193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82E2220E-04EC-430B-8C22-424F3739798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6CBAABB6-4A39-4C86-B8EF-118488B64E54}"/>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A7E07FDF-C639-4263-B0D4-638BB0C60D2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A93D97B0-C990-49B5-B9B8-26ADBA33280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E6ADD8C6-13AE-400B-ACD3-3D3E252A791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31A9FB1A-1125-4C93-9815-1BF055988425}"/>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AD662C85-275D-46EE-8632-468B04C5A82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4B9E8BE3-F8AD-40CC-BAD2-1AC68752EF3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8A767033-83DB-4D9E-BAE7-263FD1C577F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51CFB55D-49BB-4F7D-9763-D7584628CE81}"/>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3CBD3E7F-3A81-4F6A-A904-D28BDCC8045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ABD1EF87-9C02-41F2-8AA7-39D77D667C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A5B38D26-4963-4A34-A95C-D7CD40435E5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49DF8FE5-7141-4CAD-8FC8-E9C32DFACCC2}"/>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4540F1CE-E94B-4443-A165-FA506BFBB71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BAC30278-E067-4FBF-AD90-B23781495F8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8320568A-FB7E-41C0-840C-A0BF51B65FC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EADE5C18-1042-44E7-A817-FF056E5A719A}"/>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A851A64F-A40E-4B7B-8A41-9F204959C919}"/>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7D95F42E-C00D-44E2-AEC1-6B5722EFBC6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86C1EDB0-B110-4147-A5BB-33F873B9FBC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9320038D-2F35-4B18-80B2-73188A2E10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29512994-5888-4CBE-9576-51421C74C668}"/>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701F2BD3-16A4-4EA8-8354-99494AF3DBD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56B35BD4-D853-46C1-A1E1-D76FC2B8D7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F10F3081-113C-496F-897A-A6AA656B2A9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27C17AEC-4C12-48D3-A994-51E04C57EB4D}"/>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E5341013-9EED-4C35-BAB7-71A4F2D0616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494C9B59-2025-4205-B4EF-6F7F6DCCDF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C3896B77-2412-4558-8B04-D77F476A4D8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2B050A2C-128B-4A4A-A746-8DBDD303D325}"/>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437B5D49-60BE-47B7-AE94-0995E97B01B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358FC535-695D-4573-A5AA-2655FD18D2F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B52BBE26-4CC3-47B4-8B85-CE3B9F34924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F0AFF7C8-8A2A-4D19-912E-ECD6565B96B9}"/>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D5EC5235-7BBF-4752-80A0-E70D528C3FB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BE5D2AA8-9ADA-4A49-8B0D-34485702F7C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5F3D7AA7-A077-41B5-A0DA-EC7BB52B70F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BB941F63-C8B5-49AC-BF0F-12A397F22289}"/>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D709E3D3-72B9-4F6E-AD38-0C487CF960DC}"/>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0E954DBA-444D-489C-BD8A-98F12B7610BF}"/>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832CB245-E712-4728-BDB8-77E7431828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B3A2CA67-1170-4D42-90C7-561BD7C19F6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57365D94-3344-446E-9337-1ECBAD4C9A5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5D672C54-AF38-4F40-8C72-D10BF2836D98}"/>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BD87435D-53C1-4737-A316-84E946DC478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FCAA9523-49A0-4FA3-8445-0F04C51FB09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8F92869C-E789-4B3D-8037-71555970098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1B52216C-AC54-4C43-AB76-0AC348696BCC}"/>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71FE0EFD-F4BC-4B58-BD01-31D877F38A5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6F3D90E8-EB95-4F03-A1D0-5451F185966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21BD432C-D78D-47E9-80CE-80496A37232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7B3B00FB-7812-4CD2-A5C0-823402A4FCE4}"/>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577BBEF3-59DC-4F98-972E-9F86CE068D4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A225348B-18E4-49F3-B5E3-8FCA6E02FB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CBA2ED78-C194-471D-92DE-734A18AB5B9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957C4AB5-A871-4B6F-9B80-C110DDF0949A}"/>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B05A81FE-D511-41B9-A7E8-833E7876086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99CC8E5B-4768-400D-9A0E-45155328221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751EC29B-BA3A-4E4C-B368-721E0AAA66C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29C9A81E-4583-4AE9-A697-0B118AF68184}"/>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61EDD51F-2972-476E-9950-168D327B7459}"/>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A92B5E7A-6596-450A-89A4-3F0AA1F49BB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49115403-38B0-486F-9940-891B29C53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1061D4BF-8C49-4768-AEC0-064C45865D9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17E7DE04-4372-4F5B-84FA-7695A56FD684}"/>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600CDA88-2A8D-48B1-92B9-ABF91524E57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F3F82EE1-8B41-494C-85F8-B942710B1E4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9FA570B4-63C9-4FC0-AB72-23A0AB4AC95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A6B60085-9DEB-4BF6-AF56-C19D29FC7AEE}"/>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570DB1F6-5A6F-42DB-A725-CA0359A4AB3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4DF9F7D5-2401-4229-A7AA-2285669E4C7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B411256F-07CE-4B55-9FE2-7E96FFDCE16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C2A9FAA8-F8DD-4A7B-BD98-8DD68D8DAC7C}"/>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AB479B16-09D0-4AF6-8235-BBC0CB7B8FA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A6E5F082-E8A0-4940-AEA1-430A81515E5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46F1D1EB-B94A-4CD4-8A79-777F84D2122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1CCB011A-C3DB-4FCB-ADF2-6A69223F8C9D}"/>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CC3BB7A5-E75B-4434-A88C-663B84BD240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3EEEB335-2BA3-48FC-B72E-283B212E7BC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3563A33A-2632-44AE-A2A8-6DD2975ED67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80A2573C-7283-4099-839C-D5C5D37228D9}"/>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0" name="Grafik 13">
            <a:extLst>
              <a:ext uri="{FF2B5EF4-FFF2-40B4-BE49-F238E27FC236}">
                <a16:creationId xmlns:a16="http://schemas.microsoft.com/office/drawing/2014/main" id="{8A490207-17A8-495A-9624-0046EF123BC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EA8BFBAA-0028-42F8-B6D9-9EC5D22A1000}"/>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37204EBD-3344-431B-B200-FF3B5D43F247}"/>
              </a:ext>
            </a:extLst>
          </p:cNvPr>
          <p:cNvSpPr txBox="1"/>
          <p:nvPr/>
        </p:nvSpPr>
        <p:spPr>
          <a:xfrm>
            <a:off x="1072790" y="1659813"/>
            <a:ext cx="2519216" cy="584775"/>
          </a:xfrm>
          <a:prstGeom prst="rect">
            <a:avLst/>
          </a:prstGeom>
          <a:noFill/>
        </p:spPr>
        <p:txBody>
          <a:bodyPr wrap="none" rtlCol="0">
            <a:spAutoFit/>
          </a:bodyPr>
          <a:lstStyle/>
          <a:p>
            <a:r>
              <a:rPr lang="en-GB" sz="3200" dirty="0"/>
              <a:t>Convex lenses</a:t>
            </a:r>
          </a:p>
        </p:txBody>
      </p:sp>
      <p:sp>
        <p:nvSpPr>
          <p:cNvPr id="93" name="TextovéPole 92">
            <a:extLst>
              <a:ext uri="{FF2B5EF4-FFF2-40B4-BE49-F238E27FC236}">
                <a16:creationId xmlns:a16="http://schemas.microsoft.com/office/drawing/2014/main" id="{11313086-4D38-448D-B71D-0F85300447F2}"/>
              </a:ext>
            </a:extLst>
          </p:cNvPr>
          <p:cNvSpPr txBox="1"/>
          <p:nvPr/>
        </p:nvSpPr>
        <p:spPr>
          <a:xfrm>
            <a:off x="5643231" y="1611972"/>
            <a:ext cx="3028393" cy="646331"/>
          </a:xfrm>
          <a:prstGeom prst="rect">
            <a:avLst/>
          </a:prstGeom>
          <a:noFill/>
        </p:spPr>
        <p:txBody>
          <a:bodyPr wrap="none" rtlCol="0">
            <a:spAutoFit/>
          </a:bodyPr>
          <a:lstStyle/>
          <a:p>
            <a:r>
              <a:rPr lang="en-GB" sz="3600" dirty="0"/>
              <a:t>Concave lenses</a:t>
            </a:r>
          </a:p>
        </p:txBody>
      </p:sp>
      <p:sp>
        <p:nvSpPr>
          <p:cNvPr id="126" name="TextovéPole 125">
            <a:extLst>
              <a:ext uri="{FF2B5EF4-FFF2-40B4-BE49-F238E27FC236}">
                <a16:creationId xmlns:a16="http://schemas.microsoft.com/office/drawing/2014/main" id="{6B3DFCEF-213B-4688-A2A7-A3E558FD5BCA}"/>
              </a:ext>
            </a:extLst>
          </p:cNvPr>
          <p:cNvSpPr txBox="1"/>
          <p:nvPr/>
        </p:nvSpPr>
        <p:spPr>
          <a:xfrm>
            <a:off x="357297" y="803527"/>
            <a:ext cx="9252072" cy="830997"/>
          </a:xfrm>
          <a:prstGeom prst="rect">
            <a:avLst/>
          </a:prstGeom>
          <a:noFill/>
        </p:spPr>
        <p:txBody>
          <a:bodyPr wrap="square" rtlCol="0">
            <a:spAutoFit/>
          </a:bodyPr>
          <a:lstStyle/>
          <a:p>
            <a:r>
              <a:rPr lang="en-GB" sz="1600" dirty="0"/>
              <a:t>Ray optics is a simplified model where light is represented by rays . A light ray has a direction of propagation and is drawn as and arrow. Lenses “ break“ the rays, which means </a:t>
            </a:r>
            <a:r>
              <a:rPr lang="en-GB" sz="1600" dirty="0" err="1"/>
              <a:t>tey</a:t>
            </a:r>
            <a:r>
              <a:rPr lang="en-GB" sz="1600" dirty="0"/>
              <a:t> change their directions. </a:t>
            </a:r>
          </a:p>
          <a:p>
            <a:endParaRPr lang="en-GB" sz="1600" dirty="0"/>
          </a:p>
        </p:txBody>
      </p:sp>
      <p:grpSp>
        <p:nvGrpSpPr>
          <p:cNvPr id="127" name="Skupina 126">
            <a:extLst>
              <a:ext uri="{FF2B5EF4-FFF2-40B4-BE49-F238E27FC236}">
                <a16:creationId xmlns:a16="http://schemas.microsoft.com/office/drawing/2014/main" id="{CCD56CEB-39C8-4EDD-BB70-D6AF3715AFE8}"/>
              </a:ext>
            </a:extLst>
          </p:cNvPr>
          <p:cNvGrpSpPr/>
          <p:nvPr/>
        </p:nvGrpSpPr>
        <p:grpSpPr>
          <a:xfrm>
            <a:off x="3093330" y="1319061"/>
            <a:ext cx="3328223" cy="338554"/>
            <a:chOff x="1926500" y="3376322"/>
            <a:chExt cx="3328223" cy="338554"/>
          </a:xfrm>
        </p:grpSpPr>
        <p:cxnSp>
          <p:nvCxnSpPr>
            <p:cNvPr id="128" name="Přímá spojnice 127">
              <a:extLst>
                <a:ext uri="{FF2B5EF4-FFF2-40B4-BE49-F238E27FC236}">
                  <a16:creationId xmlns:a16="http://schemas.microsoft.com/office/drawing/2014/main" id="{2D878CD3-3948-43C6-9DD9-525ECB6084C3}"/>
                </a:ext>
              </a:extLst>
            </p:cNvPr>
            <p:cNvCxnSpPr>
              <a:cxnSpLocks/>
            </p:cNvCxnSpPr>
            <p:nvPr/>
          </p:nvCxnSpPr>
          <p:spPr>
            <a:xfrm>
              <a:off x="3081175" y="3578509"/>
              <a:ext cx="2173548" cy="0"/>
            </a:xfrm>
            <a:prstGeom prst="line">
              <a:avLst/>
            </a:prstGeom>
            <a:ln w="28575">
              <a:solidFill>
                <a:schemeClr val="accent4">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29" name="TextovéPole 128">
              <a:extLst>
                <a:ext uri="{FF2B5EF4-FFF2-40B4-BE49-F238E27FC236}">
                  <a16:creationId xmlns:a16="http://schemas.microsoft.com/office/drawing/2014/main" id="{D51D69F8-07BB-46C4-92F3-E1F6AA068AD5}"/>
                </a:ext>
              </a:extLst>
            </p:cNvPr>
            <p:cNvSpPr txBox="1"/>
            <p:nvPr/>
          </p:nvSpPr>
          <p:spPr>
            <a:xfrm>
              <a:off x="1926500" y="3376322"/>
              <a:ext cx="889667" cy="338554"/>
            </a:xfrm>
            <a:prstGeom prst="rect">
              <a:avLst/>
            </a:prstGeom>
            <a:noFill/>
          </p:spPr>
          <p:txBody>
            <a:bodyPr wrap="none" rtlCol="0">
              <a:spAutoFit/>
            </a:bodyPr>
            <a:lstStyle/>
            <a:p>
              <a:r>
                <a:rPr lang="en-GB" sz="1600" dirty="0"/>
                <a:t>Light ray</a:t>
              </a:r>
            </a:p>
          </p:txBody>
        </p:sp>
      </p:grpSp>
      <p:sp>
        <p:nvSpPr>
          <p:cNvPr id="130" name="TextovéPole 129">
            <a:extLst>
              <a:ext uri="{FF2B5EF4-FFF2-40B4-BE49-F238E27FC236}">
                <a16:creationId xmlns:a16="http://schemas.microsoft.com/office/drawing/2014/main" id="{93BC7917-B9C4-42F9-8952-99B743F309F6}"/>
              </a:ext>
            </a:extLst>
          </p:cNvPr>
          <p:cNvSpPr txBox="1"/>
          <p:nvPr/>
        </p:nvSpPr>
        <p:spPr>
          <a:xfrm>
            <a:off x="4263548" y="226958"/>
            <a:ext cx="1441420" cy="646331"/>
          </a:xfrm>
          <a:prstGeom prst="rect">
            <a:avLst/>
          </a:prstGeom>
          <a:noFill/>
        </p:spPr>
        <p:txBody>
          <a:bodyPr wrap="none" rtlCol="0">
            <a:spAutoFit/>
          </a:bodyPr>
          <a:lstStyle/>
          <a:p>
            <a:r>
              <a:rPr lang="en-GB" sz="3600" dirty="0"/>
              <a:t>Lenses</a:t>
            </a:r>
          </a:p>
        </p:txBody>
      </p:sp>
      <p:sp>
        <p:nvSpPr>
          <p:cNvPr id="151" name="TextovéPole 150">
            <a:extLst>
              <a:ext uri="{FF2B5EF4-FFF2-40B4-BE49-F238E27FC236}">
                <a16:creationId xmlns:a16="http://schemas.microsoft.com/office/drawing/2014/main" id="{54BCB3CA-8700-4F40-A19A-ACBE1BAFDA9C}"/>
              </a:ext>
            </a:extLst>
          </p:cNvPr>
          <p:cNvSpPr txBox="1"/>
          <p:nvPr/>
        </p:nvSpPr>
        <p:spPr>
          <a:xfrm>
            <a:off x="366310" y="5573794"/>
            <a:ext cx="4458747" cy="830997"/>
          </a:xfrm>
          <a:prstGeom prst="rect">
            <a:avLst/>
          </a:prstGeom>
          <a:noFill/>
        </p:spPr>
        <p:txBody>
          <a:bodyPr wrap="square" rtlCol="0">
            <a:spAutoFit/>
          </a:bodyPr>
          <a:lstStyle/>
          <a:p>
            <a:r>
              <a:rPr lang="en-GB" sz="1600" dirty="0"/>
              <a:t>Convex lenses break the light rays, that are parallel to the optical axis, into a point in the </a:t>
            </a:r>
            <a:r>
              <a:rPr lang="en-GB" sz="1600" b="1" dirty="0"/>
              <a:t>focal plane</a:t>
            </a:r>
            <a:r>
              <a:rPr lang="en-GB" sz="1600" dirty="0"/>
              <a:t> called the </a:t>
            </a:r>
            <a:r>
              <a:rPr lang="en-GB" sz="1600" b="1" dirty="0"/>
              <a:t>focal point</a:t>
            </a:r>
            <a:r>
              <a:rPr lang="en-GB" sz="1600" dirty="0"/>
              <a:t>. </a:t>
            </a:r>
          </a:p>
        </p:txBody>
      </p:sp>
      <p:sp>
        <p:nvSpPr>
          <p:cNvPr id="152" name="TextovéPole 151">
            <a:extLst>
              <a:ext uri="{FF2B5EF4-FFF2-40B4-BE49-F238E27FC236}">
                <a16:creationId xmlns:a16="http://schemas.microsoft.com/office/drawing/2014/main" id="{EC33BF79-C375-4276-8A60-ADA855A0635C}"/>
              </a:ext>
            </a:extLst>
          </p:cNvPr>
          <p:cNvSpPr txBox="1"/>
          <p:nvPr/>
        </p:nvSpPr>
        <p:spPr>
          <a:xfrm>
            <a:off x="5014114" y="5539615"/>
            <a:ext cx="4718334" cy="830997"/>
          </a:xfrm>
          <a:prstGeom prst="rect">
            <a:avLst/>
          </a:prstGeom>
          <a:noFill/>
        </p:spPr>
        <p:txBody>
          <a:bodyPr wrap="square" rtlCol="0">
            <a:spAutoFit/>
          </a:bodyPr>
          <a:lstStyle/>
          <a:p>
            <a:r>
              <a:rPr lang="en-GB" sz="1600" dirty="0"/>
              <a:t>Concave lenses break the light rays, that are parallel to the optical axis, as if they were all coming from a point in the </a:t>
            </a:r>
            <a:r>
              <a:rPr lang="en-GB" sz="1600" b="1" dirty="0"/>
              <a:t>focal plane </a:t>
            </a:r>
            <a:r>
              <a:rPr lang="en-GB" sz="1600" dirty="0"/>
              <a:t>called the </a:t>
            </a:r>
            <a:r>
              <a:rPr lang="en-GB" sz="1600" b="1" dirty="0"/>
              <a:t>„virtual“ focal point</a:t>
            </a:r>
            <a:r>
              <a:rPr lang="en-GB" sz="1600" dirty="0"/>
              <a:t>. </a:t>
            </a:r>
          </a:p>
        </p:txBody>
      </p:sp>
      <p:pic>
        <p:nvPicPr>
          <p:cNvPr id="181" name="Grafik 193" descr="Präsentation mit Checkliste">
            <a:extLst>
              <a:ext uri="{FF2B5EF4-FFF2-40B4-BE49-F238E27FC236}">
                <a16:creationId xmlns:a16="http://schemas.microsoft.com/office/drawing/2014/main" id="{F139A52F-173B-4E30-AC6D-37B39A6413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94" name="Skupina 93">
            <a:extLst>
              <a:ext uri="{FF2B5EF4-FFF2-40B4-BE49-F238E27FC236}">
                <a16:creationId xmlns:a16="http://schemas.microsoft.com/office/drawing/2014/main" id="{AE2266B5-80B5-4C77-BD94-91069CA56842}"/>
              </a:ext>
            </a:extLst>
          </p:cNvPr>
          <p:cNvGrpSpPr/>
          <p:nvPr/>
        </p:nvGrpSpPr>
        <p:grpSpPr>
          <a:xfrm>
            <a:off x="1279920" y="2278296"/>
            <a:ext cx="2903502" cy="1196323"/>
            <a:chOff x="1279920" y="2278296"/>
            <a:chExt cx="2903502" cy="1196323"/>
          </a:xfrm>
        </p:grpSpPr>
        <p:grpSp>
          <p:nvGrpSpPr>
            <p:cNvPr id="98" name="Skupina 97">
              <a:extLst>
                <a:ext uri="{FF2B5EF4-FFF2-40B4-BE49-F238E27FC236}">
                  <a16:creationId xmlns:a16="http://schemas.microsoft.com/office/drawing/2014/main" id="{6CB8C67F-3485-4409-9D55-5A02522424B8}"/>
                </a:ext>
              </a:extLst>
            </p:cNvPr>
            <p:cNvGrpSpPr>
              <a:grpSpLocks noChangeAspect="1"/>
            </p:cNvGrpSpPr>
            <p:nvPr/>
          </p:nvGrpSpPr>
          <p:grpSpPr>
            <a:xfrm>
              <a:off x="1343066" y="2278296"/>
              <a:ext cx="1781371" cy="900000"/>
              <a:chOff x="1161700" y="1159941"/>
              <a:chExt cx="2137645" cy="1080000"/>
            </a:xfrm>
          </p:grpSpPr>
          <p:cxnSp>
            <p:nvCxnSpPr>
              <p:cNvPr id="99" name="Přímá spojnice se šipkou 98">
                <a:extLst>
                  <a:ext uri="{FF2B5EF4-FFF2-40B4-BE49-F238E27FC236}">
                    <a16:creationId xmlns:a16="http://schemas.microsoft.com/office/drawing/2014/main" id="{74D71DEA-352F-46FC-A863-4C6894ED1E0E}"/>
                  </a:ext>
                </a:extLst>
              </p:cNvPr>
              <p:cNvCxnSpPr/>
              <p:nvPr/>
            </p:nvCxnSpPr>
            <p:spPr>
              <a:xfrm>
                <a:off x="3299345" y="1159941"/>
                <a:ext cx="0" cy="108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Částečný kruh 99">
                <a:extLst>
                  <a:ext uri="{FF2B5EF4-FFF2-40B4-BE49-F238E27FC236}">
                    <a16:creationId xmlns:a16="http://schemas.microsoft.com/office/drawing/2014/main" id="{BB041F9A-58C6-4B3A-B74C-EBE89D5BAF9C}"/>
                  </a:ext>
                </a:extLst>
              </p:cNvPr>
              <p:cNvSpPr/>
              <p:nvPr/>
            </p:nvSpPr>
            <p:spPr>
              <a:xfrm>
                <a:off x="1764431" y="1159941"/>
                <a:ext cx="584456" cy="1080000"/>
              </a:xfrm>
              <a:prstGeom prst="pie">
                <a:avLst>
                  <a:gd name="adj1" fmla="val 5456225"/>
                  <a:gd name="adj2" fmla="val 162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101" name="Skupina 100">
                <a:extLst>
                  <a:ext uri="{FF2B5EF4-FFF2-40B4-BE49-F238E27FC236}">
                    <a16:creationId xmlns:a16="http://schemas.microsoft.com/office/drawing/2014/main" id="{7FA13848-3C55-4704-BF25-AA916819E6AA}"/>
                  </a:ext>
                </a:extLst>
              </p:cNvPr>
              <p:cNvGrpSpPr/>
              <p:nvPr/>
            </p:nvGrpSpPr>
            <p:grpSpPr>
              <a:xfrm>
                <a:off x="1161700" y="1159941"/>
                <a:ext cx="358269" cy="1080000"/>
                <a:chOff x="2708929" y="978792"/>
                <a:chExt cx="358269" cy="1080000"/>
              </a:xfrm>
            </p:grpSpPr>
            <p:sp>
              <p:nvSpPr>
                <p:cNvPr id="106" name="Ovál 105">
                  <a:extLst>
                    <a:ext uri="{FF2B5EF4-FFF2-40B4-BE49-F238E27FC236}">
                      <a16:creationId xmlns:a16="http://schemas.microsoft.com/office/drawing/2014/main" id="{085F1DBC-7CCF-4B34-8BD6-4DC3AE9A0C75}"/>
                    </a:ext>
                  </a:extLst>
                </p:cNvPr>
                <p:cNvSpPr/>
                <p:nvPr/>
              </p:nvSpPr>
              <p:spPr>
                <a:xfrm>
                  <a:off x="2708929" y="978792"/>
                  <a:ext cx="358269" cy="108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bdélník 106">
                  <a:extLst>
                    <a:ext uri="{FF2B5EF4-FFF2-40B4-BE49-F238E27FC236}">
                      <a16:creationId xmlns:a16="http://schemas.microsoft.com/office/drawing/2014/main" id="{61716276-F3F1-4154-9CDC-3CD94CB66092}"/>
                    </a:ext>
                  </a:extLst>
                </p:cNvPr>
                <p:cNvSpPr/>
                <p:nvPr/>
              </p:nvSpPr>
              <p:spPr>
                <a:xfrm>
                  <a:off x="2844628" y="978792"/>
                  <a:ext cx="83219" cy="1080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2" name="Skupina 101">
                <a:extLst>
                  <a:ext uri="{FF2B5EF4-FFF2-40B4-BE49-F238E27FC236}">
                    <a16:creationId xmlns:a16="http://schemas.microsoft.com/office/drawing/2014/main" id="{3475B857-6020-4CC7-A89D-8EB76423690F}"/>
                  </a:ext>
                </a:extLst>
              </p:cNvPr>
              <p:cNvGrpSpPr/>
              <p:nvPr/>
            </p:nvGrpSpPr>
            <p:grpSpPr>
              <a:xfrm>
                <a:off x="2348887" y="1159941"/>
                <a:ext cx="730315" cy="1080000"/>
                <a:chOff x="3377743" y="2915294"/>
                <a:chExt cx="730315" cy="1080000"/>
              </a:xfrm>
            </p:grpSpPr>
            <p:sp>
              <p:nvSpPr>
                <p:cNvPr id="104" name="Částečný kruh 103">
                  <a:extLst>
                    <a:ext uri="{FF2B5EF4-FFF2-40B4-BE49-F238E27FC236}">
                      <a16:creationId xmlns:a16="http://schemas.microsoft.com/office/drawing/2014/main" id="{6B6BDEE2-B710-46D3-962B-4E1E91885B8E}"/>
                    </a:ext>
                  </a:extLst>
                </p:cNvPr>
                <p:cNvSpPr/>
                <p:nvPr/>
              </p:nvSpPr>
              <p:spPr>
                <a:xfrm>
                  <a:off x="3377743" y="2915294"/>
                  <a:ext cx="584456" cy="1080000"/>
                </a:xfrm>
                <a:prstGeom prst="pie">
                  <a:avLst>
                    <a:gd name="adj1" fmla="val 5456225"/>
                    <a:gd name="adj2" fmla="val 162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5" name="Částečný kruh 104">
                  <a:extLst>
                    <a:ext uri="{FF2B5EF4-FFF2-40B4-BE49-F238E27FC236}">
                      <a16:creationId xmlns:a16="http://schemas.microsoft.com/office/drawing/2014/main" id="{335AE6C4-6573-4613-8596-FC3FF4C9196B}"/>
                    </a:ext>
                  </a:extLst>
                </p:cNvPr>
                <p:cNvSpPr/>
                <p:nvPr/>
              </p:nvSpPr>
              <p:spPr>
                <a:xfrm>
                  <a:off x="3523602" y="2915294"/>
                  <a:ext cx="584456" cy="1080000"/>
                </a:xfrm>
                <a:prstGeom prst="pie">
                  <a:avLst>
                    <a:gd name="adj1" fmla="val 5456225"/>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03" name="Rovná se 102">
                <a:extLst>
                  <a:ext uri="{FF2B5EF4-FFF2-40B4-BE49-F238E27FC236}">
                    <a16:creationId xmlns:a16="http://schemas.microsoft.com/office/drawing/2014/main" id="{1179792E-B132-4638-ACA5-0A1F836F241F}"/>
                  </a:ext>
                </a:extLst>
              </p:cNvPr>
              <p:cNvSpPr/>
              <p:nvPr/>
            </p:nvSpPr>
            <p:spPr>
              <a:xfrm>
                <a:off x="2768298" y="1616584"/>
                <a:ext cx="295772" cy="166713"/>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84" name="Rechteck 134">
              <a:extLst>
                <a:ext uri="{FF2B5EF4-FFF2-40B4-BE49-F238E27FC236}">
                  <a16:creationId xmlns:a16="http://schemas.microsoft.com/office/drawing/2014/main" id="{1D472CEF-EAD6-462C-A0ED-47CF6C815063}"/>
                </a:ext>
              </a:extLst>
            </p:cNvPr>
            <p:cNvSpPr/>
            <p:nvPr/>
          </p:nvSpPr>
          <p:spPr>
            <a:xfrm>
              <a:off x="1279920" y="3197620"/>
              <a:ext cx="730841" cy="276999"/>
            </a:xfrm>
            <a:prstGeom prst="rect">
              <a:avLst/>
            </a:prstGeom>
          </p:spPr>
          <p:txBody>
            <a:bodyPr wrap="none">
              <a:spAutoFit/>
            </a:bodyPr>
            <a:lstStyle/>
            <a:p>
              <a:r>
                <a:rPr lang="en-GB" sz="1200" dirty="0"/>
                <a:t>In reality</a:t>
              </a:r>
            </a:p>
          </p:txBody>
        </p:sp>
        <p:sp>
          <p:nvSpPr>
            <p:cNvPr id="185" name="Rechteck 210">
              <a:extLst>
                <a:ext uri="{FF2B5EF4-FFF2-40B4-BE49-F238E27FC236}">
                  <a16:creationId xmlns:a16="http://schemas.microsoft.com/office/drawing/2014/main" id="{707248E7-2602-4920-B08C-A36D0696ACD2}"/>
                </a:ext>
              </a:extLst>
            </p:cNvPr>
            <p:cNvSpPr/>
            <p:nvPr/>
          </p:nvSpPr>
          <p:spPr>
            <a:xfrm>
              <a:off x="3251757" y="2587117"/>
              <a:ext cx="931665" cy="276999"/>
            </a:xfrm>
            <a:prstGeom prst="rect">
              <a:avLst/>
            </a:prstGeom>
          </p:spPr>
          <p:txBody>
            <a:bodyPr wrap="none">
              <a:spAutoFit/>
            </a:bodyPr>
            <a:lstStyle/>
            <a:p>
              <a:r>
                <a:rPr lang="en-GB" sz="1200" dirty="0"/>
                <a:t>In a scheme</a:t>
              </a:r>
            </a:p>
          </p:txBody>
        </p:sp>
      </p:grpSp>
      <p:grpSp>
        <p:nvGrpSpPr>
          <p:cNvPr id="95" name="Skupina 94">
            <a:extLst>
              <a:ext uri="{FF2B5EF4-FFF2-40B4-BE49-F238E27FC236}">
                <a16:creationId xmlns:a16="http://schemas.microsoft.com/office/drawing/2014/main" id="{4859D734-D3FA-4005-86C2-41B342B2F184}"/>
              </a:ext>
            </a:extLst>
          </p:cNvPr>
          <p:cNvGrpSpPr/>
          <p:nvPr/>
        </p:nvGrpSpPr>
        <p:grpSpPr>
          <a:xfrm>
            <a:off x="5750114" y="2314254"/>
            <a:ext cx="3251346" cy="1208986"/>
            <a:chOff x="6328191" y="2269470"/>
            <a:chExt cx="3251346" cy="1208986"/>
          </a:xfrm>
        </p:grpSpPr>
        <p:grpSp>
          <p:nvGrpSpPr>
            <p:cNvPr id="108" name="Skupina 107">
              <a:extLst>
                <a:ext uri="{FF2B5EF4-FFF2-40B4-BE49-F238E27FC236}">
                  <a16:creationId xmlns:a16="http://schemas.microsoft.com/office/drawing/2014/main" id="{E6578F0C-2477-4B82-A649-713D715588DD}"/>
                </a:ext>
              </a:extLst>
            </p:cNvPr>
            <p:cNvGrpSpPr/>
            <p:nvPr/>
          </p:nvGrpSpPr>
          <p:grpSpPr>
            <a:xfrm>
              <a:off x="6328191" y="2269470"/>
              <a:ext cx="2319681" cy="905976"/>
              <a:chOff x="6354325" y="1050574"/>
              <a:chExt cx="2319681" cy="905976"/>
            </a:xfrm>
          </p:grpSpPr>
          <p:grpSp>
            <p:nvGrpSpPr>
              <p:cNvPr id="109" name="Skupina 108">
                <a:extLst>
                  <a:ext uri="{FF2B5EF4-FFF2-40B4-BE49-F238E27FC236}">
                    <a16:creationId xmlns:a16="http://schemas.microsoft.com/office/drawing/2014/main" id="{1929820A-49CB-42DD-9457-A594227D8B17}"/>
                  </a:ext>
                </a:extLst>
              </p:cNvPr>
              <p:cNvGrpSpPr/>
              <p:nvPr/>
            </p:nvGrpSpPr>
            <p:grpSpPr>
              <a:xfrm>
                <a:off x="6354325" y="1056550"/>
                <a:ext cx="1059529" cy="900000"/>
                <a:chOff x="3479527" y="1883742"/>
                <a:chExt cx="1924459" cy="1389261"/>
              </a:xfrm>
            </p:grpSpPr>
            <p:sp>
              <p:nvSpPr>
                <p:cNvPr id="123" name="Obdélník 122">
                  <a:extLst>
                    <a:ext uri="{FF2B5EF4-FFF2-40B4-BE49-F238E27FC236}">
                      <a16:creationId xmlns:a16="http://schemas.microsoft.com/office/drawing/2014/main" id="{D7C64539-45C2-452A-AFCA-9A39E50D02BE}"/>
                    </a:ext>
                  </a:extLst>
                </p:cNvPr>
                <p:cNvSpPr/>
                <p:nvPr/>
              </p:nvSpPr>
              <p:spPr>
                <a:xfrm>
                  <a:off x="3934346" y="1883742"/>
                  <a:ext cx="1018653" cy="138926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Částečný kruh 123">
                  <a:extLst>
                    <a:ext uri="{FF2B5EF4-FFF2-40B4-BE49-F238E27FC236}">
                      <a16:creationId xmlns:a16="http://schemas.microsoft.com/office/drawing/2014/main" id="{0EA7DE80-16CE-4642-BC6C-AB784170307F}"/>
                    </a:ext>
                  </a:extLst>
                </p:cNvPr>
                <p:cNvSpPr/>
                <p:nvPr/>
              </p:nvSpPr>
              <p:spPr>
                <a:xfrm>
                  <a:off x="4519346" y="1883742"/>
                  <a:ext cx="884640" cy="1389260"/>
                </a:xfrm>
                <a:prstGeom prst="pie">
                  <a:avLst>
                    <a:gd name="adj1" fmla="val 5020362"/>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5" name="Částečný kruh 124">
                  <a:extLst>
                    <a:ext uri="{FF2B5EF4-FFF2-40B4-BE49-F238E27FC236}">
                      <a16:creationId xmlns:a16="http://schemas.microsoft.com/office/drawing/2014/main" id="{F4408C93-B351-49C0-8BC7-11BAFBB4EF2C}"/>
                    </a:ext>
                  </a:extLst>
                </p:cNvPr>
                <p:cNvSpPr/>
                <p:nvPr/>
              </p:nvSpPr>
              <p:spPr>
                <a:xfrm flipH="1">
                  <a:off x="3479527" y="1883742"/>
                  <a:ext cx="884640" cy="1389260"/>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10" name="Skupina 109">
                <a:extLst>
                  <a:ext uri="{FF2B5EF4-FFF2-40B4-BE49-F238E27FC236}">
                    <a16:creationId xmlns:a16="http://schemas.microsoft.com/office/drawing/2014/main" id="{4303F229-A0E3-403B-91F6-83F0B975E86C}"/>
                  </a:ext>
                </a:extLst>
              </p:cNvPr>
              <p:cNvGrpSpPr/>
              <p:nvPr/>
            </p:nvGrpSpPr>
            <p:grpSpPr>
              <a:xfrm>
                <a:off x="7238227" y="1056550"/>
                <a:ext cx="499318" cy="900000"/>
                <a:chOff x="5263079" y="1735027"/>
                <a:chExt cx="599182" cy="1064698"/>
              </a:xfrm>
            </p:grpSpPr>
            <p:sp>
              <p:nvSpPr>
                <p:cNvPr id="121" name="Obdélník 120">
                  <a:extLst>
                    <a:ext uri="{FF2B5EF4-FFF2-40B4-BE49-F238E27FC236}">
                      <a16:creationId xmlns:a16="http://schemas.microsoft.com/office/drawing/2014/main" id="{250E0AE0-35D0-4F48-871C-E67710C2A20F}"/>
                    </a:ext>
                  </a:extLst>
                </p:cNvPr>
                <p:cNvSpPr/>
                <p:nvPr/>
              </p:nvSpPr>
              <p:spPr>
                <a:xfrm>
                  <a:off x="5263079" y="1735027"/>
                  <a:ext cx="380264" cy="106469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Částečný kruh 121">
                  <a:extLst>
                    <a:ext uri="{FF2B5EF4-FFF2-40B4-BE49-F238E27FC236}">
                      <a16:creationId xmlns:a16="http://schemas.microsoft.com/office/drawing/2014/main" id="{647EF515-5E67-4638-9008-41AAC20B8F55}"/>
                    </a:ext>
                  </a:extLst>
                </p:cNvPr>
                <p:cNvSpPr/>
                <p:nvPr/>
              </p:nvSpPr>
              <p:spPr>
                <a:xfrm>
                  <a:off x="5422642" y="1735027"/>
                  <a:ext cx="439619" cy="1064697"/>
                </a:xfrm>
                <a:prstGeom prst="pie">
                  <a:avLst>
                    <a:gd name="adj1" fmla="val 5020362"/>
                    <a:gd name="adj2" fmla="val 1684659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11" name="Skupina 110">
                <a:extLst>
                  <a:ext uri="{FF2B5EF4-FFF2-40B4-BE49-F238E27FC236}">
                    <a16:creationId xmlns:a16="http://schemas.microsoft.com/office/drawing/2014/main" id="{DC3996E6-7197-4182-BCBD-9CC23C58E950}"/>
                  </a:ext>
                </a:extLst>
              </p:cNvPr>
              <p:cNvGrpSpPr/>
              <p:nvPr/>
            </p:nvGrpSpPr>
            <p:grpSpPr>
              <a:xfrm>
                <a:off x="7726863" y="1056550"/>
                <a:ext cx="551761" cy="900000"/>
                <a:chOff x="3377743" y="2915294"/>
                <a:chExt cx="662113" cy="1080000"/>
              </a:xfrm>
            </p:grpSpPr>
            <p:sp>
              <p:nvSpPr>
                <p:cNvPr id="119" name="Částečný kruh 118">
                  <a:extLst>
                    <a:ext uri="{FF2B5EF4-FFF2-40B4-BE49-F238E27FC236}">
                      <a16:creationId xmlns:a16="http://schemas.microsoft.com/office/drawing/2014/main" id="{C25BAC1A-76A3-4690-8307-7FAB4A734AA6}"/>
                    </a:ext>
                  </a:extLst>
                </p:cNvPr>
                <p:cNvSpPr/>
                <p:nvPr/>
              </p:nvSpPr>
              <p:spPr>
                <a:xfrm>
                  <a:off x="3377743" y="2915294"/>
                  <a:ext cx="584456" cy="1080000"/>
                </a:xfrm>
                <a:prstGeom prst="pie">
                  <a:avLst>
                    <a:gd name="adj1" fmla="val 5456225"/>
                    <a:gd name="adj2" fmla="val 162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0" name="Částečný kruh 119">
                  <a:extLst>
                    <a:ext uri="{FF2B5EF4-FFF2-40B4-BE49-F238E27FC236}">
                      <a16:creationId xmlns:a16="http://schemas.microsoft.com/office/drawing/2014/main" id="{AD164163-938A-42FD-A4FF-A0C8B406CEE7}"/>
                    </a:ext>
                  </a:extLst>
                </p:cNvPr>
                <p:cNvSpPr/>
                <p:nvPr/>
              </p:nvSpPr>
              <p:spPr>
                <a:xfrm>
                  <a:off x="3455400" y="3070876"/>
                  <a:ext cx="584456" cy="780593"/>
                </a:xfrm>
                <a:prstGeom prst="pie">
                  <a:avLst>
                    <a:gd name="adj1" fmla="val 5456225"/>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12" name="Rovná se 111">
                <a:extLst>
                  <a:ext uri="{FF2B5EF4-FFF2-40B4-BE49-F238E27FC236}">
                    <a16:creationId xmlns:a16="http://schemas.microsoft.com/office/drawing/2014/main" id="{A3355E0B-0523-4102-9A1E-AAF2B4EEEFFF}"/>
                  </a:ext>
                </a:extLst>
              </p:cNvPr>
              <p:cNvSpPr/>
              <p:nvPr/>
            </p:nvSpPr>
            <p:spPr>
              <a:xfrm>
                <a:off x="8071315" y="1437087"/>
                <a:ext cx="246477" cy="138928"/>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113" name="Group 106">
                <a:extLst>
                  <a:ext uri="{FF2B5EF4-FFF2-40B4-BE49-F238E27FC236}">
                    <a16:creationId xmlns:a16="http://schemas.microsoft.com/office/drawing/2014/main" id="{F2685F2D-BB74-422B-A50B-B1AD347636CF}"/>
                  </a:ext>
                </a:extLst>
              </p:cNvPr>
              <p:cNvGrpSpPr/>
              <p:nvPr/>
            </p:nvGrpSpPr>
            <p:grpSpPr>
              <a:xfrm>
                <a:off x="8530006" y="1050574"/>
                <a:ext cx="144000" cy="900000"/>
                <a:chOff x="8381461" y="1422131"/>
                <a:chExt cx="170484" cy="900000"/>
              </a:xfrm>
            </p:grpSpPr>
            <p:cxnSp>
              <p:nvCxnSpPr>
                <p:cNvPr id="114" name="Gerader Verbinder 5">
                  <a:extLst>
                    <a:ext uri="{FF2B5EF4-FFF2-40B4-BE49-F238E27FC236}">
                      <a16:creationId xmlns:a16="http://schemas.microsoft.com/office/drawing/2014/main" id="{61799256-2626-4B0C-BE73-455BB03CAD18}"/>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 name="Gerader Verbinder 6">
                  <a:extLst>
                    <a:ext uri="{FF2B5EF4-FFF2-40B4-BE49-F238E27FC236}">
                      <a16:creationId xmlns:a16="http://schemas.microsoft.com/office/drawing/2014/main" id="{4DF6C811-3898-44BE-A8E2-ADAA1579628B}"/>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Gerader Verbinder 9">
                  <a:extLst>
                    <a:ext uri="{FF2B5EF4-FFF2-40B4-BE49-F238E27FC236}">
                      <a16:creationId xmlns:a16="http://schemas.microsoft.com/office/drawing/2014/main" id="{FB018396-1CC2-4D1D-937D-930D8ED33426}"/>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Gerader Verbinder 10">
                  <a:extLst>
                    <a:ext uri="{FF2B5EF4-FFF2-40B4-BE49-F238E27FC236}">
                      <a16:creationId xmlns:a16="http://schemas.microsoft.com/office/drawing/2014/main" id="{1F7E6B50-0186-4EB8-8189-2829D36F80C7}"/>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Gerader Verbinder 12">
                  <a:extLst>
                    <a:ext uri="{FF2B5EF4-FFF2-40B4-BE49-F238E27FC236}">
                      <a16:creationId xmlns:a16="http://schemas.microsoft.com/office/drawing/2014/main" id="{1B7B3DEE-1604-4D6C-A58D-7B0DA5386DE6}"/>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sp>
          <p:nvSpPr>
            <p:cNvPr id="186" name="Rechteck 134">
              <a:extLst>
                <a:ext uri="{FF2B5EF4-FFF2-40B4-BE49-F238E27FC236}">
                  <a16:creationId xmlns:a16="http://schemas.microsoft.com/office/drawing/2014/main" id="{C8EBEE1F-7D8B-4674-B159-F0F36723B726}"/>
                </a:ext>
              </a:extLst>
            </p:cNvPr>
            <p:cNvSpPr/>
            <p:nvPr/>
          </p:nvSpPr>
          <p:spPr>
            <a:xfrm>
              <a:off x="6578369" y="3201457"/>
              <a:ext cx="730841" cy="276999"/>
            </a:xfrm>
            <a:prstGeom prst="rect">
              <a:avLst/>
            </a:prstGeom>
          </p:spPr>
          <p:txBody>
            <a:bodyPr wrap="none">
              <a:spAutoFit/>
            </a:bodyPr>
            <a:lstStyle/>
            <a:p>
              <a:r>
                <a:rPr lang="en-GB" sz="1200" dirty="0"/>
                <a:t>In reality</a:t>
              </a:r>
            </a:p>
          </p:txBody>
        </p:sp>
        <p:sp>
          <p:nvSpPr>
            <p:cNvPr id="187" name="Rechteck 210">
              <a:extLst>
                <a:ext uri="{FF2B5EF4-FFF2-40B4-BE49-F238E27FC236}">
                  <a16:creationId xmlns:a16="http://schemas.microsoft.com/office/drawing/2014/main" id="{BCC36DA8-35DD-4CAD-8569-726838D292FB}"/>
                </a:ext>
              </a:extLst>
            </p:cNvPr>
            <p:cNvSpPr/>
            <p:nvPr/>
          </p:nvSpPr>
          <p:spPr>
            <a:xfrm>
              <a:off x="8647872" y="2597561"/>
              <a:ext cx="931665" cy="276999"/>
            </a:xfrm>
            <a:prstGeom prst="rect">
              <a:avLst/>
            </a:prstGeom>
          </p:spPr>
          <p:txBody>
            <a:bodyPr wrap="none">
              <a:spAutoFit/>
            </a:bodyPr>
            <a:lstStyle/>
            <a:p>
              <a:r>
                <a:rPr lang="en-GB" sz="1200" dirty="0"/>
                <a:t>In a scheme</a:t>
              </a:r>
            </a:p>
          </p:txBody>
        </p:sp>
      </p:grpSp>
      <p:grpSp>
        <p:nvGrpSpPr>
          <p:cNvPr id="191" name="Skupina 190">
            <a:extLst>
              <a:ext uri="{FF2B5EF4-FFF2-40B4-BE49-F238E27FC236}">
                <a16:creationId xmlns:a16="http://schemas.microsoft.com/office/drawing/2014/main" id="{A1D3B0DD-E75F-40E0-88A0-5657DF5A271F}"/>
              </a:ext>
            </a:extLst>
          </p:cNvPr>
          <p:cNvGrpSpPr/>
          <p:nvPr/>
        </p:nvGrpSpPr>
        <p:grpSpPr>
          <a:xfrm>
            <a:off x="552239" y="3602870"/>
            <a:ext cx="3983958" cy="1952851"/>
            <a:chOff x="552239" y="3602870"/>
            <a:chExt cx="3983958" cy="1952851"/>
          </a:xfrm>
        </p:grpSpPr>
        <p:cxnSp>
          <p:nvCxnSpPr>
            <p:cNvPr id="147" name="Přímá spojnice 146">
              <a:extLst>
                <a:ext uri="{FF2B5EF4-FFF2-40B4-BE49-F238E27FC236}">
                  <a16:creationId xmlns:a16="http://schemas.microsoft.com/office/drawing/2014/main" id="{1F6F82B1-C372-432A-B85E-AA75ED1B5FBD}"/>
                </a:ext>
              </a:extLst>
            </p:cNvPr>
            <p:cNvCxnSpPr>
              <a:cxnSpLocks/>
            </p:cNvCxnSpPr>
            <p:nvPr/>
          </p:nvCxnSpPr>
          <p:spPr>
            <a:xfrm>
              <a:off x="3646732" y="4158444"/>
              <a:ext cx="0" cy="822174"/>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36" name="Levá složená závorka 135">
              <a:extLst>
                <a:ext uri="{FF2B5EF4-FFF2-40B4-BE49-F238E27FC236}">
                  <a16:creationId xmlns:a16="http://schemas.microsoft.com/office/drawing/2014/main" id="{D8A7876E-EAF4-4AE7-8554-0018CCA5269B}"/>
                </a:ext>
              </a:extLst>
            </p:cNvPr>
            <p:cNvSpPr/>
            <p:nvPr/>
          </p:nvSpPr>
          <p:spPr>
            <a:xfrm rot="16200000">
              <a:off x="2626182" y="4201168"/>
              <a:ext cx="241100" cy="1800000"/>
            </a:xfrm>
            <a:prstGeom prst="leftBrace">
              <a:avLst>
                <a:gd name="adj1" fmla="val 53910"/>
                <a:gd name="adj2" fmla="val 50000"/>
              </a:avLst>
            </a:prstGeom>
            <a:ln w="28575">
              <a:solidFill>
                <a:srgbClr val="0035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7" name="Přímá spojnice 136">
              <a:extLst>
                <a:ext uri="{FF2B5EF4-FFF2-40B4-BE49-F238E27FC236}">
                  <a16:creationId xmlns:a16="http://schemas.microsoft.com/office/drawing/2014/main" id="{2B54E3E6-6636-402A-9EB3-E419424DB6AC}"/>
                </a:ext>
              </a:extLst>
            </p:cNvPr>
            <p:cNvCxnSpPr>
              <a:cxnSpLocks/>
            </p:cNvCxnSpPr>
            <p:nvPr/>
          </p:nvCxnSpPr>
          <p:spPr>
            <a:xfrm>
              <a:off x="805135" y="4371589"/>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38" name="Přímá spojnice se šipkou 137">
              <a:extLst>
                <a:ext uri="{FF2B5EF4-FFF2-40B4-BE49-F238E27FC236}">
                  <a16:creationId xmlns:a16="http://schemas.microsoft.com/office/drawing/2014/main" id="{E929C148-A574-4693-A27C-837DE46B818B}"/>
                </a:ext>
              </a:extLst>
            </p:cNvPr>
            <p:cNvCxnSpPr/>
            <p:nvPr/>
          </p:nvCxnSpPr>
          <p:spPr>
            <a:xfrm>
              <a:off x="1846732" y="3741589"/>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Přímá spojnice 138">
              <a:extLst>
                <a:ext uri="{FF2B5EF4-FFF2-40B4-BE49-F238E27FC236}">
                  <a16:creationId xmlns:a16="http://schemas.microsoft.com/office/drawing/2014/main" id="{C454C94A-7958-43E4-841D-DA6A036DD8ED}"/>
                </a:ext>
              </a:extLst>
            </p:cNvPr>
            <p:cNvCxnSpPr>
              <a:cxnSpLocks/>
            </p:cNvCxnSpPr>
            <p:nvPr/>
          </p:nvCxnSpPr>
          <p:spPr>
            <a:xfrm>
              <a:off x="805135" y="4060329"/>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Přímá spojnice 139">
              <a:extLst>
                <a:ext uri="{FF2B5EF4-FFF2-40B4-BE49-F238E27FC236}">
                  <a16:creationId xmlns:a16="http://schemas.microsoft.com/office/drawing/2014/main" id="{21ECC2B9-CBD1-4D60-BD72-FF0B34A74E17}"/>
                </a:ext>
              </a:extLst>
            </p:cNvPr>
            <p:cNvCxnSpPr>
              <a:cxnSpLocks/>
            </p:cNvCxnSpPr>
            <p:nvPr/>
          </p:nvCxnSpPr>
          <p:spPr>
            <a:xfrm>
              <a:off x="805135" y="4220578"/>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Přímá spojnice 140">
              <a:extLst>
                <a:ext uri="{FF2B5EF4-FFF2-40B4-BE49-F238E27FC236}">
                  <a16:creationId xmlns:a16="http://schemas.microsoft.com/office/drawing/2014/main" id="{3B0717B6-4153-4798-B40B-42ED4D477DF8}"/>
                </a:ext>
              </a:extLst>
            </p:cNvPr>
            <p:cNvCxnSpPr>
              <a:cxnSpLocks/>
            </p:cNvCxnSpPr>
            <p:nvPr/>
          </p:nvCxnSpPr>
          <p:spPr>
            <a:xfrm>
              <a:off x="805135" y="4516877"/>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Přímá spojnice 141">
              <a:extLst>
                <a:ext uri="{FF2B5EF4-FFF2-40B4-BE49-F238E27FC236}">
                  <a16:creationId xmlns:a16="http://schemas.microsoft.com/office/drawing/2014/main" id="{766D595C-221F-4E8C-B89D-A3628DA1F4A4}"/>
                </a:ext>
              </a:extLst>
            </p:cNvPr>
            <p:cNvCxnSpPr>
              <a:cxnSpLocks/>
            </p:cNvCxnSpPr>
            <p:nvPr/>
          </p:nvCxnSpPr>
          <p:spPr>
            <a:xfrm>
              <a:off x="805135" y="4666661"/>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7CC33C24-A901-4ED7-AEAA-4D28182F6267}"/>
                </a:ext>
              </a:extLst>
            </p:cNvPr>
            <p:cNvCxnSpPr>
              <a:cxnSpLocks/>
            </p:cNvCxnSpPr>
            <p:nvPr/>
          </p:nvCxnSpPr>
          <p:spPr>
            <a:xfrm>
              <a:off x="1846732" y="4060329"/>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Přímá spojnice 143">
              <a:extLst>
                <a:ext uri="{FF2B5EF4-FFF2-40B4-BE49-F238E27FC236}">
                  <a16:creationId xmlns:a16="http://schemas.microsoft.com/office/drawing/2014/main" id="{5E3E57BA-6C41-42CD-B2D6-171B89343277}"/>
                </a:ext>
              </a:extLst>
            </p:cNvPr>
            <p:cNvCxnSpPr>
              <a:cxnSpLocks/>
            </p:cNvCxnSpPr>
            <p:nvPr/>
          </p:nvCxnSpPr>
          <p:spPr>
            <a:xfrm>
              <a:off x="1846732" y="4220578"/>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Přímá spojnice 144">
              <a:extLst>
                <a:ext uri="{FF2B5EF4-FFF2-40B4-BE49-F238E27FC236}">
                  <a16:creationId xmlns:a16="http://schemas.microsoft.com/office/drawing/2014/main" id="{998D3AD5-0FD7-4AE4-A89B-24713AC7D1EC}"/>
                </a:ext>
              </a:extLst>
            </p:cNvPr>
            <p:cNvCxnSpPr>
              <a:cxnSpLocks/>
            </p:cNvCxnSpPr>
            <p:nvPr/>
          </p:nvCxnSpPr>
          <p:spPr>
            <a:xfrm flipV="1">
              <a:off x="1804043" y="4328829"/>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6" name="Přímá spojnice 145">
              <a:extLst>
                <a:ext uri="{FF2B5EF4-FFF2-40B4-BE49-F238E27FC236}">
                  <a16:creationId xmlns:a16="http://schemas.microsoft.com/office/drawing/2014/main" id="{0876D3C3-5F7A-4C40-8E14-244F3B69400D}"/>
                </a:ext>
              </a:extLst>
            </p:cNvPr>
            <p:cNvCxnSpPr>
              <a:cxnSpLocks/>
            </p:cNvCxnSpPr>
            <p:nvPr/>
          </p:nvCxnSpPr>
          <p:spPr>
            <a:xfrm flipV="1">
              <a:off x="1804043" y="4273229"/>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8" name="TextovéPole 147">
              <a:extLst>
                <a:ext uri="{FF2B5EF4-FFF2-40B4-BE49-F238E27FC236}">
                  <a16:creationId xmlns:a16="http://schemas.microsoft.com/office/drawing/2014/main" id="{ADC4355E-AA49-46EA-B576-89027DA1BD0D}"/>
                </a:ext>
              </a:extLst>
            </p:cNvPr>
            <p:cNvSpPr txBox="1"/>
            <p:nvPr/>
          </p:nvSpPr>
          <p:spPr>
            <a:xfrm>
              <a:off x="3359275" y="3811009"/>
              <a:ext cx="1015021" cy="276999"/>
            </a:xfrm>
            <a:prstGeom prst="rect">
              <a:avLst/>
            </a:prstGeom>
            <a:noFill/>
          </p:spPr>
          <p:txBody>
            <a:bodyPr wrap="none" rtlCol="0">
              <a:spAutoFit/>
            </a:bodyPr>
            <a:lstStyle/>
            <a:p>
              <a:r>
                <a:rPr lang="en-GB" sz="1200" dirty="0"/>
                <a:t>Focal point </a:t>
              </a:r>
              <a:r>
                <a:rPr lang="en-GB" sz="1200" i="1" dirty="0"/>
                <a:t>F‘</a:t>
              </a:r>
            </a:p>
          </p:txBody>
        </p:sp>
        <p:sp>
          <p:nvSpPr>
            <p:cNvPr id="149" name="TextovéPole 148">
              <a:extLst>
                <a:ext uri="{FF2B5EF4-FFF2-40B4-BE49-F238E27FC236}">
                  <a16:creationId xmlns:a16="http://schemas.microsoft.com/office/drawing/2014/main" id="{312E5B9E-D2AA-4237-A26A-DD536291F7A5}"/>
                </a:ext>
              </a:extLst>
            </p:cNvPr>
            <p:cNvSpPr txBox="1"/>
            <p:nvPr/>
          </p:nvSpPr>
          <p:spPr>
            <a:xfrm>
              <a:off x="1963216" y="5278722"/>
              <a:ext cx="1676549" cy="276999"/>
            </a:xfrm>
            <a:prstGeom prst="rect">
              <a:avLst/>
            </a:prstGeom>
            <a:noFill/>
          </p:spPr>
          <p:txBody>
            <a:bodyPr wrap="none" rtlCol="0">
              <a:spAutoFit/>
            </a:bodyPr>
            <a:lstStyle/>
            <a:p>
              <a:r>
                <a:rPr lang="en-GB" sz="1200"/>
                <a:t>Focal length </a:t>
              </a:r>
              <a:r>
                <a:rPr lang="en-GB" sz="1200" i="1"/>
                <a:t>f‘</a:t>
              </a:r>
              <a:r>
                <a:rPr lang="en-GB" sz="1200"/>
                <a:t> (positive)</a:t>
              </a:r>
            </a:p>
          </p:txBody>
        </p:sp>
        <p:sp>
          <p:nvSpPr>
            <p:cNvPr id="150" name="TextovéPole 149">
              <a:extLst>
                <a:ext uri="{FF2B5EF4-FFF2-40B4-BE49-F238E27FC236}">
                  <a16:creationId xmlns:a16="http://schemas.microsoft.com/office/drawing/2014/main" id="{32D00350-3F0E-4A15-BB4A-CEBACE6543F1}"/>
                </a:ext>
              </a:extLst>
            </p:cNvPr>
            <p:cNvSpPr txBox="1"/>
            <p:nvPr/>
          </p:nvSpPr>
          <p:spPr>
            <a:xfrm rot="16200000" flipH="1">
              <a:off x="227856" y="4233089"/>
              <a:ext cx="925766" cy="276999"/>
            </a:xfrm>
            <a:prstGeom prst="rect">
              <a:avLst/>
            </a:prstGeom>
            <a:noFill/>
          </p:spPr>
          <p:txBody>
            <a:bodyPr wrap="none" rtlCol="0">
              <a:spAutoFit/>
            </a:bodyPr>
            <a:lstStyle/>
            <a:p>
              <a:r>
                <a:rPr lang="en-GB" sz="1200" dirty="0"/>
                <a:t>Parallel rays</a:t>
              </a:r>
            </a:p>
          </p:txBody>
        </p:sp>
        <p:sp>
          <p:nvSpPr>
            <p:cNvPr id="133" name="TextovéPole 132">
              <a:extLst>
                <a:ext uri="{FF2B5EF4-FFF2-40B4-BE49-F238E27FC236}">
                  <a16:creationId xmlns:a16="http://schemas.microsoft.com/office/drawing/2014/main" id="{73BC0526-1457-4D77-9134-84F1F59EB4F4}"/>
                </a:ext>
              </a:extLst>
            </p:cNvPr>
            <p:cNvSpPr txBox="1"/>
            <p:nvPr/>
          </p:nvSpPr>
          <p:spPr>
            <a:xfrm>
              <a:off x="762445" y="4156817"/>
              <a:ext cx="1237074" cy="276999"/>
            </a:xfrm>
            <a:prstGeom prst="rect">
              <a:avLst/>
            </a:prstGeom>
            <a:noFill/>
          </p:spPr>
          <p:txBody>
            <a:bodyPr wrap="square" rtlCol="0">
              <a:spAutoFit/>
            </a:bodyPr>
            <a:lstStyle/>
            <a:p>
              <a:r>
                <a:rPr lang="en-GB" sz="1200" dirty="0"/>
                <a:t>Optical axis</a:t>
              </a:r>
            </a:p>
          </p:txBody>
        </p:sp>
        <p:sp>
          <p:nvSpPr>
            <p:cNvPr id="134" name="TextovéPole 133">
              <a:extLst>
                <a:ext uri="{FF2B5EF4-FFF2-40B4-BE49-F238E27FC236}">
                  <a16:creationId xmlns:a16="http://schemas.microsoft.com/office/drawing/2014/main" id="{77F25396-B5FC-4155-8B51-D90E1ED0B012}"/>
                </a:ext>
              </a:extLst>
            </p:cNvPr>
            <p:cNvSpPr txBox="1"/>
            <p:nvPr/>
          </p:nvSpPr>
          <p:spPr>
            <a:xfrm>
              <a:off x="3646402" y="4775799"/>
              <a:ext cx="889795" cy="276999"/>
            </a:xfrm>
            <a:prstGeom prst="rect">
              <a:avLst/>
            </a:prstGeom>
            <a:noFill/>
          </p:spPr>
          <p:txBody>
            <a:bodyPr wrap="none" rtlCol="0">
              <a:spAutoFit/>
            </a:bodyPr>
            <a:lstStyle/>
            <a:p>
              <a:r>
                <a:rPr lang="en-GB" sz="1200"/>
                <a:t>Focal plane</a:t>
              </a:r>
            </a:p>
          </p:txBody>
        </p:sp>
        <p:sp>
          <p:nvSpPr>
            <p:cNvPr id="135" name="TextovéPole 134">
              <a:extLst>
                <a:ext uri="{FF2B5EF4-FFF2-40B4-BE49-F238E27FC236}">
                  <a16:creationId xmlns:a16="http://schemas.microsoft.com/office/drawing/2014/main" id="{A319BE95-7FD5-4A63-8C53-3B7CE0527157}"/>
                </a:ext>
              </a:extLst>
            </p:cNvPr>
            <p:cNvSpPr txBox="1"/>
            <p:nvPr/>
          </p:nvSpPr>
          <p:spPr>
            <a:xfrm>
              <a:off x="866933" y="3602870"/>
              <a:ext cx="1169166" cy="276999"/>
            </a:xfrm>
            <a:prstGeom prst="rect">
              <a:avLst/>
            </a:prstGeom>
            <a:noFill/>
          </p:spPr>
          <p:txBody>
            <a:bodyPr wrap="none" rtlCol="0">
              <a:spAutoFit/>
            </a:bodyPr>
            <a:lstStyle/>
            <a:p>
              <a:r>
                <a:rPr lang="en-GB" sz="1200" dirty="0"/>
                <a:t>Converging lens</a:t>
              </a:r>
            </a:p>
          </p:txBody>
        </p:sp>
        <p:sp>
          <p:nvSpPr>
            <p:cNvPr id="96" name="Ovál 95">
              <a:extLst>
                <a:ext uri="{FF2B5EF4-FFF2-40B4-BE49-F238E27FC236}">
                  <a16:creationId xmlns:a16="http://schemas.microsoft.com/office/drawing/2014/main" id="{5C462F91-F658-4E90-8503-2A518ECA317B}"/>
                </a:ext>
              </a:extLst>
            </p:cNvPr>
            <p:cNvSpPr/>
            <p:nvPr/>
          </p:nvSpPr>
          <p:spPr>
            <a:xfrm>
              <a:off x="3603579" y="4337328"/>
              <a:ext cx="72000" cy="72000"/>
            </a:xfrm>
            <a:prstGeom prst="ellipse">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2" name="Přímá spojnice 181">
              <a:extLst>
                <a:ext uri="{FF2B5EF4-FFF2-40B4-BE49-F238E27FC236}">
                  <a16:creationId xmlns:a16="http://schemas.microsoft.com/office/drawing/2014/main" id="{3C2ABC78-0F82-47F5-95FF-3F144D968C9C}"/>
                </a:ext>
              </a:extLst>
            </p:cNvPr>
            <p:cNvCxnSpPr>
              <a:cxnSpLocks/>
            </p:cNvCxnSpPr>
            <p:nvPr/>
          </p:nvCxnSpPr>
          <p:spPr>
            <a:xfrm flipV="1">
              <a:off x="3639579" y="4059725"/>
              <a:ext cx="374485" cy="312999"/>
            </a:xfrm>
            <a:prstGeom prst="line">
              <a:avLst/>
            </a:prstGeom>
            <a:ln>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88" name="Přímá spojnice 187">
              <a:extLst>
                <a:ext uri="{FF2B5EF4-FFF2-40B4-BE49-F238E27FC236}">
                  <a16:creationId xmlns:a16="http://schemas.microsoft.com/office/drawing/2014/main" id="{E8C2650F-80C6-4B7A-AA0B-7A1DA26F06F6}"/>
                </a:ext>
              </a:extLst>
            </p:cNvPr>
            <p:cNvCxnSpPr>
              <a:cxnSpLocks/>
            </p:cNvCxnSpPr>
            <p:nvPr/>
          </p:nvCxnSpPr>
          <p:spPr>
            <a:xfrm>
              <a:off x="3646402" y="4639232"/>
              <a:ext cx="273059" cy="185145"/>
            </a:xfrm>
            <a:prstGeom prst="line">
              <a:avLst/>
            </a:prstGeom>
            <a:ln>
              <a:solidFill>
                <a:srgbClr val="00A07A"/>
              </a:solidFill>
            </a:ln>
          </p:spPr>
          <p:style>
            <a:lnRef idx="1">
              <a:schemeClr val="accent1"/>
            </a:lnRef>
            <a:fillRef idx="0">
              <a:schemeClr val="accent1"/>
            </a:fillRef>
            <a:effectRef idx="0">
              <a:schemeClr val="accent1"/>
            </a:effectRef>
            <a:fontRef idx="minor">
              <a:schemeClr val="tx1"/>
            </a:fontRef>
          </p:style>
        </p:cxnSp>
      </p:grpSp>
      <p:grpSp>
        <p:nvGrpSpPr>
          <p:cNvPr id="198" name="Skupina 197">
            <a:extLst>
              <a:ext uri="{FF2B5EF4-FFF2-40B4-BE49-F238E27FC236}">
                <a16:creationId xmlns:a16="http://schemas.microsoft.com/office/drawing/2014/main" id="{2B8F53B6-FF7F-4D32-8899-5C54014B7E0D}"/>
              </a:ext>
            </a:extLst>
          </p:cNvPr>
          <p:cNvGrpSpPr/>
          <p:nvPr/>
        </p:nvGrpSpPr>
        <p:grpSpPr>
          <a:xfrm>
            <a:off x="5436738" y="3495268"/>
            <a:ext cx="3937684" cy="2060452"/>
            <a:chOff x="5436738" y="3495268"/>
            <a:chExt cx="3937684" cy="2060452"/>
          </a:xfrm>
        </p:grpSpPr>
        <p:cxnSp>
          <p:nvCxnSpPr>
            <p:cNvPr id="160" name="Přímá spojnice 159">
              <a:extLst>
                <a:ext uri="{FF2B5EF4-FFF2-40B4-BE49-F238E27FC236}">
                  <a16:creationId xmlns:a16="http://schemas.microsoft.com/office/drawing/2014/main" id="{A902A902-FE5F-4023-9FC5-B9A72CF552C2}"/>
                </a:ext>
              </a:extLst>
            </p:cNvPr>
            <p:cNvCxnSpPr>
              <a:cxnSpLocks/>
            </p:cNvCxnSpPr>
            <p:nvPr/>
          </p:nvCxnSpPr>
          <p:spPr>
            <a:xfrm flipH="1">
              <a:off x="6349881" y="4125026"/>
              <a:ext cx="0" cy="822174"/>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4" name="Přímá spojnice 153">
              <a:extLst>
                <a:ext uri="{FF2B5EF4-FFF2-40B4-BE49-F238E27FC236}">
                  <a16:creationId xmlns:a16="http://schemas.microsoft.com/office/drawing/2014/main" id="{1B6F3B53-350A-4460-A5E1-D2244C0BFC41}"/>
                </a:ext>
              </a:extLst>
            </p:cNvPr>
            <p:cNvCxnSpPr>
              <a:cxnSpLocks/>
            </p:cNvCxnSpPr>
            <p:nvPr/>
          </p:nvCxnSpPr>
          <p:spPr>
            <a:xfrm flipH="1">
              <a:off x="5697092" y="4338171"/>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sp>
          <p:nvSpPr>
            <p:cNvPr id="155" name="Levá složená závorka 154">
              <a:extLst>
                <a:ext uri="{FF2B5EF4-FFF2-40B4-BE49-F238E27FC236}">
                  <a16:creationId xmlns:a16="http://schemas.microsoft.com/office/drawing/2014/main" id="{7FA22322-E98F-4DC8-9F4E-7195AD0FD539}"/>
                </a:ext>
              </a:extLst>
            </p:cNvPr>
            <p:cNvSpPr/>
            <p:nvPr/>
          </p:nvSpPr>
          <p:spPr>
            <a:xfrm rot="5400000" flipH="1">
              <a:off x="7129331" y="4167750"/>
              <a:ext cx="241100" cy="1800000"/>
            </a:xfrm>
            <a:prstGeom prst="leftBrace">
              <a:avLst>
                <a:gd name="adj1" fmla="val 53910"/>
                <a:gd name="adj2" fmla="val 50000"/>
              </a:avLst>
            </a:prstGeom>
            <a:ln w="28575">
              <a:solidFill>
                <a:srgbClr val="0035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56" name="Přímá spojnice 155">
              <a:extLst>
                <a:ext uri="{FF2B5EF4-FFF2-40B4-BE49-F238E27FC236}">
                  <a16:creationId xmlns:a16="http://schemas.microsoft.com/office/drawing/2014/main" id="{9A77F0C8-6A13-40B3-BFD7-AACBFF5E10CF}"/>
                </a:ext>
              </a:extLst>
            </p:cNvPr>
            <p:cNvCxnSpPr>
              <a:cxnSpLocks/>
            </p:cNvCxnSpPr>
            <p:nvPr/>
          </p:nvCxnSpPr>
          <p:spPr>
            <a:xfrm flipH="1">
              <a:off x="6349880" y="4026911"/>
              <a:ext cx="1800002" cy="306597"/>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Přímá spojnice 156">
              <a:extLst>
                <a:ext uri="{FF2B5EF4-FFF2-40B4-BE49-F238E27FC236}">
                  <a16:creationId xmlns:a16="http://schemas.microsoft.com/office/drawing/2014/main" id="{514C5125-077A-4252-8470-A9024FDAEA71}"/>
                </a:ext>
              </a:extLst>
            </p:cNvPr>
            <p:cNvCxnSpPr>
              <a:cxnSpLocks/>
            </p:cNvCxnSpPr>
            <p:nvPr/>
          </p:nvCxnSpPr>
          <p:spPr>
            <a:xfrm flipH="1">
              <a:off x="6349880" y="4187160"/>
              <a:ext cx="1800002" cy="15370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Přímá spojnice 157">
              <a:extLst>
                <a:ext uri="{FF2B5EF4-FFF2-40B4-BE49-F238E27FC236}">
                  <a16:creationId xmlns:a16="http://schemas.microsoft.com/office/drawing/2014/main" id="{01CF31C4-B5F8-462C-869C-4C4E223353AA}"/>
                </a:ext>
              </a:extLst>
            </p:cNvPr>
            <p:cNvCxnSpPr>
              <a:cxnSpLocks/>
            </p:cNvCxnSpPr>
            <p:nvPr/>
          </p:nvCxnSpPr>
          <p:spPr>
            <a:xfrm flipH="1" flipV="1">
              <a:off x="6349882" y="4333509"/>
              <a:ext cx="1799998" cy="157143"/>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Přímá spojnice 158">
              <a:extLst>
                <a:ext uri="{FF2B5EF4-FFF2-40B4-BE49-F238E27FC236}">
                  <a16:creationId xmlns:a16="http://schemas.microsoft.com/office/drawing/2014/main" id="{BDB50FE4-2B72-478E-9069-5960EC1F94C9}"/>
                </a:ext>
              </a:extLst>
            </p:cNvPr>
            <p:cNvCxnSpPr>
              <a:cxnSpLocks/>
            </p:cNvCxnSpPr>
            <p:nvPr/>
          </p:nvCxnSpPr>
          <p:spPr>
            <a:xfrm flipH="1" flipV="1">
              <a:off x="6349882" y="4345653"/>
              <a:ext cx="1799998" cy="287590"/>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1" name="TextovéPole 160">
              <a:extLst>
                <a:ext uri="{FF2B5EF4-FFF2-40B4-BE49-F238E27FC236}">
                  <a16:creationId xmlns:a16="http://schemas.microsoft.com/office/drawing/2014/main" id="{ECC4906A-999B-4896-A5AD-DC5C356AD784}"/>
                </a:ext>
              </a:extLst>
            </p:cNvPr>
            <p:cNvSpPr txBox="1"/>
            <p:nvPr/>
          </p:nvSpPr>
          <p:spPr>
            <a:xfrm flipH="1">
              <a:off x="5684825" y="3654585"/>
              <a:ext cx="1140056" cy="276999"/>
            </a:xfrm>
            <a:prstGeom prst="rect">
              <a:avLst/>
            </a:prstGeom>
            <a:noFill/>
          </p:spPr>
          <p:txBody>
            <a:bodyPr wrap="none" rtlCol="0">
              <a:spAutoFit/>
            </a:bodyPr>
            <a:lstStyle/>
            <a:p>
              <a:r>
                <a:rPr lang="en-GB" sz="1200"/>
                <a:t>„Focal point“ </a:t>
              </a:r>
              <a:r>
                <a:rPr lang="en-GB" sz="1200" i="1"/>
                <a:t>F‘</a:t>
              </a:r>
            </a:p>
          </p:txBody>
        </p:sp>
        <p:sp>
          <p:nvSpPr>
            <p:cNvPr id="162" name="TextovéPole 161">
              <a:extLst>
                <a:ext uri="{FF2B5EF4-FFF2-40B4-BE49-F238E27FC236}">
                  <a16:creationId xmlns:a16="http://schemas.microsoft.com/office/drawing/2014/main" id="{7A35A3BD-D375-4C8C-A8F5-73B40C2BB9ED}"/>
                </a:ext>
              </a:extLst>
            </p:cNvPr>
            <p:cNvSpPr txBox="1"/>
            <p:nvPr/>
          </p:nvSpPr>
          <p:spPr>
            <a:xfrm flipH="1">
              <a:off x="6451057" y="5278721"/>
              <a:ext cx="1717137" cy="276999"/>
            </a:xfrm>
            <a:prstGeom prst="rect">
              <a:avLst/>
            </a:prstGeom>
            <a:noFill/>
          </p:spPr>
          <p:txBody>
            <a:bodyPr wrap="none" rtlCol="0">
              <a:spAutoFit/>
            </a:bodyPr>
            <a:lstStyle/>
            <a:p>
              <a:r>
                <a:rPr lang="en-GB" sz="1200"/>
                <a:t>Focal length </a:t>
              </a:r>
              <a:r>
                <a:rPr lang="en-GB" sz="1200" i="1"/>
                <a:t>f‘</a:t>
              </a:r>
              <a:r>
                <a:rPr lang="en-GB" sz="1200"/>
                <a:t> (negative)</a:t>
              </a:r>
            </a:p>
          </p:txBody>
        </p:sp>
        <p:sp>
          <p:nvSpPr>
            <p:cNvPr id="171" name="TextovéPole 170">
              <a:extLst>
                <a:ext uri="{FF2B5EF4-FFF2-40B4-BE49-F238E27FC236}">
                  <a16:creationId xmlns:a16="http://schemas.microsoft.com/office/drawing/2014/main" id="{C001C60B-3C89-4DC3-BD95-B71CDA4DE20C}"/>
                </a:ext>
              </a:extLst>
            </p:cNvPr>
            <p:cNvSpPr txBox="1"/>
            <p:nvPr/>
          </p:nvSpPr>
          <p:spPr>
            <a:xfrm rot="16200000" flipH="1">
              <a:off x="5125598" y="4195008"/>
              <a:ext cx="925766" cy="276999"/>
            </a:xfrm>
            <a:prstGeom prst="rect">
              <a:avLst/>
            </a:prstGeom>
            <a:noFill/>
          </p:spPr>
          <p:txBody>
            <a:bodyPr wrap="none" rtlCol="0">
              <a:spAutoFit/>
            </a:bodyPr>
            <a:lstStyle/>
            <a:p>
              <a:r>
                <a:rPr lang="en-GB" sz="1200"/>
                <a:t>Parallel rays</a:t>
              </a:r>
            </a:p>
          </p:txBody>
        </p:sp>
        <p:sp>
          <p:nvSpPr>
            <p:cNvPr id="172" name="TextovéPole 171">
              <a:extLst>
                <a:ext uri="{FF2B5EF4-FFF2-40B4-BE49-F238E27FC236}">
                  <a16:creationId xmlns:a16="http://schemas.microsoft.com/office/drawing/2014/main" id="{EC2AAB72-4850-41A0-AFE0-9364D64CED8B}"/>
                </a:ext>
              </a:extLst>
            </p:cNvPr>
            <p:cNvSpPr txBox="1"/>
            <p:nvPr/>
          </p:nvSpPr>
          <p:spPr>
            <a:xfrm>
              <a:off x="8168419" y="4125514"/>
              <a:ext cx="1206003" cy="276999"/>
            </a:xfrm>
            <a:prstGeom prst="rect">
              <a:avLst/>
            </a:prstGeom>
            <a:noFill/>
          </p:spPr>
          <p:txBody>
            <a:bodyPr wrap="square" rtlCol="0">
              <a:spAutoFit/>
            </a:bodyPr>
            <a:lstStyle/>
            <a:p>
              <a:r>
                <a:rPr lang="en-GB" sz="1200"/>
                <a:t>Optical axis</a:t>
              </a:r>
            </a:p>
          </p:txBody>
        </p:sp>
        <p:sp>
          <p:nvSpPr>
            <p:cNvPr id="173" name="TextovéPole 172">
              <a:extLst>
                <a:ext uri="{FF2B5EF4-FFF2-40B4-BE49-F238E27FC236}">
                  <a16:creationId xmlns:a16="http://schemas.microsoft.com/office/drawing/2014/main" id="{674C41C0-6601-4E82-B843-76F2A2B37C71}"/>
                </a:ext>
              </a:extLst>
            </p:cNvPr>
            <p:cNvSpPr txBox="1"/>
            <p:nvPr/>
          </p:nvSpPr>
          <p:spPr>
            <a:xfrm>
              <a:off x="5436738" y="4847366"/>
              <a:ext cx="889795" cy="461665"/>
            </a:xfrm>
            <a:prstGeom prst="rect">
              <a:avLst/>
            </a:prstGeom>
            <a:noFill/>
          </p:spPr>
          <p:txBody>
            <a:bodyPr wrap="none" rtlCol="0">
              <a:spAutoFit/>
            </a:bodyPr>
            <a:lstStyle/>
            <a:p>
              <a:r>
                <a:rPr lang="en-GB" sz="1200"/>
                <a:t>Focal plane</a:t>
              </a:r>
            </a:p>
            <a:p>
              <a:endParaRPr lang="en-GB" sz="1200"/>
            </a:p>
          </p:txBody>
        </p:sp>
        <p:grpSp>
          <p:nvGrpSpPr>
            <p:cNvPr id="174" name="Group 106">
              <a:extLst>
                <a:ext uri="{FF2B5EF4-FFF2-40B4-BE49-F238E27FC236}">
                  <a16:creationId xmlns:a16="http://schemas.microsoft.com/office/drawing/2014/main" id="{FB53654D-F18B-4EA3-99CA-4EE51E74C9AF}"/>
                </a:ext>
              </a:extLst>
            </p:cNvPr>
            <p:cNvGrpSpPr/>
            <p:nvPr/>
          </p:nvGrpSpPr>
          <p:grpSpPr>
            <a:xfrm>
              <a:off x="8055512" y="3741590"/>
              <a:ext cx="174075" cy="1259992"/>
              <a:chOff x="8381461" y="1422131"/>
              <a:chExt cx="170484" cy="900000"/>
            </a:xfrm>
          </p:grpSpPr>
          <p:cxnSp>
            <p:nvCxnSpPr>
              <p:cNvPr id="180" name="Gerader Verbinder 12">
                <a:extLst>
                  <a:ext uri="{FF2B5EF4-FFF2-40B4-BE49-F238E27FC236}">
                    <a16:creationId xmlns:a16="http://schemas.microsoft.com/office/drawing/2014/main" id="{97787152-9686-493D-8663-635F4924A97A}"/>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Gerader Verbinder 5">
                <a:extLst>
                  <a:ext uri="{FF2B5EF4-FFF2-40B4-BE49-F238E27FC236}">
                    <a16:creationId xmlns:a16="http://schemas.microsoft.com/office/drawing/2014/main" id="{7FDD8D85-91C7-4CC0-B6A2-B2928192A3D6}"/>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Gerader Verbinder 6">
                <a:extLst>
                  <a:ext uri="{FF2B5EF4-FFF2-40B4-BE49-F238E27FC236}">
                    <a16:creationId xmlns:a16="http://schemas.microsoft.com/office/drawing/2014/main" id="{55652761-71CC-483D-B360-EF3756D2EB1D}"/>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Gerader Verbinder 9">
                <a:extLst>
                  <a:ext uri="{FF2B5EF4-FFF2-40B4-BE49-F238E27FC236}">
                    <a16:creationId xmlns:a16="http://schemas.microsoft.com/office/drawing/2014/main" id="{9D677C9C-1A6A-4160-AC53-A72D4D88D87E}"/>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Gerader Verbinder 10">
                <a:extLst>
                  <a:ext uri="{FF2B5EF4-FFF2-40B4-BE49-F238E27FC236}">
                    <a16:creationId xmlns:a16="http://schemas.microsoft.com/office/drawing/2014/main" id="{6A7C0D2D-0192-43CC-A18F-F65C5E58C734}"/>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5" name="TextovéPole 174">
              <a:extLst>
                <a:ext uri="{FF2B5EF4-FFF2-40B4-BE49-F238E27FC236}">
                  <a16:creationId xmlns:a16="http://schemas.microsoft.com/office/drawing/2014/main" id="{A56B54B3-84E3-47C7-8972-71A7BD320161}"/>
                </a:ext>
              </a:extLst>
            </p:cNvPr>
            <p:cNvSpPr txBox="1"/>
            <p:nvPr/>
          </p:nvSpPr>
          <p:spPr>
            <a:xfrm>
              <a:off x="7527410" y="3495268"/>
              <a:ext cx="1282018" cy="276999"/>
            </a:xfrm>
            <a:prstGeom prst="rect">
              <a:avLst/>
            </a:prstGeom>
            <a:noFill/>
          </p:spPr>
          <p:txBody>
            <a:bodyPr wrap="none" rtlCol="0">
              <a:spAutoFit/>
            </a:bodyPr>
            <a:lstStyle/>
            <a:p>
              <a:r>
                <a:rPr lang="en-GB" sz="1200"/>
                <a:t>Zerstreuungslinse</a:t>
              </a:r>
            </a:p>
          </p:txBody>
        </p:sp>
        <p:sp>
          <p:nvSpPr>
            <p:cNvPr id="192" name="Ovál 191">
              <a:extLst>
                <a:ext uri="{FF2B5EF4-FFF2-40B4-BE49-F238E27FC236}">
                  <a16:creationId xmlns:a16="http://schemas.microsoft.com/office/drawing/2014/main" id="{7DC70F63-C794-4DDA-AE85-EEE6BA2B85DE}"/>
                </a:ext>
              </a:extLst>
            </p:cNvPr>
            <p:cNvSpPr/>
            <p:nvPr/>
          </p:nvSpPr>
          <p:spPr>
            <a:xfrm>
              <a:off x="6320041" y="4303923"/>
              <a:ext cx="72000" cy="72000"/>
            </a:xfrm>
            <a:prstGeom prst="ellipse">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3" name="Přímá spojnice 192">
              <a:extLst>
                <a:ext uri="{FF2B5EF4-FFF2-40B4-BE49-F238E27FC236}">
                  <a16:creationId xmlns:a16="http://schemas.microsoft.com/office/drawing/2014/main" id="{B36A8EB1-CDAA-4E47-B2A3-A07D23C30E8E}"/>
                </a:ext>
              </a:extLst>
            </p:cNvPr>
            <p:cNvCxnSpPr>
              <a:cxnSpLocks/>
            </p:cNvCxnSpPr>
            <p:nvPr/>
          </p:nvCxnSpPr>
          <p:spPr>
            <a:xfrm flipV="1">
              <a:off x="6356041" y="3910766"/>
              <a:ext cx="144587" cy="428554"/>
            </a:xfrm>
            <a:prstGeom prst="line">
              <a:avLst/>
            </a:prstGeom>
            <a:ln>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94" name="Přímá spojnice 193">
              <a:extLst>
                <a:ext uri="{FF2B5EF4-FFF2-40B4-BE49-F238E27FC236}">
                  <a16:creationId xmlns:a16="http://schemas.microsoft.com/office/drawing/2014/main" id="{5ADA6525-BABB-4370-8F4A-7AF3531EC401}"/>
                </a:ext>
              </a:extLst>
            </p:cNvPr>
            <p:cNvCxnSpPr>
              <a:cxnSpLocks/>
            </p:cNvCxnSpPr>
            <p:nvPr/>
          </p:nvCxnSpPr>
          <p:spPr>
            <a:xfrm flipH="1">
              <a:off x="6124170" y="4775799"/>
              <a:ext cx="231871" cy="118953"/>
            </a:xfrm>
            <a:prstGeom prst="line">
              <a:avLst/>
            </a:prstGeom>
            <a:ln>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86158FAE-B736-4552-B7B2-BB4CE5975BA0}"/>
                </a:ext>
              </a:extLst>
            </p:cNvPr>
            <p:cNvCxnSpPr>
              <a:cxnSpLocks/>
            </p:cNvCxnSpPr>
            <p:nvPr/>
          </p:nvCxnSpPr>
          <p:spPr>
            <a:xfrm flipH="1" flipV="1">
              <a:off x="5697092" y="4026911"/>
              <a:ext cx="2452789" cy="598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Přímá spojnice 163">
              <a:extLst>
                <a:ext uri="{FF2B5EF4-FFF2-40B4-BE49-F238E27FC236}">
                  <a16:creationId xmlns:a16="http://schemas.microsoft.com/office/drawing/2014/main" id="{4943234E-63A1-4838-AB0D-9A28A967997A}"/>
                </a:ext>
              </a:extLst>
            </p:cNvPr>
            <p:cNvCxnSpPr>
              <a:cxnSpLocks/>
            </p:cNvCxnSpPr>
            <p:nvPr/>
          </p:nvCxnSpPr>
          <p:spPr>
            <a:xfrm flipH="1" flipV="1">
              <a:off x="5697092" y="4168517"/>
              <a:ext cx="2452790" cy="2463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Přímá spojnice 164">
              <a:extLst>
                <a:ext uri="{FF2B5EF4-FFF2-40B4-BE49-F238E27FC236}">
                  <a16:creationId xmlns:a16="http://schemas.microsoft.com/office/drawing/2014/main" id="{F35F3DE7-24DC-4F25-9C3C-20B969AB8D2A}"/>
                </a:ext>
              </a:extLst>
            </p:cNvPr>
            <p:cNvCxnSpPr>
              <a:cxnSpLocks/>
            </p:cNvCxnSpPr>
            <p:nvPr/>
          </p:nvCxnSpPr>
          <p:spPr>
            <a:xfrm flipH="1">
              <a:off x="5697092" y="4489448"/>
              <a:ext cx="2452789"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Přímá spojnice 165">
              <a:extLst>
                <a:ext uri="{FF2B5EF4-FFF2-40B4-BE49-F238E27FC236}">
                  <a16:creationId xmlns:a16="http://schemas.microsoft.com/office/drawing/2014/main" id="{34904EB1-4046-43C4-9F21-A743F71EF04D}"/>
                </a:ext>
              </a:extLst>
            </p:cNvPr>
            <p:cNvCxnSpPr>
              <a:cxnSpLocks/>
            </p:cNvCxnSpPr>
            <p:nvPr/>
          </p:nvCxnSpPr>
          <p:spPr>
            <a:xfrm flipH="1">
              <a:off x="5697092" y="4639232"/>
              <a:ext cx="2452789"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Přímá spojnice 166">
              <a:extLst>
                <a:ext uri="{FF2B5EF4-FFF2-40B4-BE49-F238E27FC236}">
                  <a16:creationId xmlns:a16="http://schemas.microsoft.com/office/drawing/2014/main" id="{F184E14E-D54E-4F3F-8B7F-2839E20BBE36}"/>
                </a:ext>
              </a:extLst>
            </p:cNvPr>
            <p:cNvCxnSpPr>
              <a:cxnSpLocks/>
            </p:cNvCxnSpPr>
            <p:nvPr/>
          </p:nvCxnSpPr>
          <p:spPr>
            <a:xfrm flipH="1">
              <a:off x="8116053" y="3822784"/>
              <a:ext cx="1101200" cy="211995"/>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8" name="Přímá spojnice 167">
              <a:extLst>
                <a:ext uri="{FF2B5EF4-FFF2-40B4-BE49-F238E27FC236}">
                  <a16:creationId xmlns:a16="http://schemas.microsoft.com/office/drawing/2014/main" id="{F75ACEE4-B3BB-42D2-9CB9-159FA51025D4}"/>
                </a:ext>
              </a:extLst>
            </p:cNvPr>
            <p:cNvCxnSpPr>
              <a:cxnSpLocks/>
            </p:cNvCxnSpPr>
            <p:nvPr/>
          </p:nvCxnSpPr>
          <p:spPr>
            <a:xfrm flipH="1">
              <a:off x="8131199" y="4092560"/>
              <a:ext cx="1086054" cy="9835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9" name="Přímá spojnice 168">
              <a:extLst>
                <a:ext uri="{FF2B5EF4-FFF2-40B4-BE49-F238E27FC236}">
                  <a16:creationId xmlns:a16="http://schemas.microsoft.com/office/drawing/2014/main" id="{4D7170EC-15FA-4B9C-8F1E-8D0EE9818E81}"/>
                </a:ext>
              </a:extLst>
            </p:cNvPr>
            <p:cNvCxnSpPr>
              <a:cxnSpLocks/>
            </p:cNvCxnSpPr>
            <p:nvPr/>
          </p:nvCxnSpPr>
          <p:spPr>
            <a:xfrm flipH="1" flipV="1">
              <a:off x="8149880" y="4485543"/>
              <a:ext cx="1067373" cy="9121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0" name="Přímá spojnice 169">
              <a:extLst>
                <a:ext uri="{FF2B5EF4-FFF2-40B4-BE49-F238E27FC236}">
                  <a16:creationId xmlns:a16="http://schemas.microsoft.com/office/drawing/2014/main" id="{4B04AB18-49A6-4789-B3A9-0CDE2D840667}"/>
                </a:ext>
              </a:extLst>
            </p:cNvPr>
            <p:cNvCxnSpPr>
              <a:cxnSpLocks/>
            </p:cNvCxnSpPr>
            <p:nvPr/>
          </p:nvCxnSpPr>
          <p:spPr>
            <a:xfrm flipH="1" flipV="1">
              <a:off x="8149879" y="4636415"/>
              <a:ext cx="1067374" cy="18796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2540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véPole 1">
            <a:extLst>
              <a:ext uri="{FF2B5EF4-FFF2-40B4-BE49-F238E27FC236}">
                <a16:creationId xmlns:a16="http://schemas.microsoft.com/office/drawing/2014/main" id="{85FC2A7A-C33C-4D60-92B8-25515D7107A0}"/>
              </a:ext>
            </a:extLst>
          </p:cNvPr>
          <p:cNvSpPr txBox="1"/>
          <p:nvPr/>
        </p:nvSpPr>
        <p:spPr>
          <a:xfrm>
            <a:off x="313196" y="1953041"/>
            <a:ext cx="4458747" cy="830997"/>
          </a:xfrm>
          <a:prstGeom prst="rect">
            <a:avLst/>
          </a:prstGeom>
          <a:noFill/>
        </p:spPr>
        <p:txBody>
          <a:bodyPr wrap="square" rtlCol="0">
            <a:spAutoFit/>
          </a:bodyPr>
          <a:lstStyle/>
          <a:p>
            <a:r>
              <a:rPr lang="en-GB" sz="1600" dirty="0"/>
              <a:t>The convex lenses are also called converging or positive. The cent</a:t>
            </a:r>
            <a:r>
              <a:rPr lang="cs-CZ" sz="1600" dirty="0"/>
              <a:t>re</a:t>
            </a:r>
            <a:r>
              <a:rPr lang="en-GB" sz="1600" dirty="0"/>
              <a:t> of the lens is thicker than the edge. It can make the object bigger-looking. </a:t>
            </a:r>
          </a:p>
        </p:txBody>
      </p:sp>
      <p:sp>
        <p:nvSpPr>
          <p:cNvPr id="3" name="TextovéPole 2">
            <a:extLst>
              <a:ext uri="{FF2B5EF4-FFF2-40B4-BE49-F238E27FC236}">
                <a16:creationId xmlns:a16="http://schemas.microsoft.com/office/drawing/2014/main" id="{CDB5FA71-34AF-4C55-9B89-96C372C825CE}"/>
              </a:ext>
            </a:extLst>
          </p:cNvPr>
          <p:cNvSpPr txBox="1"/>
          <p:nvPr/>
        </p:nvSpPr>
        <p:spPr>
          <a:xfrm>
            <a:off x="313196" y="3527855"/>
            <a:ext cx="4716254" cy="1077218"/>
          </a:xfrm>
          <a:prstGeom prst="rect">
            <a:avLst/>
          </a:prstGeom>
          <a:noFill/>
        </p:spPr>
        <p:txBody>
          <a:bodyPr wrap="square" rtlCol="0">
            <a:spAutoFit/>
          </a:bodyPr>
          <a:lstStyle/>
          <a:p>
            <a:r>
              <a:rPr lang="en-GB" sz="1600" dirty="0"/>
              <a:t>The concave lenses are also called diverging or negative. The cent</a:t>
            </a:r>
            <a:r>
              <a:rPr lang="cs-CZ" sz="1600" dirty="0"/>
              <a:t>re</a:t>
            </a:r>
            <a:r>
              <a:rPr lang="en-GB" sz="1600" dirty="0"/>
              <a:t> of this lens is thinner than the edge. The image always looks smaller through these lenses. </a:t>
            </a:r>
          </a:p>
        </p:txBody>
      </p:sp>
      <p:grpSp>
        <p:nvGrpSpPr>
          <p:cNvPr id="4" name="Skupina 3">
            <a:extLst>
              <a:ext uri="{FF2B5EF4-FFF2-40B4-BE49-F238E27FC236}">
                <a16:creationId xmlns:a16="http://schemas.microsoft.com/office/drawing/2014/main" id="{C45A8DE4-3FB3-48B8-9688-7FF20A5A9CEC}"/>
              </a:ext>
            </a:extLst>
          </p:cNvPr>
          <p:cNvGrpSpPr/>
          <p:nvPr/>
        </p:nvGrpSpPr>
        <p:grpSpPr>
          <a:xfrm>
            <a:off x="4475190" y="1645947"/>
            <a:ext cx="4707038" cy="1690556"/>
            <a:chOff x="3781555" y="4890552"/>
            <a:chExt cx="4707038" cy="1690556"/>
          </a:xfrm>
        </p:grpSpPr>
        <p:sp>
          <p:nvSpPr>
            <p:cNvPr id="5" name="Eingebuchteter Richtungspfeil 191">
              <a:extLst>
                <a:ext uri="{FF2B5EF4-FFF2-40B4-BE49-F238E27FC236}">
                  <a16:creationId xmlns:a16="http://schemas.microsoft.com/office/drawing/2014/main" id="{062E363F-A7DA-443D-B6E3-814A3C6BCABC}"/>
                </a:ext>
              </a:extLst>
            </p:cNvPr>
            <p:cNvSpPr/>
            <p:nvPr/>
          </p:nvSpPr>
          <p:spPr>
            <a:xfrm>
              <a:off x="3781555" y="4890552"/>
              <a:ext cx="4458747" cy="1690556"/>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With the convex lens we can magnify the image and the magnification is different for the  40 mm lens and the 100 mm lens. The image can be upright or inverted. </a:t>
              </a:r>
            </a:p>
          </p:txBody>
        </p:sp>
        <p:sp>
          <p:nvSpPr>
            <p:cNvPr id="6" name="Rechteck 192">
              <a:extLst>
                <a:ext uri="{FF2B5EF4-FFF2-40B4-BE49-F238E27FC236}">
                  <a16:creationId xmlns:a16="http://schemas.microsoft.com/office/drawing/2014/main" id="{70D189AC-29B4-4A36-B4F6-ADAA70399596}"/>
                </a:ext>
              </a:extLst>
            </p:cNvPr>
            <p:cNvSpPr/>
            <p:nvPr/>
          </p:nvSpPr>
          <p:spPr>
            <a:xfrm>
              <a:off x="7357863" y="4890552"/>
              <a:ext cx="1130730" cy="1690556"/>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Skupina 6">
              <a:extLst>
                <a:ext uri="{FF2B5EF4-FFF2-40B4-BE49-F238E27FC236}">
                  <a16:creationId xmlns:a16="http://schemas.microsoft.com/office/drawing/2014/main" id="{33C321CD-6D47-43D7-BC14-152440DCB9C0}"/>
                </a:ext>
              </a:extLst>
            </p:cNvPr>
            <p:cNvGrpSpPr/>
            <p:nvPr/>
          </p:nvGrpSpPr>
          <p:grpSpPr>
            <a:xfrm>
              <a:off x="7667039" y="5464986"/>
              <a:ext cx="530155" cy="530155"/>
              <a:chOff x="8307190" y="5473277"/>
              <a:chExt cx="530155" cy="530155"/>
            </a:xfrm>
          </p:grpSpPr>
          <p:sp>
            <p:nvSpPr>
              <p:cNvPr id="8" name="Oval 189">
                <a:extLst>
                  <a:ext uri="{FF2B5EF4-FFF2-40B4-BE49-F238E27FC236}">
                    <a16:creationId xmlns:a16="http://schemas.microsoft.com/office/drawing/2014/main" id="{6EA39A87-4251-46C7-8AC3-6E2B3B20797F}"/>
                  </a:ext>
                </a:extLst>
              </p:cNvPr>
              <p:cNvSpPr>
                <a:spLocks noChangeAspect="1"/>
              </p:cNvSpPr>
              <p:nvPr/>
            </p:nvSpPr>
            <p:spPr>
              <a:xfrm>
                <a:off x="8307190" y="547327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fik 190" descr="Ausrufezeichen">
                <a:extLst>
                  <a:ext uri="{FF2B5EF4-FFF2-40B4-BE49-F238E27FC236}">
                    <a16:creationId xmlns:a16="http://schemas.microsoft.com/office/drawing/2014/main" id="{DACF298C-F33B-473E-A351-87795C6301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9148" y="5561440"/>
                <a:ext cx="366238" cy="366238"/>
              </a:xfrm>
              <a:prstGeom prst="rect">
                <a:avLst/>
              </a:prstGeom>
            </p:spPr>
          </p:pic>
        </p:grpSp>
      </p:grpSp>
      <p:sp>
        <p:nvSpPr>
          <p:cNvPr id="10" name="Obdélník 9">
            <a:extLst>
              <a:ext uri="{FF2B5EF4-FFF2-40B4-BE49-F238E27FC236}">
                <a16:creationId xmlns:a16="http://schemas.microsoft.com/office/drawing/2014/main" id="{3677E54F-4204-4234-9D02-96467B43483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11" name="Grafik 13">
            <a:extLst>
              <a:ext uri="{FF2B5EF4-FFF2-40B4-BE49-F238E27FC236}">
                <a16:creationId xmlns:a16="http://schemas.microsoft.com/office/drawing/2014/main" id="{E4B719BA-CD86-45C9-9896-5164F341C00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12" name="Skupina 11">
            <a:extLst>
              <a:ext uri="{FF2B5EF4-FFF2-40B4-BE49-F238E27FC236}">
                <a16:creationId xmlns:a16="http://schemas.microsoft.com/office/drawing/2014/main" id="{A1E02CE1-6A67-4B57-A707-1F3D625CFBC5}"/>
              </a:ext>
            </a:extLst>
          </p:cNvPr>
          <p:cNvGrpSpPr/>
          <p:nvPr/>
        </p:nvGrpSpPr>
        <p:grpSpPr>
          <a:xfrm rot="10800000" flipH="1">
            <a:off x="1953668" y="128031"/>
            <a:ext cx="7771153" cy="271990"/>
            <a:chOff x="3768436" y="4981059"/>
            <a:chExt cx="7199999" cy="252000"/>
          </a:xfrm>
        </p:grpSpPr>
        <p:grpSp>
          <p:nvGrpSpPr>
            <p:cNvPr id="13" name="Skupina 12">
              <a:extLst>
                <a:ext uri="{FF2B5EF4-FFF2-40B4-BE49-F238E27FC236}">
                  <a16:creationId xmlns:a16="http://schemas.microsoft.com/office/drawing/2014/main" id="{13306896-AE58-4A1C-A397-669AB957F776}"/>
                </a:ext>
              </a:extLst>
            </p:cNvPr>
            <p:cNvGrpSpPr/>
            <p:nvPr/>
          </p:nvGrpSpPr>
          <p:grpSpPr>
            <a:xfrm>
              <a:off x="3768436" y="4981059"/>
              <a:ext cx="3600000" cy="252000"/>
              <a:chOff x="1773382" y="3868737"/>
              <a:chExt cx="3577586" cy="252000"/>
            </a:xfrm>
          </p:grpSpPr>
          <p:grpSp>
            <p:nvGrpSpPr>
              <p:cNvPr id="57" name="Skupina 56">
                <a:extLst>
                  <a:ext uri="{FF2B5EF4-FFF2-40B4-BE49-F238E27FC236}">
                    <a16:creationId xmlns:a16="http://schemas.microsoft.com/office/drawing/2014/main" id="{B6AC2B13-AF8F-4566-9FDD-3B70FCE9788F}"/>
                  </a:ext>
                </a:extLst>
              </p:cNvPr>
              <p:cNvGrpSpPr/>
              <p:nvPr/>
            </p:nvGrpSpPr>
            <p:grpSpPr>
              <a:xfrm>
                <a:off x="1773382" y="3868737"/>
                <a:ext cx="1792086" cy="252000"/>
                <a:chOff x="1773382" y="3868737"/>
                <a:chExt cx="1792086" cy="252000"/>
              </a:xfrm>
            </p:grpSpPr>
            <p:grpSp>
              <p:nvGrpSpPr>
                <p:cNvPr id="79" name="Skupina 78">
                  <a:extLst>
                    <a:ext uri="{FF2B5EF4-FFF2-40B4-BE49-F238E27FC236}">
                      <a16:creationId xmlns:a16="http://schemas.microsoft.com/office/drawing/2014/main" id="{DBE48712-C37F-449D-A56C-FDEC53945055}"/>
                    </a:ext>
                  </a:extLst>
                </p:cNvPr>
                <p:cNvGrpSpPr/>
                <p:nvPr/>
              </p:nvGrpSpPr>
              <p:grpSpPr>
                <a:xfrm>
                  <a:off x="1773382" y="3868737"/>
                  <a:ext cx="360000" cy="252000"/>
                  <a:chOff x="1777340" y="3837070"/>
                  <a:chExt cx="360000" cy="252000"/>
                </a:xfrm>
              </p:grpSpPr>
              <p:cxnSp>
                <p:nvCxnSpPr>
                  <p:cNvPr id="96" name="Přímá spojnice 95">
                    <a:extLst>
                      <a:ext uri="{FF2B5EF4-FFF2-40B4-BE49-F238E27FC236}">
                        <a16:creationId xmlns:a16="http://schemas.microsoft.com/office/drawing/2014/main" id="{49ED1556-C00E-4B98-B728-F62D24A7EEE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3642FD1E-E6CC-4301-A673-A94A1C4CEC6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3F44F9E0-5104-424C-AC1F-383FAE98BA2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0" name="Skupina 79">
                  <a:extLst>
                    <a:ext uri="{FF2B5EF4-FFF2-40B4-BE49-F238E27FC236}">
                      <a16:creationId xmlns:a16="http://schemas.microsoft.com/office/drawing/2014/main" id="{34CA8DCA-7A16-43AF-8771-0F48CBA32A28}"/>
                    </a:ext>
                  </a:extLst>
                </p:cNvPr>
                <p:cNvGrpSpPr/>
                <p:nvPr/>
              </p:nvGrpSpPr>
              <p:grpSpPr>
                <a:xfrm>
                  <a:off x="2133382" y="3868737"/>
                  <a:ext cx="360000" cy="252000"/>
                  <a:chOff x="1777340" y="3837070"/>
                  <a:chExt cx="360000" cy="252000"/>
                </a:xfrm>
              </p:grpSpPr>
              <p:cxnSp>
                <p:nvCxnSpPr>
                  <p:cNvPr id="93" name="Přímá spojnice 92">
                    <a:extLst>
                      <a:ext uri="{FF2B5EF4-FFF2-40B4-BE49-F238E27FC236}">
                        <a16:creationId xmlns:a16="http://schemas.microsoft.com/office/drawing/2014/main" id="{9A64A589-AED4-46EE-BA88-F20CA146961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4" name="Přímá spojnice 93">
                    <a:extLst>
                      <a:ext uri="{FF2B5EF4-FFF2-40B4-BE49-F238E27FC236}">
                        <a16:creationId xmlns:a16="http://schemas.microsoft.com/office/drawing/2014/main" id="{9546E8FD-520E-4671-907B-477CD683909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5" name="Přímá spojnice 94">
                    <a:extLst>
                      <a:ext uri="{FF2B5EF4-FFF2-40B4-BE49-F238E27FC236}">
                        <a16:creationId xmlns:a16="http://schemas.microsoft.com/office/drawing/2014/main" id="{7D6E015A-FF33-4832-8BEB-AE6E538F18E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1" name="Skupina 80">
                  <a:extLst>
                    <a:ext uri="{FF2B5EF4-FFF2-40B4-BE49-F238E27FC236}">
                      <a16:creationId xmlns:a16="http://schemas.microsoft.com/office/drawing/2014/main" id="{2477456A-F76A-4CBF-B14B-EB862BCA7684}"/>
                    </a:ext>
                  </a:extLst>
                </p:cNvPr>
                <p:cNvGrpSpPr/>
                <p:nvPr/>
              </p:nvGrpSpPr>
              <p:grpSpPr>
                <a:xfrm>
                  <a:off x="3205468" y="3868737"/>
                  <a:ext cx="360000" cy="252000"/>
                  <a:chOff x="1777340" y="3837070"/>
                  <a:chExt cx="360000" cy="252000"/>
                </a:xfrm>
              </p:grpSpPr>
              <p:cxnSp>
                <p:nvCxnSpPr>
                  <p:cNvPr id="90" name="Přímá spojnice 89">
                    <a:extLst>
                      <a:ext uri="{FF2B5EF4-FFF2-40B4-BE49-F238E27FC236}">
                        <a16:creationId xmlns:a16="http://schemas.microsoft.com/office/drawing/2014/main" id="{1EA2DCFD-7BCC-47B5-8133-8D5DBD8265E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88586630-F5BB-4EFB-A73E-53997103EBB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2" name="Přímá spojnice 91">
                    <a:extLst>
                      <a:ext uri="{FF2B5EF4-FFF2-40B4-BE49-F238E27FC236}">
                        <a16:creationId xmlns:a16="http://schemas.microsoft.com/office/drawing/2014/main" id="{AC2BA90D-FF2E-4B64-88DD-9B4211A2005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2" name="Skupina 81">
                  <a:extLst>
                    <a:ext uri="{FF2B5EF4-FFF2-40B4-BE49-F238E27FC236}">
                      <a16:creationId xmlns:a16="http://schemas.microsoft.com/office/drawing/2014/main" id="{72DAC35C-150E-44D7-B5F8-505EB0DB86CD}"/>
                    </a:ext>
                  </a:extLst>
                </p:cNvPr>
                <p:cNvGrpSpPr/>
                <p:nvPr/>
              </p:nvGrpSpPr>
              <p:grpSpPr>
                <a:xfrm>
                  <a:off x="2845468" y="3868737"/>
                  <a:ext cx="360000" cy="252000"/>
                  <a:chOff x="1777340" y="3837070"/>
                  <a:chExt cx="360000" cy="252000"/>
                </a:xfrm>
              </p:grpSpPr>
              <p:cxnSp>
                <p:nvCxnSpPr>
                  <p:cNvPr id="87" name="Přímá spojnice 86">
                    <a:extLst>
                      <a:ext uri="{FF2B5EF4-FFF2-40B4-BE49-F238E27FC236}">
                        <a16:creationId xmlns:a16="http://schemas.microsoft.com/office/drawing/2014/main" id="{CDCEB0D5-E716-41D1-B5B6-3D0E1013406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B6802384-4AFA-4B95-BAA2-82E7BDFD1A9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549A6C05-CA9B-4461-9881-844542CDBFA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3" name="Skupina 82">
                  <a:extLst>
                    <a:ext uri="{FF2B5EF4-FFF2-40B4-BE49-F238E27FC236}">
                      <a16:creationId xmlns:a16="http://schemas.microsoft.com/office/drawing/2014/main" id="{00351869-359C-48E2-A03F-1294A26720F1}"/>
                    </a:ext>
                  </a:extLst>
                </p:cNvPr>
                <p:cNvGrpSpPr/>
                <p:nvPr/>
              </p:nvGrpSpPr>
              <p:grpSpPr>
                <a:xfrm>
                  <a:off x="2491405" y="3868737"/>
                  <a:ext cx="360000" cy="252000"/>
                  <a:chOff x="1777340" y="3837070"/>
                  <a:chExt cx="360000" cy="252000"/>
                </a:xfrm>
              </p:grpSpPr>
              <p:cxnSp>
                <p:nvCxnSpPr>
                  <p:cNvPr id="84" name="Přímá spojnice 83">
                    <a:extLst>
                      <a:ext uri="{FF2B5EF4-FFF2-40B4-BE49-F238E27FC236}">
                        <a16:creationId xmlns:a16="http://schemas.microsoft.com/office/drawing/2014/main" id="{0B533545-845D-42EF-A0FE-88F30D2A17F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69CEED2B-681A-46DD-A1E0-BF599EC8B9F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37868558-BBE9-4DEA-B717-59B7493EA34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8" name="Skupina 57">
                <a:extLst>
                  <a:ext uri="{FF2B5EF4-FFF2-40B4-BE49-F238E27FC236}">
                    <a16:creationId xmlns:a16="http://schemas.microsoft.com/office/drawing/2014/main" id="{FB4AB2E1-3EBD-4E90-A664-D3274F59F238}"/>
                  </a:ext>
                </a:extLst>
              </p:cNvPr>
              <p:cNvGrpSpPr/>
              <p:nvPr/>
            </p:nvGrpSpPr>
            <p:grpSpPr>
              <a:xfrm>
                <a:off x="3558882" y="3868737"/>
                <a:ext cx="1792086" cy="252000"/>
                <a:chOff x="1773382" y="3868737"/>
                <a:chExt cx="1792086" cy="252000"/>
              </a:xfrm>
            </p:grpSpPr>
            <p:grpSp>
              <p:nvGrpSpPr>
                <p:cNvPr id="59" name="Skupina 58">
                  <a:extLst>
                    <a:ext uri="{FF2B5EF4-FFF2-40B4-BE49-F238E27FC236}">
                      <a16:creationId xmlns:a16="http://schemas.microsoft.com/office/drawing/2014/main" id="{8A09AE0C-D8FD-4D05-BE6F-456C97196FC2}"/>
                    </a:ext>
                  </a:extLst>
                </p:cNvPr>
                <p:cNvGrpSpPr/>
                <p:nvPr/>
              </p:nvGrpSpPr>
              <p:grpSpPr>
                <a:xfrm>
                  <a:off x="1773382" y="3868737"/>
                  <a:ext cx="360000" cy="252000"/>
                  <a:chOff x="1777340" y="3837070"/>
                  <a:chExt cx="360000" cy="252000"/>
                </a:xfrm>
              </p:grpSpPr>
              <p:cxnSp>
                <p:nvCxnSpPr>
                  <p:cNvPr id="76" name="Přímá spojnice 75">
                    <a:extLst>
                      <a:ext uri="{FF2B5EF4-FFF2-40B4-BE49-F238E27FC236}">
                        <a16:creationId xmlns:a16="http://schemas.microsoft.com/office/drawing/2014/main" id="{383D1397-71FF-4525-A046-D45DBF8C51D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1E85EDDD-A8C7-48A7-87E6-BDF0B03C5E8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D67528D0-91F8-407A-9D20-730F7F3C6BB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60" name="Skupina 59">
                  <a:extLst>
                    <a:ext uri="{FF2B5EF4-FFF2-40B4-BE49-F238E27FC236}">
                      <a16:creationId xmlns:a16="http://schemas.microsoft.com/office/drawing/2014/main" id="{1CF19C49-755C-448E-A48A-1554BADF6241}"/>
                    </a:ext>
                  </a:extLst>
                </p:cNvPr>
                <p:cNvGrpSpPr/>
                <p:nvPr/>
              </p:nvGrpSpPr>
              <p:grpSpPr>
                <a:xfrm>
                  <a:off x="2133382" y="3868737"/>
                  <a:ext cx="360000" cy="252000"/>
                  <a:chOff x="1777340" y="3837070"/>
                  <a:chExt cx="360000" cy="252000"/>
                </a:xfrm>
              </p:grpSpPr>
              <p:cxnSp>
                <p:nvCxnSpPr>
                  <p:cNvPr id="73" name="Přímá spojnice 72">
                    <a:extLst>
                      <a:ext uri="{FF2B5EF4-FFF2-40B4-BE49-F238E27FC236}">
                        <a16:creationId xmlns:a16="http://schemas.microsoft.com/office/drawing/2014/main" id="{210869EA-F75D-407A-A85C-E65C983F1BE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4" name="Přímá spojnice 73">
                    <a:extLst>
                      <a:ext uri="{FF2B5EF4-FFF2-40B4-BE49-F238E27FC236}">
                        <a16:creationId xmlns:a16="http://schemas.microsoft.com/office/drawing/2014/main" id="{2ECF2000-4E41-4969-802B-78F69AD8D30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E04A15C6-EEDE-43FF-A123-BC76DF675AE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61" name="Skupina 60">
                  <a:extLst>
                    <a:ext uri="{FF2B5EF4-FFF2-40B4-BE49-F238E27FC236}">
                      <a16:creationId xmlns:a16="http://schemas.microsoft.com/office/drawing/2014/main" id="{C418BF3B-BAD2-4E0C-BF9C-2EB87F683251}"/>
                    </a:ext>
                  </a:extLst>
                </p:cNvPr>
                <p:cNvGrpSpPr/>
                <p:nvPr/>
              </p:nvGrpSpPr>
              <p:grpSpPr>
                <a:xfrm>
                  <a:off x="3205468" y="3868737"/>
                  <a:ext cx="360000" cy="252000"/>
                  <a:chOff x="1777340" y="3837070"/>
                  <a:chExt cx="360000" cy="252000"/>
                </a:xfrm>
              </p:grpSpPr>
              <p:cxnSp>
                <p:nvCxnSpPr>
                  <p:cNvPr id="70" name="Přímá spojnice 69">
                    <a:extLst>
                      <a:ext uri="{FF2B5EF4-FFF2-40B4-BE49-F238E27FC236}">
                        <a16:creationId xmlns:a16="http://schemas.microsoft.com/office/drawing/2014/main" id="{A869B50F-9939-430C-89BD-09C33561893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7AE94E21-BF57-4A25-8206-23A55449249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2" name="Přímá spojnice 71">
                    <a:extLst>
                      <a:ext uri="{FF2B5EF4-FFF2-40B4-BE49-F238E27FC236}">
                        <a16:creationId xmlns:a16="http://schemas.microsoft.com/office/drawing/2014/main" id="{BD4C32C8-8890-4598-89D7-ECA07F64C7E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62" name="Skupina 61">
                  <a:extLst>
                    <a:ext uri="{FF2B5EF4-FFF2-40B4-BE49-F238E27FC236}">
                      <a16:creationId xmlns:a16="http://schemas.microsoft.com/office/drawing/2014/main" id="{45975D51-EF06-47F3-B81E-FF9826597C6C}"/>
                    </a:ext>
                  </a:extLst>
                </p:cNvPr>
                <p:cNvGrpSpPr/>
                <p:nvPr/>
              </p:nvGrpSpPr>
              <p:grpSpPr>
                <a:xfrm>
                  <a:off x="2845468" y="3868737"/>
                  <a:ext cx="360000" cy="252000"/>
                  <a:chOff x="1777340" y="3837070"/>
                  <a:chExt cx="360000" cy="252000"/>
                </a:xfrm>
              </p:grpSpPr>
              <p:cxnSp>
                <p:nvCxnSpPr>
                  <p:cNvPr id="67" name="Přímá spojnice 66">
                    <a:extLst>
                      <a:ext uri="{FF2B5EF4-FFF2-40B4-BE49-F238E27FC236}">
                        <a16:creationId xmlns:a16="http://schemas.microsoft.com/office/drawing/2014/main" id="{1DB63812-404C-4F30-8937-4883F307F3F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CCE77DB5-C81B-4B7A-8F86-A13AC65FC05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D3BDBBCD-D349-4729-9B2B-C05B9308745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63" name="Skupina 62">
                  <a:extLst>
                    <a:ext uri="{FF2B5EF4-FFF2-40B4-BE49-F238E27FC236}">
                      <a16:creationId xmlns:a16="http://schemas.microsoft.com/office/drawing/2014/main" id="{38FEC510-DE27-4D8F-B422-EFA989185085}"/>
                    </a:ext>
                  </a:extLst>
                </p:cNvPr>
                <p:cNvGrpSpPr/>
                <p:nvPr/>
              </p:nvGrpSpPr>
              <p:grpSpPr>
                <a:xfrm>
                  <a:off x="2491405" y="3868737"/>
                  <a:ext cx="360000" cy="252000"/>
                  <a:chOff x="1777340" y="3837070"/>
                  <a:chExt cx="360000" cy="252000"/>
                </a:xfrm>
              </p:grpSpPr>
              <p:cxnSp>
                <p:nvCxnSpPr>
                  <p:cNvPr id="64" name="Přímá spojnice 63">
                    <a:extLst>
                      <a:ext uri="{FF2B5EF4-FFF2-40B4-BE49-F238E27FC236}">
                        <a16:creationId xmlns:a16="http://schemas.microsoft.com/office/drawing/2014/main" id="{4937DAF6-1F19-44F5-B927-D1E812C5D08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11AF1682-21D7-4D54-A7A2-0588C029DD4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F13057D2-92FB-4321-BC2C-F72976AC8B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14" name="Skupina 13">
              <a:extLst>
                <a:ext uri="{FF2B5EF4-FFF2-40B4-BE49-F238E27FC236}">
                  <a16:creationId xmlns:a16="http://schemas.microsoft.com/office/drawing/2014/main" id="{595C5633-36F5-4BE9-8408-E55E9F1859B3}"/>
                </a:ext>
              </a:extLst>
            </p:cNvPr>
            <p:cNvGrpSpPr/>
            <p:nvPr/>
          </p:nvGrpSpPr>
          <p:grpSpPr>
            <a:xfrm>
              <a:off x="7368435" y="4981059"/>
              <a:ext cx="3600000" cy="252000"/>
              <a:chOff x="1773382" y="3868737"/>
              <a:chExt cx="3577586" cy="252000"/>
            </a:xfrm>
          </p:grpSpPr>
          <p:grpSp>
            <p:nvGrpSpPr>
              <p:cNvPr id="15" name="Skupina 14">
                <a:extLst>
                  <a:ext uri="{FF2B5EF4-FFF2-40B4-BE49-F238E27FC236}">
                    <a16:creationId xmlns:a16="http://schemas.microsoft.com/office/drawing/2014/main" id="{5E638D9F-281E-433E-8B2B-B4F3EBD7F0AE}"/>
                  </a:ext>
                </a:extLst>
              </p:cNvPr>
              <p:cNvGrpSpPr/>
              <p:nvPr/>
            </p:nvGrpSpPr>
            <p:grpSpPr>
              <a:xfrm>
                <a:off x="1773382" y="3868737"/>
                <a:ext cx="1792086" cy="252000"/>
                <a:chOff x="1773382" y="3868737"/>
                <a:chExt cx="1792086" cy="252000"/>
              </a:xfrm>
            </p:grpSpPr>
            <p:grpSp>
              <p:nvGrpSpPr>
                <p:cNvPr id="37" name="Skupina 36">
                  <a:extLst>
                    <a:ext uri="{FF2B5EF4-FFF2-40B4-BE49-F238E27FC236}">
                      <a16:creationId xmlns:a16="http://schemas.microsoft.com/office/drawing/2014/main" id="{A90CEE31-5B23-46ED-AD74-6E1CDCEAF08B}"/>
                    </a:ext>
                  </a:extLst>
                </p:cNvPr>
                <p:cNvGrpSpPr/>
                <p:nvPr/>
              </p:nvGrpSpPr>
              <p:grpSpPr>
                <a:xfrm>
                  <a:off x="1773382" y="3868737"/>
                  <a:ext cx="360000" cy="252000"/>
                  <a:chOff x="1777340" y="3837070"/>
                  <a:chExt cx="360000" cy="252000"/>
                </a:xfrm>
              </p:grpSpPr>
              <p:cxnSp>
                <p:nvCxnSpPr>
                  <p:cNvPr id="54" name="Přímá spojnice 53">
                    <a:extLst>
                      <a:ext uri="{FF2B5EF4-FFF2-40B4-BE49-F238E27FC236}">
                        <a16:creationId xmlns:a16="http://schemas.microsoft.com/office/drawing/2014/main" id="{2E849DFC-A96A-4932-82DC-B824F9E1CC9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4DCC0EF-0F50-480E-938F-C7741A5F8A2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ED4802BF-ECB2-46E2-944D-2EA15C7FCF1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8" name="Skupina 37">
                  <a:extLst>
                    <a:ext uri="{FF2B5EF4-FFF2-40B4-BE49-F238E27FC236}">
                      <a16:creationId xmlns:a16="http://schemas.microsoft.com/office/drawing/2014/main" id="{9F108CC8-07A6-4866-813A-AD7172A02D0C}"/>
                    </a:ext>
                  </a:extLst>
                </p:cNvPr>
                <p:cNvGrpSpPr/>
                <p:nvPr/>
              </p:nvGrpSpPr>
              <p:grpSpPr>
                <a:xfrm>
                  <a:off x="2133382" y="3868737"/>
                  <a:ext cx="360000" cy="252000"/>
                  <a:chOff x="1777340" y="3837070"/>
                  <a:chExt cx="360000" cy="252000"/>
                </a:xfrm>
              </p:grpSpPr>
              <p:cxnSp>
                <p:nvCxnSpPr>
                  <p:cNvPr id="51" name="Přímá spojnice 50">
                    <a:extLst>
                      <a:ext uri="{FF2B5EF4-FFF2-40B4-BE49-F238E27FC236}">
                        <a16:creationId xmlns:a16="http://schemas.microsoft.com/office/drawing/2014/main" id="{EF2BE7CA-7B4A-4A7C-AFF3-6CE0B4947B0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2" name="Přímá spojnice 51">
                    <a:extLst>
                      <a:ext uri="{FF2B5EF4-FFF2-40B4-BE49-F238E27FC236}">
                        <a16:creationId xmlns:a16="http://schemas.microsoft.com/office/drawing/2014/main" id="{99A48F6F-759D-4FD1-B965-CE2D69384D9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3" name="Přímá spojnice 52">
                    <a:extLst>
                      <a:ext uri="{FF2B5EF4-FFF2-40B4-BE49-F238E27FC236}">
                        <a16:creationId xmlns:a16="http://schemas.microsoft.com/office/drawing/2014/main" id="{F514389B-8013-4CF0-962D-4754541D55C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9" name="Skupina 38">
                  <a:extLst>
                    <a:ext uri="{FF2B5EF4-FFF2-40B4-BE49-F238E27FC236}">
                      <a16:creationId xmlns:a16="http://schemas.microsoft.com/office/drawing/2014/main" id="{A7C4C5C7-46D4-4C9C-A78F-4E1A534D3873}"/>
                    </a:ext>
                  </a:extLst>
                </p:cNvPr>
                <p:cNvGrpSpPr/>
                <p:nvPr/>
              </p:nvGrpSpPr>
              <p:grpSpPr>
                <a:xfrm>
                  <a:off x="3205468" y="3868737"/>
                  <a:ext cx="360000" cy="252000"/>
                  <a:chOff x="1777340" y="3837070"/>
                  <a:chExt cx="360000" cy="252000"/>
                </a:xfrm>
              </p:grpSpPr>
              <p:cxnSp>
                <p:nvCxnSpPr>
                  <p:cNvPr id="48" name="Přímá spojnice 47">
                    <a:extLst>
                      <a:ext uri="{FF2B5EF4-FFF2-40B4-BE49-F238E27FC236}">
                        <a16:creationId xmlns:a16="http://schemas.microsoft.com/office/drawing/2014/main" id="{79BA79AD-EA14-4B78-B12C-39D4DD0441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1A47DC79-E0D9-48BE-8C06-2104F8505D9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0" name="Přímá spojnice 49">
                    <a:extLst>
                      <a:ext uri="{FF2B5EF4-FFF2-40B4-BE49-F238E27FC236}">
                        <a16:creationId xmlns:a16="http://schemas.microsoft.com/office/drawing/2014/main" id="{CE608689-1B03-4218-A64C-F4AE3C6EE4F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40" name="Skupina 39">
                  <a:extLst>
                    <a:ext uri="{FF2B5EF4-FFF2-40B4-BE49-F238E27FC236}">
                      <a16:creationId xmlns:a16="http://schemas.microsoft.com/office/drawing/2014/main" id="{06446F97-B0CB-4C6B-BD79-879FD4AB091C}"/>
                    </a:ext>
                  </a:extLst>
                </p:cNvPr>
                <p:cNvGrpSpPr/>
                <p:nvPr/>
              </p:nvGrpSpPr>
              <p:grpSpPr>
                <a:xfrm>
                  <a:off x="2845468" y="3868737"/>
                  <a:ext cx="360000" cy="252000"/>
                  <a:chOff x="1777340" y="3837070"/>
                  <a:chExt cx="360000" cy="252000"/>
                </a:xfrm>
              </p:grpSpPr>
              <p:cxnSp>
                <p:nvCxnSpPr>
                  <p:cNvPr id="45" name="Přímá spojnice 44">
                    <a:extLst>
                      <a:ext uri="{FF2B5EF4-FFF2-40B4-BE49-F238E27FC236}">
                        <a16:creationId xmlns:a16="http://schemas.microsoft.com/office/drawing/2014/main" id="{A0805726-8EF0-45FD-B406-0927A34C776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9B0DD6F9-DE56-4202-AC7B-D42ED70FE75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8DF6E176-2D9B-4D72-9858-E73DA148E3F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41" name="Skupina 40">
                  <a:extLst>
                    <a:ext uri="{FF2B5EF4-FFF2-40B4-BE49-F238E27FC236}">
                      <a16:creationId xmlns:a16="http://schemas.microsoft.com/office/drawing/2014/main" id="{EEC66A84-D014-414F-A26F-0FF14141C9AF}"/>
                    </a:ext>
                  </a:extLst>
                </p:cNvPr>
                <p:cNvGrpSpPr/>
                <p:nvPr/>
              </p:nvGrpSpPr>
              <p:grpSpPr>
                <a:xfrm>
                  <a:off x="2491405" y="3868737"/>
                  <a:ext cx="360000" cy="252000"/>
                  <a:chOff x="1777340" y="3837070"/>
                  <a:chExt cx="360000" cy="252000"/>
                </a:xfrm>
              </p:grpSpPr>
              <p:cxnSp>
                <p:nvCxnSpPr>
                  <p:cNvPr id="42" name="Přímá spojnice 41">
                    <a:extLst>
                      <a:ext uri="{FF2B5EF4-FFF2-40B4-BE49-F238E27FC236}">
                        <a16:creationId xmlns:a16="http://schemas.microsoft.com/office/drawing/2014/main" id="{270348DB-FDE4-41B3-950A-287E826DF4C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315740F1-D98D-4B9E-9295-AC98704F841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EA97BE12-766B-494D-86F0-35C735E48DF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16" name="Skupina 15">
                <a:extLst>
                  <a:ext uri="{FF2B5EF4-FFF2-40B4-BE49-F238E27FC236}">
                    <a16:creationId xmlns:a16="http://schemas.microsoft.com/office/drawing/2014/main" id="{F5B1F151-CB9D-4C74-85D2-83C964AD7A2D}"/>
                  </a:ext>
                </a:extLst>
              </p:cNvPr>
              <p:cNvGrpSpPr/>
              <p:nvPr/>
            </p:nvGrpSpPr>
            <p:grpSpPr>
              <a:xfrm>
                <a:off x="3558882" y="3868737"/>
                <a:ext cx="1792086" cy="252000"/>
                <a:chOff x="1773382" y="3868737"/>
                <a:chExt cx="1792086" cy="252000"/>
              </a:xfrm>
            </p:grpSpPr>
            <p:grpSp>
              <p:nvGrpSpPr>
                <p:cNvPr id="17" name="Skupina 16">
                  <a:extLst>
                    <a:ext uri="{FF2B5EF4-FFF2-40B4-BE49-F238E27FC236}">
                      <a16:creationId xmlns:a16="http://schemas.microsoft.com/office/drawing/2014/main" id="{11EEDCA3-1A9F-42AD-8EB5-35A42BD1FB90}"/>
                    </a:ext>
                  </a:extLst>
                </p:cNvPr>
                <p:cNvGrpSpPr/>
                <p:nvPr/>
              </p:nvGrpSpPr>
              <p:grpSpPr>
                <a:xfrm>
                  <a:off x="1773382" y="3868737"/>
                  <a:ext cx="360000" cy="252000"/>
                  <a:chOff x="1777340" y="3837070"/>
                  <a:chExt cx="360000" cy="252000"/>
                </a:xfrm>
              </p:grpSpPr>
              <p:cxnSp>
                <p:nvCxnSpPr>
                  <p:cNvPr id="34" name="Přímá spojnice 33">
                    <a:extLst>
                      <a:ext uri="{FF2B5EF4-FFF2-40B4-BE49-F238E27FC236}">
                        <a16:creationId xmlns:a16="http://schemas.microsoft.com/office/drawing/2014/main" id="{7BAD5E42-6EC3-4B4A-8779-50CF3265664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592F60AF-56D3-4148-AE9F-894EB699D6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9B381865-E6E5-414E-BFEA-CFFFBF471D9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8" name="Skupina 17">
                  <a:extLst>
                    <a:ext uri="{FF2B5EF4-FFF2-40B4-BE49-F238E27FC236}">
                      <a16:creationId xmlns:a16="http://schemas.microsoft.com/office/drawing/2014/main" id="{0DC8089B-0CF2-4B4C-811B-BF56A9303B0A}"/>
                    </a:ext>
                  </a:extLst>
                </p:cNvPr>
                <p:cNvGrpSpPr/>
                <p:nvPr/>
              </p:nvGrpSpPr>
              <p:grpSpPr>
                <a:xfrm>
                  <a:off x="2133382" y="3868737"/>
                  <a:ext cx="360000" cy="252000"/>
                  <a:chOff x="1777340" y="3837070"/>
                  <a:chExt cx="360000" cy="252000"/>
                </a:xfrm>
              </p:grpSpPr>
              <p:cxnSp>
                <p:nvCxnSpPr>
                  <p:cNvPr id="31" name="Přímá spojnice 30">
                    <a:extLst>
                      <a:ext uri="{FF2B5EF4-FFF2-40B4-BE49-F238E27FC236}">
                        <a16:creationId xmlns:a16="http://schemas.microsoft.com/office/drawing/2014/main" id="{E5BB00E4-AC76-44FB-9DBE-4AE2170BDB7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2" name="Přímá spojnice 31">
                    <a:extLst>
                      <a:ext uri="{FF2B5EF4-FFF2-40B4-BE49-F238E27FC236}">
                        <a16:creationId xmlns:a16="http://schemas.microsoft.com/office/drawing/2014/main" id="{BD81BEF9-7D86-42C4-9E70-413C22A5F2F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50E8508E-B47A-41A1-8DDF-CC51CAE52D2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9" name="Skupina 18">
                  <a:extLst>
                    <a:ext uri="{FF2B5EF4-FFF2-40B4-BE49-F238E27FC236}">
                      <a16:creationId xmlns:a16="http://schemas.microsoft.com/office/drawing/2014/main" id="{9C4E4DBB-C650-439D-B97A-1A2CCDEE7AB1}"/>
                    </a:ext>
                  </a:extLst>
                </p:cNvPr>
                <p:cNvGrpSpPr/>
                <p:nvPr/>
              </p:nvGrpSpPr>
              <p:grpSpPr>
                <a:xfrm>
                  <a:off x="3205468" y="3868737"/>
                  <a:ext cx="360000" cy="252000"/>
                  <a:chOff x="1777340" y="3837070"/>
                  <a:chExt cx="360000" cy="252000"/>
                </a:xfrm>
              </p:grpSpPr>
              <p:cxnSp>
                <p:nvCxnSpPr>
                  <p:cNvPr id="28" name="Přímá spojnice 27">
                    <a:extLst>
                      <a:ext uri="{FF2B5EF4-FFF2-40B4-BE49-F238E27FC236}">
                        <a16:creationId xmlns:a16="http://schemas.microsoft.com/office/drawing/2014/main" id="{A827B64A-89A6-41FA-AA05-15FC320699F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C6EE5A4D-BA2A-4869-B04A-C07567BFA95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0" name="Přímá spojnice 29">
                    <a:extLst>
                      <a:ext uri="{FF2B5EF4-FFF2-40B4-BE49-F238E27FC236}">
                        <a16:creationId xmlns:a16="http://schemas.microsoft.com/office/drawing/2014/main" id="{08CABFC7-F4D7-44BE-82F8-C437171C80E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0" name="Skupina 19">
                  <a:extLst>
                    <a:ext uri="{FF2B5EF4-FFF2-40B4-BE49-F238E27FC236}">
                      <a16:creationId xmlns:a16="http://schemas.microsoft.com/office/drawing/2014/main" id="{4154DD9D-BF98-441B-8BF2-99A0083777BF}"/>
                    </a:ext>
                  </a:extLst>
                </p:cNvPr>
                <p:cNvGrpSpPr/>
                <p:nvPr/>
              </p:nvGrpSpPr>
              <p:grpSpPr>
                <a:xfrm>
                  <a:off x="2845468" y="3868737"/>
                  <a:ext cx="360000" cy="252000"/>
                  <a:chOff x="1777340" y="3837070"/>
                  <a:chExt cx="360000" cy="252000"/>
                </a:xfrm>
              </p:grpSpPr>
              <p:cxnSp>
                <p:nvCxnSpPr>
                  <p:cNvPr id="25" name="Přímá spojnice 24">
                    <a:extLst>
                      <a:ext uri="{FF2B5EF4-FFF2-40B4-BE49-F238E27FC236}">
                        <a16:creationId xmlns:a16="http://schemas.microsoft.com/office/drawing/2014/main" id="{B688D7D3-F854-4C4C-873B-69308AA7482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40BC068E-6078-4958-90B8-610CBEDCC4B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F67AE441-73E5-406B-8A4F-F753F3E7A52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1" name="Skupina 20">
                  <a:extLst>
                    <a:ext uri="{FF2B5EF4-FFF2-40B4-BE49-F238E27FC236}">
                      <a16:creationId xmlns:a16="http://schemas.microsoft.com/office/drawing/2014/main" id="{4F5E8EA6-6A42-43C8-87B8-0F532EB983AB}"/>
                    </a:ext>
                  </a:extLst>
                </p:cNvPr>
                <p:cNvGrpSpPr/>
                <p:nvPr/>
              </p:nvGrpSpPr>
              <p:grpSpPr>
                <a:xfrm>
                  <a:off x="2491405" y="3868737"/>
                  <a:ext cx="360000" cy="252000"/>
                  <a:chOff x="1777340" y="3837070"/>
                  <a:chExt cx="360000" cy="252000"/>
                </a:xfrm>
              </p:grpSpPr>
              <p:cxnSp>
                <p:nvCxnSpPr>
                  <p:cNvPr id="22" name="Přímá spojnice 21">
                    <a:extLst>
                      <a:ext uri="{FF2B5EF4-FFF2-40B4-BE49-F238E27FC236}">
                        <a16:creationId xmlns:a16="http://schemas.microsoft.com/office/drawing/2014/main" id="{DA6EAA5A-FBD1-49D4-9957-6B4FCE8D63E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C2A8B53D-D9CC-415D-A20A-170CEE18DB9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07E852FF-5ED9-4399-8486-BEA89604662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9" name="Textfeld 3">
            <a:extLst>
              <a:ext uri="{FF2B5EF4-FFF2-40B4-BE49-F238E27FC236}">
                <a16:creationId xmlns:a16="http://schemas.microsoft.com/office/drawing/2014/main" id="{8EC0A000-5C6C-4C09-9730-DFE63D4A7F8A}"/>
              </a:ext>
            </a:extLst>
          </p:cNvPr>
          <p:cNvSpPr txBox="1"/>
          <p:nvPr/>
        </p:nvSpPr>
        <p:spPr>
          <a:xfrm>
            <a:off x="9228805" y="6088647"/>
            <a:ext cx="590952" cy="600164"/>
          </a:xfrm>
          <a:prstGeom prst="rect">
            <a:avLst/>
          </a:prstGeom>
          <a:noFill/>
        </p:spPr>
        <p:txBody>
          <a:bodyPr wrap="square" rtlCol="0">
            <a:spAutoFit/>
          </a:bodyPr>
          <a:lstStyle/>
          <a:p>
            <a:r>
              <a:rPr lang="en-GB"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en-GB"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en-GB"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en-GB"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0" name="TextovéPole 99">
            <a:extLst>
              <a:ext uri="{FF2B5EF4-FFF2-40B4-BE49-F238E27FC236}">
                <a16:creationId xmlns:a16="http://schemas.microsoft.com/office/drawing/2014/main" id="{939B6C9B-E1DD-43BC-B161-EED6735E964F}"/>
              </a:ext>
            </a:extLst>
          </p:cNvPr>
          <p:cNvSpPr txBox="1"/>
          <p:nvPr/>
        </p:nvSpPr>
        <p:spPr>
          <a:xfrm>
            <a:off x="2204043" y="350190"/>
            <a:ext cx="5497915" cy="646331"/>
          </a:xfrm>
          <a:prstGeom prst="rect">
            <a:avLst/>
          </a:prstGeom>
          <a:noFill/>
        </p:spPr>
        <p:txBody>
          <a:bodyPr wrap="none" rtlCol="0">
            <a:spAutoFit/>
          </a:bodyPr>
          <a:lstStyle/>
          <a:p>
            <a:r>
              <a:rPr lang="en-GB" sz="3600" dirty="0"/>
              <a:t>Lenses „break“ the light rays</a:t>
            </a:r>
          </a:p>
        </p:txBody>
      </p:sp>
      <p:grpSp>
        <p:nvGrpSpPr>
          <p:cNvPr id="101" name="Skupina 100">
            <a:extLst>
              <a:ext uri="{FF2B5EF4-FFF2-40B4-BE49-F238E27FC236}">
                <a16:creationId xmlns:a16="http://schemas.microsoft.com/office/drawing/2014/main" id="{E58A27F6-C9A5-42D4-B8C2-E2E6A87C0B43}"/>
              </a:ext>
            </a:extLst>
          </p:cNvPr>
          <p:cNvGrpSpPr/>
          <p:nvPr/>
        </p:nvGrpSpPr>
        <p:grpSpPr>
          <a:xfrm>
            <a:off x="4833412" y="3511302"/>
            <a:ext cx="4338906" cy="986400"/>
            <a:chOff x="4151217" y="4894401"/>
            <a:chExt cx="4338906" cy="986400"/>
          </a:xfrm>
        </p:grpSpPr>
        <p:sp>
          <p:nvSpPr>
            <p:cNvPr id="102" name="Eingebuchteter Richtungspfeil 191">
              <a:extLst>
                <a:ext uri="{FF2B5EF4-FFF2-40B4-BE49-F238E27FC236}">
                  <a16:creationId xmlns:a16="http://schemas.microsoft.com/office/drawing/2014/main" id="{3BDC0D51-0CA2-4774-9FB4-78868EE76A94}"/>
                </a:ext>
              </a:extLst>
            </p:cNvPr>
            <p:cNvSpPr/>
            <p:nvPr/>
          </p:nvSpPr>
          <p:spPr>
            <a:xfrm>
              <a:off x="4151217" y="4894401"/>
              <a:ext cx="4076752"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With the concave lens (here a -50 mm one) the image is always upright and demagnified. </a:t>
              </a:r>
            </a:p>
          </p:txBody>
        </p:sp>
        <p:sp>
          <p:nvSpPr>
            <p:cNvPr id="103" name="Rechteck 192">
              <a:extLst>
                <a:ext uri="{FF2B5EF4-FFF2-40B4-BE49-F238E27FC236}">
                  <a16:creationId xmlns:a16="http://schemas.microsoft.com/office/drawing/2014/main" id="{015CA417-C37E-400B-B456-EDC8B606D61A}"/>
                </a:ext>
              </a:extLst>
            </p:cNvPr>
            <p:cNvSpPr/>
            <p:nvPr/>
          </p:nvSpPr>
          <p:spPr>
            <a:xfrm>
              <a:off x="7664296" y="4894401"/>
              <a:ext cx="825827"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Skupina 103">
              <a:extLst>
                <a:ext uri="{FF2B5EF4-FFF2-40B4-BE49-F238E27FC236}">
                  <a16:creationId xmlns:a16="http://schemas.microsoft.com/office/drawing/2014/main" id="{83728E95-8A01-491E-92B7-7CA9DF9F7427}"/>
                </a:ext>
              </a:extLst>
            </p:cNvPr>
            <p:cNvGrpSpPr/>
            <p:nvPr/>
          </p:nvGrpSpPr>
          <p:grpSpPr>
            <a:xfrm>
              <a:off x="7664297" y="5122072"/>
              <a:ext cx="530155" cy="530155"/>
              <a:chOff x="8304448" y="5130363"/>
              <a:chExt cx="530155" cy="530155"/>
            </a:xfrm>
          </p:grpSpPr>
          <p:sp>
            <p:nvSpPr>
              <p:cNvPr id="105" name="Oval 189">
                <a:extLst>
                  <a:ext uri="{FF2B5EF4-FFF2-40B4-BE49-F238E27FC236}">
                    <a16:creationId xmlns:a16="http://schemas.microsoft.com/office/drawing/2014/main" id="{37F071F7-1A65-41D3-B0E0-21B05625E3B7}"/>
                  </a:ext>
                </a:extLst>
              </p:cNvPr>
              <p:cNvSpPr>
                <a:spLocks noChangeAspect="1"/>
              </p:cNvSpPr>
              <p:nvPr/>
            </p:nvSpPr>
            <p:spPr>
              <a:xfrm>
                <a:off x="8304448" y="5130363"/>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6" name="Grafik 190" descr="Ausrufezeichen">
                <a:extLst>
                  <a:ext uri="{FF2B5EF4-FFF2-40B4-BE49-F238E27FC236}">
                    <a16:creationId xmlns:a16="http://schemas.microsoft.com/office/drawing/2014/main" id="{BFE05700-A508-43D3-912C-70CF8F3914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6406" y="5218526"/>
                <a:ext cx="366238" cy="366238"/>
              </a:xfrm>
              <a:prstGeom prst="rect">
                <a:avLst/>
              </a:prstGeom>
            </p:spPr>
          </p:pic>
        </p:grpSp>
      </p:grpSp>
      <p:pic>
        <p:nvPicPr>
          <p:cNvPr id="107" name="Grafik 193" descr="Präsentation mit Checkliste">
            <a:extLst>
              <a:ext uri="{FF2B5EF4-FFF2-40B4-BE49-F238E27FC236}">
                <a16:creationId xmlns:a16="http://schemas.microsoft.com/office/drawing/2014/main" id="{D397A163-89BF-4504-948E-12BDAC1391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607" y="207011"/>
            <a:ext cx="680400" cy="680400"/>
          </a:xfrm>
          <a:prstGeom prst="rect">
            <a:avLst/>
          </a:prstGeom>
        </p:spPr>
      </p:pic>
      <p:sp>
        <p:nvSpPr>
          <p:cNvPr id="108" name="TextovéPole 107">
            <a:extLst>
              <a:ext uri="{FF2B5EF4-FFF2-40B4-BE49-F238E27FC236}">
                <a16:creationId xmlns:a16="http://schemas.microsoft.com/office/drawing/2014/main" id="{A1751694-F290-4D80-857A-1E63EAA4DE29}"/>
              </a:ext>
            </a:extLst>
          </p:cNvPr>
          <p:cNvSpPr txBox="1"/>
          <p:nvPr/>
        </p:nvSpPr>
        <p:spPr>
          <a:xfrm>
            <a:off x="313196" y="4731029"/>
            <a:ext cx="8817342" cy="584775"/>
          </a:xfrm>
          <a:prstGeom prst="rect">
            <a:avLst/>
          </a:prstGeom>
          <a:noFill/>
        </p:spPr>
        <p:txBody>
          <a:bodyPr wrap="square" rtlCol="0">
            <a:spAutoFit/>
          </a:bodyPr>
          <a:lstStyle/>
          <a:p>
            <a:r>
              <a:rPr lang="en-GB" sz="1600" dirty="0">
                <a:solidFill>
                  <a:sysClr val="windowText" lastClr="000000"/>
                </a:solidFill>
              </a:rPr>
              <a:t>We consider the lenses so-called „thin lenses“. This means that they can be represented as a plane and we omit their thickness. This is another simplification used in Ray optics. </a:t>
            </a:r>
          </a:p>
        </p:txBody>
      </p:sp>
      <p:sp>
        <p:nvSpPr>
          <p:cNvPr id="109" name="Šipka: dvojitá 108">
            <a:extLst>
              <a:ext uri="{FF2B5EF4-FFF2-40B4-BE49-F238E27FC236}">
                <a16:creationId xmlns:a16="http://schemas.microsoft.com/office/drawing/2014/main" id="{CF2D3EF5-4FBB-431B-ADA2-CF15786B99A8}"/>
              </a:ext>
            </a:extLst>
          </p:cNvPr>
          <p:cNvSpPr/>
          <p:nvPr/>
        </p:nvSpPr>
        <p:spPr>
          <a:xfrm>
            <a:off x="3875438" y="5551159"/>
            <a:ext cx="5458391"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chemeClr val="bg1"/>
                </a:solidFill>
              </a:rPr>
              <a:t>Did the answers only raise more questions? Then continue to find out how the lenses actually work…</a:t>
            </a:r>
          </a:p>
        </p:txBody>
      </p:sp>
      <p:sp>
        <p:nvSpPr>
          <p:cNvPr id="110" name="TextovéPole 109">
            <a:extLst>
              <a:ext uri="{FF2B5EF4-FFF2-40B4-BE49-F238E27FC236}">
                <a16:creationId xmlns:a16="http://schemas.microsoft.com/office/drawing/2014/main" id="{E513BF34-5899-4407-9C05-D1C971751632}"/>
              </a:ext>
            </a:extLst>
          </p:cNvPr>
          <p:cNvSpPr txBox="1"/>
          <p:nvPr/>
        </p:nvSpPr>
        <p:spPr>
          <a:xfrm>
            <a:off x="313196" y="1139700"/>
            <a:ext cx="8714683" cy="584775"/>
          </a:xfrm>
          <a:prstGeom prst="rect">
            <a:avLst/>
          </a:prstGeom>
          <a:noFill/>
        </p:spPr>
        <p:txBody>
          <a:bodyPr wrap="square" rtlCol="0">
            <a:spAutoFit/>
          </a:bodyPr>
          <a:lstStyle/>
          <a:p>
            <a:r>
              <a:rPr lang="en-GB" sz="1600" dirty="0"/>
              <a:t>The focal lengths are written on the lens inserts. The are two 40 mm convex lenses, one 100 mm convex lens and one -50 mm concave lens. </a:t>
            </a:r>
          </a:p>
        </p:txBody>
      </p:sp>
      <p:sp>
        <p:nvSpPr>
          <p:cNvPr id="111" name="Rechteck 110">
            <a:extLst>
              <a:ext uri="{FF2B5EF4-FFF2-40B4-BE49-F238E27FC236}">
                <a16:creationId xmlns:a16="http://schemas.microsoft.com/office/drawing/2014/main" id="{B2C6C821-778D-2E4C-89A2-D68120F69B11}"/>
              </a:ext>
            </a:extLst>
          </p:cNvPr>
          <p:cNvSpPr/>
          <p:nvPr/>
        </p:nvSpPr>
        <p:spPr>
          <a:xfrm>
            <a:off x="1950113" y="-1297884"/>
            <a:ext cx="4953000" cy="1200329"/>
          </a:xfrm>
          <a:prstGeom prst="rect">
            <a:avLst/>
          </a:prstGeom>
        </p:spPr>
        <p:txBody>
          <a:bodyPr>
            <a:spAutoFit/>
          </a:bodyPr>
          <a:lstStyle/>
          <a:p>
            <a:r>
              <a:rPr lang="en-GB"/>
              <a:t>Bei der Sammellinse wird das Bild vergrößert und die Vergrößerung ist für das f = 40 mm-Objektiv und das f = 100 mm-Objektiv unterschiedlich. Das Bild kann aufrecht oder invertiert sein. </a:t>
            </a:r>
          </a:p>
        </p:txBody>
      </p:sp>
    </p:spTree>
    <p:extLst>
      <p:ext uri="{BB962C8B-B14F-4D97-AF65-F5344CB8AC3E}">
        <p14:creationId xmlns:p14="http://schemas.microsoft.com/office/powerpoint/2010/main" val="3650969200"/>
      </p:ext>
    </p:extLst>
  </p:cSld>
  <p:clrMapOvr>
    <a:masterClrMapping/>
  </p:clrMapOvr>
</p:sld>
</file>

<file path=ppt/theme/theme1.xml><?xml version="1.0" encoding="utf-8"?>
<a:theme xmlns:a="http://schemas.openxmlformats.org/drawingml/2006/main" name="Motiv Office">
  <a:themeElements>
    <a:clrScheme name="Motiv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tiv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iv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6085</TotalTime>
  <Words>5495</Words>
  <Application>Microsoft Office PowerPoint</Application>
  <PresentationFormat>A4 (210 × 297 mm)</PresentationFormat>
  <Paragraphs>871</Paragraphs>
  <Slides>44</Slides>
  <Notes>2</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44</vt:i4>
      </vt:variant>
    </vt:vector>
  </HeadingPairs>
  <TitlesOfParts>
    <vt:vector size="49" baseType="lpstr">
      <vt:lpstr>Arial</vt:lpstr>
      <vt:lpstr>Calibri</vt:lpstr>
      <vt:lpstr>Calibri Light</vt:lpstr>
      <vt:lpstr>Cambria Math</vt:lpstr>
      <vt:lpstr>Motiv Office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UC2</dc:creator>
  <cp:lastModifiedBy>UC2</cp:lastModifiedBy>
  <cp:revision>390</cp:revision>
  <cp:lastPrinted>2020-09-18T15:05:55Z</cp:lastPrinted>
  <dcterms:created xsi:type="dcterms:W3CDTF">2020-06-15T14:48:31Z</dcterms:created>
  <dcterms:modified xsi:type="dcterms:W3CDTF">2021-04-20T13:23:27Z</dcterms:modified>
</cp:coreProperties>
</file>